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5"/>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image" Target="../media/image17.wmf"/><Relationship Id="rId7" Type="http://schemas.openxmlformats.org/officeDocument/2006/relationships/image" Target="../media/image21.wmf"/><Relationship Id="rId12" Type="http://schemas.openxmlformats.org/officeDocument/2006/relationships/image" Target="../media/image26.wmf"/><Relationship Id="rId2" Type="http://schemas.openxmlformats.org/officeDocument/2006/relationships/image" Target="../media/image16.wmf"/><Relationship Id="rId1" Type="http://schemas.openxmlformats.org/officeDocument/2006/relationships/image" Target="../media/image15.png"/><Relationship Id="rId6" Type="http://schemas.openxmlformats.org/officeDocument/2006/relationships/image" Target="../media/image20.wmf"/><Relationship Id="rId11" Type="http://schemas.openxmlformats.org/officeDocument/2006/relationships/image" Target="../media/image25.wmf"/><Relationship Id="rId5" Type="http://schemas.openxmlformats.org/officeDocument/2006/relationships/image" Target="../media/image19.wmf"/><Relationship Id="rId10" Type="http://schemas.openxmlformats.org/officeDocument/2006/relationships/image" Target="../media/image24.wmf"/><Relationship Id="rId4" Type="http://schemas.openxmlformats.org/officeDocument/2006/relationships/image" Target="../media/image18.wmf"/><Relationship Id="rId9" Type="http://schemas.openxmlformats.org/officeDocument/2006/relationships/image" Target="../media/image2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2.png"/></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image" Target="../media/image36.wmf"/><Relationship Id="rId1" Type="http://schemas.openxmlformats.org/officeDocument/2006/relationships/image" Target="../media/image35.wmf"/><Relationship Id="rId6" Type="http://schemas.openxmlformats.org/officeDocument/2006/relationships/image" Target="../media/image40.wmf"/><Relationship Id="rId5" Type="http://schemas.openxmlformats.org/officeDocument/2006/relationships/image" Target="../media/image39.wmf"/><Relationship Id="rId4" Type="http://schemas.openxmlformats.org/officeDocument/2006/relationships/image" Target="../media/image38.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5B69A0-6FF6-4165-B6DA-26C338FD418F}" type="datetimeFigureOut">
              <a:rPr lang="es-ES" smtClean="0"/>
              <a:t>18/09/2010</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3A58869-4AA5-4829-9C37-71E0F8A7DCC7}" type="slidenum">
              <a:rPr lang="es-ES" smtClean="0"/>
              <a:t>‹Nº›</a:t>
            </a:fld>
            <a:endParaRPr lang="es-E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69167609-3F91-40ED-9760-00D4038B60E2}" type="slidenum">
              <a:rPr lang="es-ES" smtClean="0"/>
              <a:pPr/>
              <a:t>2</a:t>
            </a:fld>
            <a:endParaRPr lang="es-ES" smtClean="0"/>
          </a:p>
        </p:txBody>
      </p:sp>
      <p:sp>
        <p:nvSpPr>
          <p:cNvPr id="225283" name="Rectangle 2"/>
          <p:cNvSpPr>
            <a:spLocks noChangeArrowheads="1" noTextEdit="1"/>
          </p:cNvSpPr>
          <p:nvPr>
            <p:ph type="sldImg"/>
          </p:nvPr>
        </p:nvSpPr>
        <p:spPr>
          <a:ln/>
        </p:spPr>
      </p:sp>
      <p:sp>
        <p:nvSpPr>
          <p:cNvPr id="225284" name="Rectangle 3"/>
          <p:cNvSpPr>
            <a:spLocks noGrp="1" noChangeArrowheads="1"/>
          </p:cNvSpPr>
          <p:nvPr>
            <p:ph type="body" idx="1"/>
          </p:nvPr>
        </p:nvSpPr>
        <p:spPr>
          <a:xfrm>
            <a:off x="685800" y="4343400"/>
            <a:ext cx="5486400" cy="4114800"/>
          </a:xfrm>
          <a:noFill/>
          <a:ln/>
        </p:spPr>
        <p:txBody>
          <a:bodyPr/>
          <a:lstStyle/>
          <a:p>
            <a:pPr eaLnBrk="1" hangingPunct="1"/>
            <a:endParaRPr lang="es-ES_tradnl"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p>
            <a:fld id="{83CB511A-1B21-4EBD-88E0-07978E2736A0}" type="slidenum">
              <a:rPr lang="es-ES" smtClean="0"/>
              <a:pPr/>
              <a:t>6</a:t>
            </a:fld>
            <a:endParaRPr lang="es-ES" smtClean="0"/>
          </a:p>
        </p:txBody>
      </p:sp>
      <p:sp>
        <p:nvSpPr>
          <p:cNvPr id="226307" name="Rectangle 2"/>
          <p:cNvSpPr>
            <a:spLocks noChangeArrowheads="1" noTextEdit="1"/>
          </p:cNvSpPr>
          <p:nvPr>
            <p:ph type="sldImg"/>
          </p:nvPr>
        </p:nvSpPr>
        <p:spPr>
          <a:ln/>
        </p:spPr>
      </p:sp>
      <p:sp>
        <p:nvSpPr>
          <p:cNvPr id="226308" name="Rectangle 3"/>
          <p:cNvSpPr>
            <a:spLocks noGrp="1" noChangeArrowheads="1"/>
          </p:cNvSpPr>
          <p:nvPr>
            <p:ph type="body" idx="1"/>
          </p:nvPr>
        </p:nvSpPr>
        <p:spPr>
          <a:noFill/>
          <a:ln/>
        </p:spPr>
        <p:txBody>
          <a:bodyPr/>
          <a:lstStyle/>
          <a:p>
            <a:pPr eaLnBrk="1" hangingPunct="1"/>
            <a:endParaRPr lang="es-ES_tradnl"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1 Marcador de imagen de diapositiva"/>
          <p:cNvSpPr>
            <a:spLocks noGrp="1" noRot="1" noChangeAspect="1" noTextEdit="1"/>
          </p:cNvSpPr>
          <p:nvPr>
            <p:ph type="sldImg"/>
          </p:nvPr>
        </p:nvSpPr>
        <p:spPr>
          <a:ln/>
        </p:spPr>
      </p:sp>
      <p:sp>
        <p:nvSpPr>
          <p:cNvPr id="227331" name="2 Marcador de notas"/>
          <p:cNvSpPr>
            <a:spLocks noGrp="1"/>
          </p:cNvSpPr>
          <p:nvPr>
            <p:ph type="body" idx="1"/>
          </p:nvPr>
        </p:nvSpPr>
        <p:spPr>
          <a:noFill/>
          <a:ln/>
        </p:spPr>
        <p:txBody>
          <a:bodyPr/>
          <a:lstStyle/>
          <a:p>
            <a:pPr eaLnBrk="1" hangingPunct="1"/>
            <a:endParaRPr lang="es-ES_tradnl" smtClean="0"/>
          </a:p>
        </p:txBody>
      </p:sp>
      <p:sp>
        <p:nvSpPr>
          <p:cNvPr id="227332" name="3 Marcador de número de diapositiva"/>
          <p:cNvSpPr>
            <a:spLocks noGrp="1"/>
          </p:cNvSpPr>
          <p:nvPr>
            <p:ph type="sldNum" sz="quarter" idx="5"/>
          </p:nvPr>
        </p:nvSpPr>
        <p:spPr>
          <a:noFill/>
        </p:spPr>
        <p:txBody>
          <a:bodyPr/>
          <a:lstStyle/>
          <a:p>
            <a:fld id="{1C24ED53-E99D-4320-8E98-1206D4C0E38B}" type="slidenum">
              <a:rPr lang="es-ES" smtClean="0"/>
              <a:pPr/>
              <a:t>7</a:t>
            </a:fld>
            <a:endParaRPr lang="es-E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1 Marcador de imagen de diapositiva"/>
          <p:cNvSpPr>
            <a:spLocks noGrp="1" noRot="1" noChangeAspect="1" noTextEdit="1"/>
          </p:cNvSpPr>
          <p:nvPr>
            <p:ph type="sldImg"/>
          </p:nvPr>
        </p:nvSpPr>
        <p:spPr>
          <a:ln/>
        </p:spPr>
      </p:sp>
      <p:sp>
        <p:nvSpPr>
          <p:cNvPr id="228355" name="2 Marcador de notas"/>
          <p:cNvSpPr>
            <a:spLocks noGrp="1"/>
          </p:cNvSpPr>
          <p:nvPr>
            <p:ph type="body" idx="1"/>
          </p:nvPr>
        </p:nvSpPr>
        <p:spPr>
          <a:noFill/>
          <a:ln/>
        </p:spPr>
        <p:txBody>
          <a:bodyPr/>
          <a:lstStyle/>
          <a:p>
            <a:pPr eaLnBrk="1" hangingPunct="1"/>
            <a:r>
              <a:rPr lang="es-ES" smtClean="0"/>
              <a:t>Bordes de placas: constructivos o acreción. Destructivos o subducción y pasivos o transformantes.</a:t>
            </a:r>
          </a:p>
        </p:txBody>
      </p:sp>
      <p:sp>
        <p:nvSpPr>
          <p:cNvPr id="228356" name="3 Marcador de número de diapositiva"/>
          <p:cNvSpPr>
            <a:spLocks noGrp="1"/>
          </p:cNvSpPr>
          <p:nvPr>
            <p:ph type="sldNum" sz="quarter" idx="5"/>
          </p:nvPr>
        </p:nvSpPr>
        <p:spPr>
          <a:noFill/>
        </p:spPr>
        <p:txBody>
          <a:bodyPr/>
          <a:lstStyle/>
          <a:p>
            <a:fld id="{C9E6F94A-B318-4D29-9558-135FE69CBFA0}" type="slidenum">
              <a:rPr lang="es-ES" smtClean="0"/>
              <a:pPr/>
              <a:t>39</a:t>
            </a:fld>
            <a:endParaRPr lang="es-E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1 Marcador de imagen de diapositiva"/>
          <p:cNvSpPr>
            <a:spLocks noGrp="1" noRot="1" noChangeAspect="1" noTextEdit="1"/>
          </p:cNvSpPr>
          <p:nvPr>
            <p:ph type="sldImg"/>
          </p:nvPr>
        </p:nvSpPr>
        <p:spPr>
          <a:ln/>
        </p:spPr>
      </p:sp>
      <p:sp>
        <p:nvSpPr>
          <p:cNvPr id="229379" name="2 Marcador de notas"/>
          <p:cNvSpPr>
            <a:spLocks noGrp="1"/>
          </p:cNvSpPr>
          <p:nvPr>
            <p:ph type="body" idx="1"/>
          </p:nvPr>
        </p:nvSpPr>
        <p:spPr>
          <a:noFill/>
          <a:ln/>
        </p:spPr>
        <p:txBody>
          <a:bodyPr/>
          <a:lstStyle/>
          <a:p>
            <a:endParaRPr lang="es-ES_tradnl" smtClean="0"/>
          </a:p>
        </p:txBody>
      </p:sp>
      <p:sp>
        <p:nvSpPr>
          <p:cNvPr id="229380" name="3 Marcador de número de diapositiva"/>
          <p:cNvSpPr>
            <a:spLocks noGrp="1"/>
          </p:cNvSpPr>
          <p:nvPr>
            <p:ph type="sldNum" sz="quarter" idx="5"/>
          </p:nvPr>
        </p:nvSpPr>
        <p:spPr>
          <a:noFill/>
        </p:spPr>
        <p:txBody>
          <a:bodyPr/>
          <a:lstStyle/>
          <a:p>
            <a:fld id="{FC5B0EEA-CD23-4687-90EC-08E54A02D5DE}" type="slidenum">
              <a:rPr lang="es-ES" smtClean="0"/>
              <a:pPr/>
              <a:t>57</a:t>
            </a:fld>
            <a:endParaRPr lang="es-E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1 Marcador de imagen de diapositiva"/>
          <p:cNvSpPr>
            <a:spLocks noGrp="1" noRot="1" noChangeAspect="1" noTextEdit="1"/>
          </p:cNvSpPr>
          <p:nvPr>
            <p:ph type="sldImg"/>
          </p:nvPr>
        </p:nvSpPr>
        <p:spPr>
          <a:ln/>
        </p:spPr>
      </p:sp>
      <p:sp>
        <p:nvSpPr>
          <p:cNvPr id="230403" name="2 Marcador de notas"/>
          <p:cNvSpPr>
            <a:spLocks noGrp="1"/>
          </p:cNvSpPr>
          <p:nvPr>
            <p:ph type="body" idx="1"/>
          </p:nvPr>
        </p:nvSpPr>
        <p:spPr>
          <a:noFill/>
          <a:ln/>
        </p:spPr>
        <p:txBody>
          <a:bodyPr/>
          <a:lstStyle/>
          <a:p>
            <a:endParaRPr lang="es-ES_tradnl" smtClean="0"/>
          </a:p>
        </p:txBody>
      </p:sp>
      <p:sp>
        <p:nvSpPr>
          <p:cNvPr id="230404" name="3 Marcador de número de diapositiva"/>
          <p:cNvSpPr>
            <a:spLocks noGrp="1"/>
          </p:cNvSpPr>
          <p:nvPr>
            <p:ph type="sldNum" sz="quarter" idx="5"/>
          </p:nvPr>
        </p:nvSpPr>
        <p:spPr>
          <a:noFill/>
        </p:spPr>
        <p:txBody>
          <a:bodyPr/>
          <a:lstStyle/>
          <a:p>
            <a:fld id="{34852B9D-B27E-4F72-B5AA-643F9E824466}" type="slidenum">
              <a:rPr lang="es-ES" smtClean="0"/>
              <a:pPr/>
              <a:t>73</a:t>
            </a:fld>
            <a:endParaRPr lang="es-E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888BCA6E-AFEB-4B52-AFA3-B6730B638F85}" type="datetimeFigureOut">
              <a:rPr lang="es-ES" smtClean="0"/>
              <a:t>18/09/2010</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499E57F-1497-4B28-BC34-CB2E41D35F49}" type="slidenum">
              <a:rPr lang="es-ES" smtClean="0"/>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888BCA6E-AFEB-4B52-AFA3-B6730B638F85}" type="datetimeFigureOut">
              <a:rPr lang="es-ES" smtClean="0"/>
              <a:t>18/09/2010</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499E57F-1497-4B28-BC34-CB2E41D35F49}" type="slidenum">
              <a:rPr lang="es-ES" smtClean="0"/>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888BCA6E-AFEB-4B52-AFA3-B6730B638F85}" type="datetimeFigureOut">
              <a:rPr lang="es-ES" smtClean="0"/>
              <a:t>18/09/2010</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499E57F-1497-4B28-BC34-CB2E41D35F49}" type="slidenum">
              <a:rPr lang="es-ES" smtClean="0"/>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ítulo y texto e imágenes prediseñada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smtClean="0"/>
              <a:t>Haga clic para modificar el estilo de título del patrón</a:t>
            </a:r>
            <a:endParaRPr lang="es-ES"/>
          </a:p>
        </p:txBody>
      </p:sp>
      <p:sp>
        <p:nvSpPr>
          <p:cNvPr id="3" name="2 Marcador de texto"/>
          <p:cNvSpPr>
            <a:spLocks noGrp="1"/>
          </p:cNvSpPr>
          <p:nvPr>
            <p:ph type="body" sz="half" idx="1"/>
          </p:nvPr>
        </p:nvSpPr>
        <p:spPr>
          <a:xfrm>
            <a:off x="457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imágenes prediseñadas"/>
          <p:cNvSpPr>
            <a:spLocks noGrp="1"/>
          </p:cNvSpPr>
          <p:nvPr>
            <p:ph type="clipArt" sz="half" idx="2"/>
          </p:nvPr>
        </p:nvSpPr>
        <p:spPr>
          <a:xfrm>
            <a:off x="4648200" y="1600200"/>
            <a:ext cx="4038600" cy="4525963"/>
          </a:xfrm>
        </p:spPr>
        <p:txBody>
          <a:bodyPr/>
          <a:lstStyle/>
          <a:p>
            <a:pPr lvl="0"/>
            <a:endParaRPr lang="es-E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4A292B20-F558-42A9-A79D-42F34C569AAF}" type="slidenum">
              <a:rPr lang="es-ES"/>
              <a:pPr>
                <a:defRPr/>
              </a:pPr>
              <a:t>‹Nº›</a:t>
            </a:fld>
            <a:endParaRPr lang="es-E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AndTx">
  <p:cSld name="Título, 2 objetos y text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p>
            <a:r>
              <a:rPr lang="es-ES" smtClean="0"/>
              <a:t>Haga clic para modificar el estilo de título del patrón</a:t>
            </a:r>
            <a:endParaRPr lang="es-ES"/>
          </a:p>
        </p:txBody>
      </p:sp>
      <p:sp>
        <p:nvSpPr>
          <p:cNvPr id="3" name="2 Marcador de contenido"/>
          <p:cNvSpPr>
            <a:spLocks noGrp="1"/>
          </p:cNvSpPr>
          <p:nvPr>
            <p:ph sz="quarter" idx="1"/>
          </p:nvPr>
        </p:nvSpPr>
        <p:spPr>
          <a:xfrm>
            <a:off x="457200" y="1600200"/>
            <a:ext cx="4038600" cy="21859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quarter" idx="2"/>
          </p:nvPr>
        </p:nvSpPr>
        <p:spPr>
          <a:xfrm>
            <a:off x="457200" y="3938588"/>
            <a:ext cx="4038600" cy="218757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half" idx="3"/>
          </p:nvPr>
        </p:nvSpPr>
        <p:spPr>
          <a:xfrm>
            <a:off x="4648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Rectangle 4"/>
          <p:cNvSpPr>
            <a:spLocks noGrp="1" noChangeArrowheads="1"/>
          </p:cNvSpPr>
          <p:nvPr>
            <p:ph type="dt" sz="half" idx="10"/>
          </p:nvPr>
        </p:nvSpPr>
        <p:spPr>
          <a:ln/>
        </p:spPr>
        <p:txBody>
          <a:bodyPr/>
          <a:lstStyle>
            <a:lvl1pPr>
              <a:defRPr/>
            </a:lvl1pPr>
          </a:lstStyle>
          <a:p>
            <a:pPr>
              <a:defRPr/>
            </a:pPr>
            <a:endParaRPr lang="es-ES"/>
          </a:p>
        </p:txBody>
      </p:sp>
      <p:sp>
        <p:nvSpPr>
          <p:cNvPr id="7" name="Rectangle 5"/>
          <p:cNvSpPr>
            <a:spLocks noGrp="1" noChangeArrowheads="1"/>
          </p:cNvSpPr>
          <p:nvPr>
            <p:ph type="ftr" sz="quarter" idx="11"/>
          </p:nvPr>
        </p:nvSpPr>
        <p:spPr>
          <a:ln/>
        </p:spPr>
        <p:txBody>
          <a:bodyPr/>
          <a:lstStyle>
            <a:lvl1pPr>
              <a:defRPr/>
            </a:lvl1pPr>
          </a:lstStyle>
          <a:p>
            <a:pPr>
              <a:defRPr/>
            </a:pPr>
            <a:endParaRPr lang="es-ES"/>
          </a:p>
        </p:txBody>
      </p:sp>
      <p:sp>
        <p:nvSpPr>
          <p:cNvPr id="8" name="Rectangle 6"/>
          <p:cNvSpPr>
            <a:spLocks noGrp="1" noChangeArrowheads="1"/>
          </p:cNvSpPr>
          <p:nvPr>
            <p:ph type="sldNum" sz="quarter" idx="12"/>
          </p:nvPr>
        </p:nvSpPr>
        <p:spPr>
          <a:ln/>
        </p:spPr>
        <p:txBody>
          <a:bodyPr/>
          <a:lstStyle>
            <a:lvl1pPr>
              <a:defRPr/>
            </a:lvl1pPr>
          </a:lstStyle>
          <a:p>
            <a:pPr>
              <a:defRPr/>
            </a:pPr>
            <a:fld id="{1AB1641C-939F-49A5-A380-6B2706985CD5}" type="slidenum">
              <a:rPr lang="es-ES"/>
              <a:pPr>
                <a:defRPr/>
              </a:pPr>
              <a:t>‹Nº›</a:t>
            </a:fld>
            <a:endParaRPr lang="es-E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888BCA6E-AFEB-4B52-AFA3-B6730B638F85}" type="datetimeFigureOut">
              <a:rPr lang="es-ES" smtClean="0"/>
              <a:t>18/09/2010</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499E57F-1497-4B28-BC34-CB2E41D35F49}" type="slidenum">
              <a:rPr lang="es-ES" smtClean="0"/>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888BCA6E-AFEB-4B52-AFA3-B6730B638F85}" type="datetimeFigureOut">
              <a:rPr lang="es-ES" smtClean="0"/>
              <a:t>18/09/2010</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7499E57F-1497-4B28-BC34-CB2E41D35F49}" type="slidenum">
              <a:rPr lang="es-ES" smtClean="0"/>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888BCA6E-AFEB-4B52-AFA3-B6730B638F85}" type="datetimeFigureOut">
              <a:rPr lang="es-ES" smtClean="0"/>
              <a:t>18/09/2010</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7499E57F-1497-4B28-BC34-CB2E41D35F49}" type="slidenum">
              <a:rPr lang="es-ES" smtClean="0"/>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888BCA6E-AFEB-4B52-AFA3-B6730B638F85}" type="datetimeFigureOut">
              <a:rPr lang="es-ES" smtClean="0"/>
              <a:t>18/09/2010</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7499E57F-1497-4B28-BC34-CB2E41D35F49}" type="slidenum">
              <a:rPr lang="es-ES" smtClean="0"/>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888BCA6E-AFEB-4B52-AFA3-B6730B638F85}" type="datetimeFigureOut">
              <a:rPr lang="es-ES" smtClean="0"/>
              <a:t>18/09/2010</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7499E57F-1497-4B28-BC34-CB2E41D35F49}" type="slidenum">
              <a:rPr lang="es-ES" smtClean="0"/>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888BCA6E-AFEB-4B52-AFA3-B6730B638F85}" type="datetimeFigureOut">
              <a:rPr lang="es-ES" smtClean="0"/>
              <a:t>18/09/2010</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7499E57F-1497-4B28-BC34-CB2E41D35F49}" type="slidenum">
              <a:rPr lang="es-ES" smtClean="0"/>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888BCA6E-AFEB-4B52-AFA3-B6730B638F85}" type="datetimeFigureOut">
              <a:rPr lang="es-ES" smtClean="0"/>
              <a:t>18/09/2010</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7499E57F-1497-4B28-BC34-CB2E41D35F49}" type="slidenum">
              <a:rPr lang="es-ES" smtClean="0"/>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888BCA6E-AFEB-4B52-AFA3-B6730B638F85}" type="datetimeFigureOut">
              <a:rPr lang="es-ES" smtClean="0"/>
              <a:t>18/09/2010</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7499E57F-1497-4B28-BC34-CB2E41D35F49}" type="slidenum">
              <a:rPr lang="es-ES" smtClean="0"/>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8BCA6E-AFEB-4B52-AFA3-B6730B638F85}" type="datetimeFigureOut">
              <a:rPr lang="es-ES" smtClean="0"/>
              <a:t>18/09/2010</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99E57F-1497-4B28-BC34-CB2E41D35F49}" type="slidenum">
              <a:rPr lang="es-ES" smtClean="0"/>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6.bin"/><Relationship Id="rId13" Type="http://schemas.openxmlformats.org/officeDocument/2006/relationships/oleObject" Target="../embeddings/oleObject11.bin"/><Relationship Id="rId3" Type="http://schemas.openxmlformats.org/officeDocument/2006/relationships/oleObject" Target="../embeddings/oleObject1.bin"/><Relationship Id="rId7" Type="http://schemas.openxmlformats.org/officeDocument/2006/relationships/oleObject" Target="../embeddings/oleObject5.bin"/><Relationship Id="rId12"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4.bin"/><Relationship Id="rId11" Type="http://schemas.openxmlformats.org/officeDocument/2006/relationships/oleObject" Target="../embeddings/oleObject9.bin"/><Relationship Id="rId5" Type="http://schemas.openxmlformats.org/officeDocument/2006/relationships/oleObject" Target="../embeddings/oleObject3.bin"/><Relationship Id="rId10" Type="http://schemas.openxmlformats.org/officeDocument/2006/relationships/oleObject" Target="../embeddings/oleObject8.bin"/><Relationship Id="rId4" Type="http://schemas.openxmlformats.org/officeDocument/2006/relationships/oleObject" Target="../embeddings/oleObject2.bin"/><Relationship Id="rId9" Type="http://schemas.openxmlformats.org/officeDocument/2006/relationships/oleObject" Target="../embeddings/oleObject7.bin"/><Relationship Id="rId14" Type="http://schemas.openxmlformats.org/officeDocument/2006/relationships/oleObject" Target="../embeddings/oleObject12.bin"/></Relationships>
</file>

<file path=ppt/slides/_rels/slide14.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4.pn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3.png"/><Relationship Id="rId5" Type="http://schemas.openxmlformats.org/officeDocument/2006/relationships/oleObject" Target="../embeddings/oleObject13.bin"/><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oleObject" Target="../embeddings/oleObject14.bin"/><Relationship Id="rId7"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17.bin"/><Relationship Id="rId5" Type="http://schemas.openxmlformats.org/officeDocument/2006/relationships/oleObject" Target="../embeddings/oleObject16.bin"/><Relationship Id="rId4" Type="http://schemas.openxmlformats.org/officeDocument/2006/relationships/oleObject" Target="../embeddings/oleObject15.bin"/></Relationships>
</file>

<file path=ppt/slides/_rels/slide1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image" Target="../media/image44.jpeg"/><Relationship Id="rId1" Type="http://schemas.openxmlformats.org/officeDocument/2006/relationships/slideLayout" Target="../slideLayouts/slideLayout7.xml"/><Relationship Id="rId4" Type="http://schemas.openxmlformats.org/officeDocument/2006/relationships/image" Target="../media/image46.wmf"/></Relationships>
</file>

<file path=ppt/slides/_rels/slide2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4.vml"/></Relationships>
</file>

<file path=ppt/slides/_rels/slide2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jpeg"/><Relationship Id="rId1" Type="http://schemas.openxmlformats.org/officeDocument/2006/relationships/slideLayout" Target="../slideLayouts/slideLayout7.xml"/><Relationship Id="rId4" Type="http://schemas.openxmlformats.org/officeDocument/2006/relationships/image" Target="../media/image53.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7.gif"/><Relationship Id="rId2" Type="http://schemas.openxmlformats.org/officeDocument/2006/relationships/image" Target="../media/image56.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image" Target="../media/image73.wmf"/><Relationship Id="rId2" Type="http://schemas.openxmlformats.org/officeDocument/2006/relationships/image" Target="../media/image72.jpeg"/><Relationship Id="rId1" Type="http://schemas.openxmlformats.org/officeDocument/2006/relationships/slideLayout" Target="../slideLayouts/slideLayout7.xml"/><Relationship Id="rId4" Type="http://schemas.openxmlformats.org/officeDocument/2006/relationships/image" Target="../media/image74.wmf"/></Relationships>
</file>

<file path=ppt/slides/_rels/slide61.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8" Type="http://schemas.openxmlformats.org/officeDocument/2006/relationships/image" Target="../media/image83.jpeg"/><Relationship Id="rId3" Type="http://schemas.openxmlformats.org/officeDocument/2006/relationships/image" Target="../media/image78.jpeg"/><Relationship Id="rId7" Type="http://schemas.openxmlformats.org/officeDocument/2006/relationships/image" Target="../media/image82.jpeg"/><Relationship Id="rId2" Type="http://schemas.openxmlformats.org/officeDocument/2006/relationships/image" Target="../media/image77.jpeg"/><Relationship Id="rId1" Type="http://schemas.openxmlformats.org/officeDocument/2006/relationships/slideLayout" Target="../slideLayouts/slideLayout7.xml"/><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image" Target="../media/image79.jpeg"/></Relationships>
</file>

<file path=ppt/slides/_rels/slide63.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86.jpeg"/><Relationship Id="rId1" Type="http://schemas.openxmlformats.org/officeDocument/2006/relationships/slideLayout" Target="../slideLayouts/slideLayout7.xml"/><Relationship Id="rId5" Type="http://schemas.openxmlformats.org/officeDocument/2006/relationships/image" Target="../media/image89.jpeg"/><Relationship Id="rId4" Type="http://schemas.openxmlformats.org/officeDocument/2006/relationships/image" Target="../media/image88.jpeg"/></Relationships>
</file>

<file path=ppt/slides/_rels/slide65.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7.xml"/><Relationship Id="rId5" Type="http://schemas.openxmlformats.org/officeDocument/2006/relationships/image" Target="../media/image93.jpeg"/><Relationship Id="rId4" Type="http://schemas.openxmlformats.org/officeDocument/2006/relationships/image" Target="../media/image92.jpe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7.xml"/><Relationship Id="rId6" Type="http://schemas.openxmlformats.org/officeDocument/2006/relationships/image" Target="../media/image98.jpeg"/><Relationship Id="rId5" Type="http://schemas.openxmlformats.org/officeDocument/2006/relationships/image" Target="../media/image97.jpeg"/><Relationship Id="rId4" Type="http://schemas.openxmlformats.org/officeDocument/2006/relationships/image" Target="../media/image96.jpeg"/></Relationships>
</file>

<file path=ppt/slides/_rels/slide68.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70.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7.xml"/><Relationship Id="rId5" Type="http://schemas.openxmlformats.org/officeDocument/2006/relationships/image" Target="../media/image104.jpeg"/><Relationship Id="rId4" Type="http://schemas.openxmlformats.org/officeDocument/2006/relationships/image" Target="../media/image103.jpeg"/></Relationships>
</file>

<file path=ppt/slides/_rels/slide72.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p:txBody>
          <a:bodyPr/>
          <a:lstStyle/>
          <a:p>
            <a:pPr eaLnBrk="1" hangingPunct="1"/>
            <a:r>
              <a:rPr lang="es-ES_tradnl" dirty="0" smtClean="0"/>
              <a:t>LA GEOSFERA</a:t>
            </a:r>
          </a:p>
        </p:txBody>
      </p:sp>
      <p:sp>
        <p:nvSpPr>
          <p:cNvPr id="15363" name="Rectangle 3"/>
          <p:cNvSpPr>
            <a:spLocks noGrp="1" noChangeArrowheads="1"/>
          </p:cNvSpPr>
          <p:nvPr>
            <p:ph type="subTitle" idx="1"/>
          </p:nvPr>
        </p:nvSpPr>
        <p:spPr/>
        <p:txBody>
          <a:bodyPr/>
          <a:lstStyle/>
          <a:p>
            <a:pPr eaLnBrk="1" hangingPunct="1"/>
            <a:endParaRPr lang="es-ES_tradnl" smtClean="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2"/>
          <p:cNvSpPr txBox="1">
            <a:spLocks noChangeArrowheads="1"/>
          </p:cNvSpPr>
          <p:nvPr/>
        </p:nvSpPr>
        <p:spPr bwMode="auto">
          <a:xfrm>
            <a:off x="2914650" y="42863"/>
            <a:ext cx="3313113" cy="361950"/>
          </a:xfrm>
          <a:prstGeom prst="rect">
            <a:avLst/>
          </a:prstGeom>
          <a:solidFill>
            <a:srgbClr val="FFFF99"/>
          </a:solidFill>
          <a:ln w="25400">
            <a:solidFill>
              <a:schemeClr val="accent2"/>
            </a:solidFill>
            <a:miter lim="800000"/>
            <a:headEnd/>
            <a:tailEnd/>
          </a:ln>
        </p:spPr>
        <p:txBody>
          <a:bodyPr>
            <a:spAutoFit/>
          </a:bodyPr>
          <a:lstStyle/>
          <a:p>
            <a:pPr algn="ctr" eaLnBrk="0" hangingPunct="0">
              <a:spcBef>
                <a:spcPct val="50000"/>
              </a:spcBef>
            </a:pPr>
            <a:r>
              <a:rPr lang="es-ES_tradnl" sz="1600">
                <a:solidFill>
                  <a:schemeClr val="accent2"/>
                </a:solidFill>
                <a:latin typeface="Verdana" pitchFamily="34" charset="0"/>
              </a:rPr>
              <a:t>OTROS DATOS INDIRECTOS</a:t>
            </a:r>
            <a:endParaRPr lang="es-ES_tradnl" sz="1600">
              <a:latin typeface="Verdana" pitchFamily="34" charset="0"/>
            </a:endParaRPr>
          </a:p>
        </p:txBody>
      </p:sp>
      <p:grpSp>
        <p:nvGrpSpPr>
          <p:cNvPr id="2" name="Group 3"/>
          <p:cNvGrpSpPr>
            <a:grpSpLocks/>
          </p:cNvGrpSpPr>
          <p:nvPr/>
        </p:nvGrpSpPr>
        <p:grpSpPr bwMode="auto">
          <a:xfrm>
            <a:off x="179388" y="476250"/>
            <a:ext cx="2305050" cy="425450"/>
            <a:chOff x="2336" y="1620"/>
            <a:chExt cx="816" cy="268"/>
          </a:xfrm>
        </p:grpSpPr>
        <p:sp>
          <p:nvSpPr>
            <p:cNvPr id="24755" name="AutoShape 4"/>
            <p:cNvSpPr>
              <a:spLocks noChangeArrowheads="1"/>
            </p:cNvSpPr>
            <p:nvPr/>
          </p:nvSpPr>
          <p:spPr bwMode="auto">
            <a:xfrm>
              <a:off x="2336" y="1658"/>
              <a:ext cx="725" cy="230"/>
            </a:xfrm>
            <a:prstGeom prst="flowChartAlternateProcess">
              <a:avLst/>
            </a:prstGeom>
            <a:solidFill>
              <a:schemeClr val="accent1"/>
            </a:solidFill>
            <a:ln w="9525">
              <a:solidFill>
                <a:schemeClr val="tx1"/>
              </a:solidFill>
              <a:miter lim="800000"/>
              <a:headEnd/>
              <a:tailEnd/>
            </a:ln>
          </p:spPr>
          <p:txBody>
            <a:bodyPr wrap="none" anchor="ctr"/>
            <a:lstStyle/>
            <a:p>
              <a:endParaRPr lang="es-ES_tradnl"/>
            </a:p>
          </p:txBody>
        </p:sp>
        <p:sp>
          <p:nvSpPr>
            <p:cNvPr id="24756" name="Rectangle 5"/>
            <p:cNvSpPr>
              <a:spLocks noChangeArrowheads="1"/>
            </p:cNvSpPr>
            <p:nvPr/>
          </p:nvSpPr>
          <p:spPr bwMode="auto">
            <a:xfrm>
              <a:off x="2336" y="1620"/>
              <a:ext cx="816" cy="231"/>
            </a:xfrm>
            <a:prstGeom prst="rect">
              <a:avLst/>
            </a:prstGeom>
            <a:noFill/>
            <a:ln w="9525">
              <a:noFill/>
              <a:miter lim="800000"/>
              <a:headEnd/>
              <a:tailEnd/>
            </a:ln>
          </p:spPr>
          <p:txBody>
            <a:bodyPr>
              <a:spAutoFit/>
            </a:bodyPr>
            <a:lstStyle/>
            <a:p>
              <a:r>
                <a:rPr lang="es-ES_tradnl"/>
                <a:t>Métodos indirectos</a:t>
              </a:r>
              <a:endParaRPr lang="es-ES"/>
            </a:p>
          </p:txBody>
        </p:sp>
      </p:grpSp>
      <p:grpSp>
        <p:nvGrpSpPr>
          <p:cNvPr id="3" name="Group 6"/>
          <p:cNvGrpSpPr>
            <a:grpSpLocks/>
          </p:cNvGrpSpPr>
          <p:nvPr/>
        </p:nvGrpSpPr>
        <p:grpSpPr bwMode="auto">
          <a:xfrm>
            <a:off x="2771775" y="531813"/>
            <a:ext cx="3240088" cy="304800"/>
            <a:chOff x="4272" y="1584"/>
            <a:chExt cx="1200" cy="192"/>
          </a:xfrm>
        </p:grpSpPr>
        <p:sp>
          <p:nvSpPr>
            <p:cNvPr id="70663" name="AutoShape 7"/>
            <p:cNvSpPr>
              <a:spLocks noChangeArrowheads="1"/>
            </p:cNvSpPr>
            <p:nvPr/>
          </p:nvSpPr>
          <p:spPr bwMode="auto">
            <a:xfrm>
              <a:off x="4272" y="1584"/>
              <a:ext cx="1200" cy="192"/>
            </a:xfrm>
            <a:prstGeom prst="foldedCorner">
              <a:avLst>
                <a:gd name="adj" fmla="val 12500"/>
              </a:avLst>
            </a:prstGeom>
            <a:gradFill rotWithShape="0">
              <a:gsLst>
                <a:gs pos="0">
                  <a:srgbClr val="FFFF00"/>
                </a:gs>
                <a:gs pos="100000">
                  <a:srgbClr val="FFFFFF"/>
                </a:gs>
              </a:gsLst>
              <a:path path="rect">
                <a:fillToRect r="100000" b="100000"/>
              </a:path>
            </a:gradFill>
            <a:ln w="9525">
              <a:solidFill>
                <a:srgbClr val="000000"/>
              </a:solidFill>
              <a:round/>
              <a:headEnd/>
              <a:tailEnd/>
            </a:ln>
            <a:effectLst>
              <a:outerShdw dist="107763" dir="2700000" algn="ctr" rotWithShape="0">
                <a:srgbClr val="808080"/>
              </a:outerShdw>
            </a:effectLst>
          </p:spPr>
          <p:txBody>
            <a:bodyPr/>
            <a:lstStyle/>
            <a:p>
              <a:pPr>
                <a:defRPr/>
              </a:pPr>
              <a:endParaRPr lang="es-ES"/>
            </a:p>
          </p:txBody>
        </p:sp>
        <p:sp>
          <p:nvSpPr>
            <p:cNvPr id="24754" name="Text Box 8"/>
            <p:cNvSpPr txBox="1">
              <a:spLocks noChangeArrowheads="1"/>
            </p:cNvSpPr>
            <p:nvPr/>
          </p:nvSpPr>
          <p:spPr bwMode="auto">
            <a:xfrm>
              <a:off x="4272" y="1584"/>
              <a:ext cx="1152" cy="192"/>
            </a:xfrm>
            <a:prstGeom prst="rect">
              <a:avLst/>
            </a:prstGeom>
            <a:noFill/>
            <a:ln w="9525">
              <a:noFill/>
              <a:miter lim="800000"/>
              <a:headEnd/>
              <a:tailEnd/>
            </a:ln>
          </p:spPr>
          <p:txBody>
            <a:bodyPr>
              <a:spAutoFit/>
            </a:bodyPr>
            <a:lstStyle/>
            <a:p>
              <a:pPr>
                <a:spcBef>
                  <a:spcPct val="50000"/>
                </a:spcBef>
              </a:pPr>
              <a:r>
                <a:rPr lang="es-ES_tradnl" sz="1400">
                  <a:latin typeface="Comic Sans MS" pitchFamily="66" charset="0"/>
                </a:rPr>
                <a:t>Temperatura del interior terrestre</a:t>
              </a:r>
            </a:p>
          </p:txBody>
        </p:sp>
      </p:grpSp>
      <p:sp>
        <p:nvSpPr>
          <p:cNvPr id="70698" name="Text Box 42"/>
          <p:cNvSpPr txBox="1">
            <a:spLocks noChangeArrowheads="1"/>
          </p:cNvSpPr>
          <p:nvPr/>
        </p:nvSpPr>
        <p:spPr bwMode="auto">
          <a:xfrm>
            <a:off x="3130550" y="1468438"/>
            <a:ext cx="2997200" cy="581025"/>
          </a:xfrm>
          <a:prstGeom prst="rect">
            <a:avLst/>
          </a:prstGeom>
          <a:noFill/>
          <a:ln w="19050">
            <a:noFill/>
            <a:miter lim="800000"/>
            <a:headEnd/>
            <a:tailEnd type="none" w="lg" len="med"/>
          </a:ln>
        </p:spPr>
        <p:txBody>
          <a:bodyPr lIns="18000" tIns="46800" rIns="90000" bIns="46800" anchor="ctr">
            <a:spAutoFit/>
          </a:bodyPr>
          <a:lstStyle/>
          <a:p>
            <a:pPr algn="ctr" eaLnBrk="0" hangingPunct="0">
              <a:spcBef>
                <a:spcPct val="50000"/>
              </a:spcBef>
            </a:pPr>
            <a:r>
              <a:rPr lang="es-ES_tradnl" sz="1600">
                <a:solidFill>
                  <a:srgbClr val="FF0000"/>
                </a:solidFill>
              </a:rPr>
              <a:t>TEMPERATURA </a:t>
            </a:r>
            <a:br>
              <a:rPr lang="es-ES_tradnl" sz="1600">
                <a:solidFill>
                  <a:srgbClr val="FF0000"/>
                </a:solidFill>
              </a:rPr>
            </a:br>
            <a:r>
              <a:rPr lang="es-ES_tradnl" sz="1600">
                <a:solidFill>
                  <a:srgbClr val="FF0000"/>
                </a:solidFill>
              </a:rPr>
              <a:t>DEL INTERIOR TERRESTRE</a:t>
            </a:r>
          </a:p>
        </p:txBody>
      </p:sp>
      <p:grpSp>
        <p:nvGrpSpPr>
          <p:cNvPr id="4" name="Group 43"/>
          <p:cNvGrpSpPr>
            <a:grpSpLocks/>
          </p:cNvGrpSpPr>
          <p:nvPr/>
        </p:nvGrpSpPr>
        <p:grpSpPr bwMode="auto">
          <a:xfrm>
            <a:off x="2559050" y="2225675"/>
            <a:ext cx="3798888" cy="1898650"/>
            <a:chOff x="364" y="1272"/>
            <a:chExt cx="2393" cy="1196"/>
          </a:xfrm>
        </p:grpSpPr>
        <p:sp>
          <p:nvSpPr>
            <p:cNvPr id="24587" name="Rectangle 44"/>
            <p:cNvSpPr>
              <a:spLocks noChangeArrowheads="1"/>
            </p:cNvSpPr>
            <p:nvPr/>
          </p:nvSpPr>
          <p:spPr bwMode="auto">
            <a:xfrm>
              <a:off x="1969" y="1272"/>
              <a:ext cx="44" cy="1055"/>
            </a:xfrm>
            <a:prstGeom prst="rect">
              <a:avLst/>
            </a:prstGeom>
            <a:solidFill>
              <a:srgbClr val="FFFDAA"/>
            </a:solidFill>
            <a:ln w="9525">
              <a:noFill/>
              <a:miter lim="800000"/>
              <a:headEnd/>
              <a:tailEnd/>
            </a:ln>
          </p:spPr>
          <p:txBody>
            <a:bodyPr/>
            <a:lstStyle/>
            <a:p>
              <a:endParaRPr lang="es-ES_tradnl"/>
            </a:p>
          </p:txBody>
        </p:sp>
        <p:sp>
          <p:nvSpPr>
            <p:cNvPr id="24588" name="Rectangle 45"/>
            <p:cNvSpPr>
              <a:spLocks noChangeArrowheads="1"/>
            </p:cNvSpPr>
            <p:nvPr/>
          </p:nvSpPr>
          <p:spPr bwMode="auto">
            <a:xfrm>
              <a:off x="2013" y="1272"/>
              <a:ext cx="40" cy="1055"/>
            </a:xfrm>
            <a:prstGeom prst="rect">
              <a:avLst/>
            </a:prstGeom>
            <a:solidFill>
              <a:srgbClr val="FFFCAB"/>
            </a:solidFill>
            <a:ln w="9525">
              <a:noFill/>
              <a:miter lim="800000"/>
              <a:headEnd/>
              <a:tailEnd/>
            </a:ln>
          </p:spPr>
          <p:txBody>
            <a:bodyPr/>
            <a:lstStyle/>
            <a:p>
              <a:endParaRPr lang="es-ES_tradnl"/>
            </a:p>
          </p:txBody>
        </p:sp>
        <p:sp>
          <p:nvSpPr>
            <p:cNvPr id="24589" name="Rectangle 46"/>
            <p:cNvSpPr>
              <a:spLocks noChangeArrowheads="1"/>
            </p:cNvSpPr>
            <p:nvPr/>
          </p:nvSpPr>
          <p:spPr bwMode="auto">
            <a:xfrm>
              <a:off x="2053" y="1272"/>
              <a:ext cx="44" cy="1055"/>
            </a:xfrm>
            <a:prstGeom prst="rect">
              <a:avLst/>
            </a:prstGeom>
            <a:solidFill>
              <a:srgbClr val="FFFBAC"/>
            </a:solidFill>
            <a:ln w="9525">
              <a:noFill/>
              <a:miter lim="800000"/>
              <a:headEnd/>
              <a:tailEnd/>
            </a:ln>
          </p:spPr>
          <p:txBody>
            <a:bodyPr/>
            <a:lstStyle/>
            <a:p>
              <a:endParaRPr lang="es-ES_tradnl"/>
            </a:p>
          </p:txBody>
        </p:sp>
        <p:sp>
          <p:nvSpPr>
            <p:cNvPr id="24590" name="Rectangle 47"/>
            <p:cNvSpPr>
              <a:spLocks noChangeArrowheads="1"/>
            </p:cNvSpPr>
            <p:nvPr/>
          </p:nvSpPr>
          <p:spPr bwMode="auto">
            <a:xfrm>
              <a:off x="2097" y="1272"/>
              <a:ext cx="44" cy="1055"/>
            </a:xfrm>
            <a:prstGeom prst="rect">
              <a:avLst/>
            </a:prstGeom>
            <a:solidFill>
              <a:srgbClr val="FFFAAD"/>
            </a:solidFill>
            <a:ln w="9525">
              <a:noFill/>
              <a:miter lim="800000"/>
              <a:headEnd/>
              <a:tailEnd/>
            </a:ln>
          </p:spPr>
          <p:txBody>
            <a:bodyPr/>
            <a:lstStyle/>
            <a:p>
              <a:endParaRPr lang="es-ES_tradnl"/>
            </a:p>
          </p:txBody>
        </p:sp>
        <p:sp>
          <p:nvSpPr>
            <p:cNvPr id="24591" name="Rectangle 48"/>
            <p:cNvSpPr>
              <a:spLocks noChangeArrowheads="1"/>
            </p:cNvSpPr>
            <p:nvPr/>
          </p:nvSpPr>
          <p:spPr bwMode="auto">
            <a:xfrm>
              <a:off x="2141" y="1272"/>
              <a:ext cx="44" cy="1055"/>
            </a:xfrm>
            <a:prstGeom prst="rect">
              <a:avLst/>
            </a:prstGeom>
            <a:solidFill>
              <a:srgbClr val="FFF9AE"/>
            </a:solidFill>
            <a:ln w="9525">
              <a:noFill/>
              <a:miter lim="800000"/>
              <a:headEnd/>
              <a:tailEnd/>
            </a:ln>
          </p:spPr>
          <p:txBody>
            <a:bodyPr/>
            <a:lstStyle/>
            <a:p>
              <a:endParaRPr lang="es-ES_tradnl"/>
            </a:p>
          </p:txBody>
        </p:sp>
        <p:sp>
          <p:nvSpPr>
            <p:cNvPr id="24592" name="Rectangle 49"/>
            <p:cNvSpPr>
              <a:spLocks noChangeArrowheads="1"/>
            </p:cNvSpPr>
            <p:nvPr/>
          </p:nvSpPr>
          <p:spPr bwMode="auto">
            <a:xfrm>
              <a:off x="2185" y="1272"/>
              <a:ext cx="41" cy="1055"/>
            </a:xfrm>
            <a:prstGeom prst="rect">
              <a:avLst/>
            </a:prstGeom>
            <a:solidFill>
              <a:srgbClr val="FFF8AF"/>
            </a:solidFill>
            <a:ln w="9525">
              <a:noFill/>
              <a:miter lim="800000"/>
              <a:headEnd/>
              <a:tailEnd/>
            </a:ln>
          </p:spPr>
          <p:txBody>
            <a:bodyPr/>
            <a:lstStyle/>
            <a:p>
              <a:endParaRPr lang="es-ES_tradnl"/>
            </a:p>
          </p:txBody>
        </p:sp>
        <p:sp>
          <p:nvSpPr>
            <p:cNvPr id="24593" name="Rectangle 50"/>
            <p:cNvSpPr>
              <a:spLocks noChangeArrowheads="1"/>
            </p:cNvSpPr>
            <p:nvPr/>
          </p:nvSpPr>
          <p:spPr bwMode="auto">
            <a:xfrm>
              <a:off x="2226" y="1272"/>
              <a:ext cx="44" cy="1055"/>
            </a:xfrm>
            <a:prstGeom prst="rect">
              <a:avLst/>
            </a:prstGeom>
            <a:solidFill>
              <a:srgbClr val="FFF7B0"/>
            </a:solidFill>
            <a:ln w="9525">
              <a:noFill/>
              <a:miter lim="800000"/>
              <a:headEnd/>
              <a:tailEnd/>
            </a:ln>
          </p:spPr>
          <p:txBody>
            <a:bodyPr/>
            <a:lstStyle/>
            <a:p>
              <a:endParaRPr lang="es-ES_tradnl"/>
            </a:p>
          </p:txBody>
        </p:sp>
        <p:sp>
          <p:nvSpPr>
            <p:cNvPr id="24594" name="Rectangle 51"/>
            <p:cNvSpPr>
              <a:spLocks noChangeArrowheads="1"/>
            </p:cNvSpPr>
            <p:nvPr/>
          </p:nvSpPr>
          <p:spPr bwMode="auto">
            <a:xfrm>
              <a:off x="2270" y="1272"/>
              <a:ext cx="44" cy="1055"/>
            </a:xfrm>
            <a:prstGeom prst="rect">
              <a:avLst/>
            </a:prstGeom>
            <a:solidFill>
              <a:srgbClr val="FFF6B1"/>
            </a:solidFill>
            <a:ln w="9525">
              <a:noFill/>
              <a:miter lim="800000"/>
              <a:headEnd/>
              <a:tailEnd/>
            </a:ln>
          </p:spPr>
          <p:txBody>
            <a:bodyPr/>
            <a:lstStyle/>
            <a:p>
              <a:endParaRPr lang="es-ES_tradnl"/>
            </a:p>
          </p:txBody>
        </p:sp>
        <p:sp>
          <p:nvSpPr>
            <p:cNvPr id="24595" name="Rectangle 52"/>
            <p:cNvSpPr>
              <a:spLocks noChangeArrowheads="1"/>
            </p:cNvSpPr>
            <p:nvPr/>
          </p:nvSpPr>
          <p:spPr bwMode="auto">
            <a:xfrm>
              <a:off x="2314" y="1272"/>
              <a:ext cx="40" cy="1055"/>
            </a:xfrm>
            <a:prstGeom prst="rect">
              <a:avLst/>
            </a:prstGeom>
            <a:solidFill>
              <a:srgbClr val="FFF5B2"/>
            </a:solidFill>
            <a:ln w="9525">
              <a:noFill/>
              <a:miter lim="800000"/>
              <a:headEnd/>
              <a:tailEnd/>
            </a:ln>
          </p:spPr>
          <p:txBody>
            <a:bodyPr/>
            <a:lstStyle/>
            <a:p>
              <a:endParaRPr lang="es-ES_tradnl"/>
            </a:p>
          </p:txBody>
        </p:sp>
        <p:sp>
          <p:nvSpPr>
            <p:cNvPr id="24596" name="Rectangle 53"/>
            <p:cNvSpPr>
              <a:spLocks noChangeArrowheads="1"/>
            </p:cNvSpPr>
            <p:nvPr/>
          </p:nvSpPr>
          <p:spPr bwMode="auto">
            <a:xfrm>
              <a:off x="2354" y="1272"/>
              <a:ext cx="44" cy="1055"/>
            </a:xfrm>
            <a:prstGeom prst="rect">
              <a:avLst/>
            </a:prstGeom>
            <a:solidFill>
              <a:srgbClr val="FFF4B3"/>
            </a:solidFill>
            <a:ln w="9525">
              <a:noFill/>
              <a:miter lim="800000"/>
              <a:headEnd/>
              <a:tailEnd/>
            </a:ln>
          </p:spPr>
          <p:txBody>
            <a:bodyPr/>
            <a:lstStyle/>
            <a:p>
              <a:endParaRPr lang="es-ES_tradnl"/>
            </a:p>
          </p:txBody>
        </p:sp>
        <p:sp>
          <p:nvSpPr>
            <p:cNvPr id="24597" name="Rectangle 54"/>
            <p:cNvSpPr>
              <a:spLocks noChangeArrowheads="1"/>
            </p:cNvSpPr>
            <p:nvPr/>
          </p:nvSpPr>
          <p:spPr bwMode="auto">
            <a:xfrm>
              <a:off x="2398" y="1272"/>
              <a:ext cx="44" cy="1055"/>
            </a:xfrm>
            <a:prstGeom prst="rect">
              <a:avLst/>
            </a:prstGeom>
            <a:solidFill>
              <a:srgbClr val="FFF3B4"/>
            </a:solidFill>
            <a:ln w="9525">
              <a:noFill/>
              <a:miter lim="800000"/>
              <a:headEnd/>
              <a:tailEnd/>
            </a:ln>
          </p:spPr>
          <p:txBody>
            <a:bodyPr/>
            <a:lstStyle/>
            <a:p>
              <a:endParaRPr lang="es-ES_tradnl"/>
            </a:p>
          </p:txBody>
        </p:sp>
        <p:sp>
          <p:nvSpPr>
            <p:cNvPr id="24598" name="Rectangle 55"/>
            <p:cNvSpPr>
              <a:spLocks noChangeArrowheads="1"/>
            </p:cNvSpPr>
            <p:nvPr/>
          </p:nvSpPr>
          <p:spPr bwMode="auto">
            <a:xfrm>
              <a:off x="2442" y="1272"/>
              <a:ext cx="41" cy="1055"/>
            </a:xfrm>
            <a:prstGeom prst="rect">
              <a:avLst/>
            </a:prstGeom>
            <a:solidFill>
              <a:srgbClr val="FFF2B5"/>
            </a:solidFill>
            <a:ln w="9525">
              <a:noFill/>
              <a:miter lim="800000"/>
              <a:headEnd/>
              <a:tailEnd/>
            </a:ln>
          </p:spPr>
          <p:txBody>
            <a:bodyPr/>
            <a:lstStyle/>
            <a:p>
              <a:endParaRPr lang="es-ES_tradnl"/>
            </a:p>
          </p:txBody>
        </p:sp>
        <p:sp>
          <p:nvSpPr>
            <p:cNvPr id="24599" name="Rectangle 56"/>
            <p:cNvSpPr>
              <a:spLocks noChangeArrowheads="1"/>
            </p:cNvSpPr>
            <p:nvPr/>
          </p:nvSpPr>
          <p:spPr bwMode="auto">
            <a:xfrm>
              <a:off x="2483" y="1272"/>
              <a:ext cx="44" cy="1055"/>
            </a:xfrm>
            <a:prstGeom prst="rect">
              <a:avLst/>
            </a:prstGeom>
            <a:solidFill>
              <a:srgbClr val="FFF1B6"/>
            </a:solidFill>
            <a:ln w="9525">
              <a:noFill/>
              <a:miter lim="800000"/>
              <a:headEnd/>
              <a:tailEnd/>
            </a:ln>
          </p:spPr>
          <p:txBody>
            <a:bodyPr/>
            <a:lstStyle/>
            <a:p>
              <a:endParaRPr lang="es-ES_tradnl"/>
            </a:p>
          </p:txBody>
        </p:sp>
        <p:sp>
          <p:nvSpPr>
            <p:cNvPr id="24600" name="Rectangle 57"/>
            <p:cNvSpPr>
              <a:spLocks noChangeArrowheads="1"/>
            </p:cNvSpPr>
            <p:nvPr/>
          </p:nvSpPr>
          <p:spPr bwMode="auto">
            <a:xfrm>
              <a:off x="2527" y="1272"/>
              <a:ext cx="44" cy="1055"/>
            </a:xfrm>
            <a:prstGeom prst="rect">
              <a:avLst/>
            </a:prstGeom>
            <a:solidFill>
              <a:srgbClr val="FFF0B7"/>
            </a:solidFill>
            <a:ln w="9525">
              <a:noFill/>
              <a:miter lim="800000"/>
              <a:headEnd/>
              <a:tailEnd/>
            </a:ln>
          </p:spPr>
          <p:txBody>
            <a:bodyPr/>
            <a:lstStyle/>
            <a:p>
              <a:endParaRPr lang="es-ES_tradnl"/>
            </a:p>
          </p:txBody>
        </p:sp>
        <p:sp>
          <p:nvSpPr>
            <p:cNvPr id="24601" name="Rectangle 58"/>
            <p:cNvSpPr>
              <a:spLocks noChangeArrowheads="1"/>
            </p:cNvSpPr>
            <p:nvPr/>
          </p:nvSpPr>
          <p:spPr bwMode="auto">
            <a:xfrm>
              <a:off x="2571" y="1272"/>
              <a:ext cx="43" cy="1055"/>
            </a:xfrm>
            <a:prstGeom prst="rect">
              <a:avLst/>
            </a:prstGeom>
            <a:solidFill>
              <a:srgbClr val="FFEFB8"/>
            </a:solidFill>
            <a:ln w="9525">
              <a:noFill/>
              <a:miter lim="800000"/>
              <a:headEnd/>
              <a:tailEnd/>
            </a:ln>
          </p:spPr>
          <p:txBody>
            <a:bodyPr/>
            <a:lstStyle/>
            <a:p>
              <a:endParaRPr lang="es-ES_tradnl"/>
            </a:p>
          </p:txBody>
        </p:sp>
        <p:sp>
          <p:nvSpPr>
            <p:cNvPr id="24602" name="Rectangle 59"/>
            <p:cNvSpPr>
              <a:spLocks noChangeArrowheads="1"/>
            </p:cNvSpPr>
            <p:nvPr/>
          </p:nvSpPr>
          <p:spPr bwMode="auto">
            <a:xfrm>
              <a:off x="2614" y="1272"/>
              <a:ext cx="41" cy="1055"/>
            </a:xfrm>
            <a:prstGeom prst="rect">
              <a:avLst/>
            </a:prstGeom>
            <a:solidFill>
              <a:srgbClr val="FFEEB9"/>
            </a:solidFill>
            <a:ln w="9525">
              <a:noFill/>
              <a:miter lim="800000"/>
              <a:headEnd/>
              <a:tailEnd/>
            </a:ln>
          </p:spPr>
          <p:txBody>
            <a:bodyPr/>
            <a:lstStyle/>
            <a:p>
              <a:endParaRPr lang="es-ES_tradnl"/>
            </a:p>
          </p:txBody>
        </p:sp>
        <p:sp>
          <p:nvSpPr>
            <p:cNvPr id="24603" name="Rectangle 60"/>
            <p:cNvSpPr>
              <a:spLocks noChangeArrowheads="1"/>
            </p:cNvSpPr>
            <p:nvPr/>
          </p:nvSpPr>
          <p:spPr bwMode="auto">
            <a:xfrm>
              <a:off x="2655" y="1272"/>
              <a:ext cx="44" cy="1055"/>
            </a:xfrm>
            <a:prstGeom prst="rect">
              <a:avLst/>
            </a:prstGeom>
            <a:solidFill>
              <a:srgbClr val="FFEDBA"/>
            </a:solidFill>
            <a:ln w="9525">
              <a:noFill/>
              <a:miter lim="800000"/>
              <a:headEnd/>
              <a:tailEnd/>
            </a:ln>
          </p:spPr>
          <p:txBody>
            <a:bodyPr/>
            <a:lstStyle/>
            <a:p>
              <a:endParaRPr lang="es-ES_tradnl"/>
            </a:p>
          </p:txBody>
        </p:sp>
        <p:sp>
          <p:nvSpPr>
            <p:cNvPr id="24604" name="Rectangle 61"/>
            <p:cNvSpPr>
              <a:spLocks noChangeArrowheads="1"/>
            </p:cNvSpPr>
            <p:nvPr/>
          </p:nvSpPr>
          <p:spPr bwMode="auto">
            <a:xfrm>
              <a:off x="2699" y="1272"/>
              <a:ext cx="44" cy="1055"/>
            </a:xfrm>
            <a:prstGeom prst="rect">
              <a:avLst/>
            </a:prstGeom>
            <a:solidFill>
              <a:srgbClr val="FFECBB"/>
            </a:solidFill>
            <a:ln w="9525">
              <a:noFill/>
              <a:miter lim="800000"/>
              <a:headEnd/>
              <a:tailEnd/>
            </a:ln>
          </p:spPr>
          <p:txBody>
            <a:bodyPr/>
            <a:lstStyle/>
            <a:p>
              <a:endParaRPr lang="es-ES_tradnl"/>
            </a:p>
          </p:txBody>
        </p:sp>
        <p:sp>
          <p:nvSpPr>
            <p:cNvPr id="24605" name="Rectangle 62"/>
            <p:cNvSpPr>
              <a:spLocks noChangeArrowheads="1"/>
            </p:cNvSpPr>
            <p:nvPr/>
          </p:nvSpPr>
          <p:spPr bwMode="auto">
            <a:xfrm>
              <a:off x="2699" y="1272"/>
              <a:ext cx="44" cy="1055"/>
            </a:xfrm>
            <a:prstGeom prst="rect">
              <a:avLst/>
            </a:prstGeom>
            <a:solidFill>
              <a:srgbClr val="FFECBB"/>
            </a:solidFill>
            <a:ln w="9525">
              <a:noFill/>
              <a:miter lim="800000"/>
              <a:headEnd/>
              <a:tailEnd/>
            </a:ln>
          </p:spPr>
          <p:txBody>
            <a:bodyPr/>
            <a:lstStyle/>
            <a:p>
              <a:endParaRPr lang="es-ES_tradnl"/>
            </a:p>
          </p:txBody>
        </p:sp>
        <p:sp>
          <p:nvSpPr>
            <p:cNvPr id="24606" name="Rectangle 63"/>
            <p:cNvSpPr>
              <a:spLocks noChangeArrowheads="1"/>
            </p:cNvSpPr>
            <p:nvPr/>
          </p:nvSpPr>
          <p:spPr bwMode="auto">
            <a:xfrm>
              <a:off x="1969" y="1272"/>
              <a:ext cx="730" cy="1055"/>
            </a:xfrm>
            <a:prstGeom prst="rect">
              <a:avLst/>
            </a:prstGeom>
            <a:solidFill>
              <a:srgbClr val="FFFFFF"/>
            </a:solidFill>
            <a:ln w="9525">
              <a:noFill/>
              <a:miter lim="800000"/>
              <a:headEnd/>
              <a:tailEnd/>
            </a:ln>
          </p:spPr>
          <p:txBody>
            <a:bodyPr/>
            <a:lstStyle/>
            <a:p>
              <a:endParaRPr lang="es-ES_tradnl"/>
            </a:p>
          </p:txBody>
        </p:sp>
        <p:sp>
          <p:nvSpPr>
            <p:cNvPr id="24607" name="Rectangle 64"/>
            <p:cNvSpPr>
              <a:spLocks noChangeArrowheads="1"/>
            </p:cNvSpPr>
            <p:nvPr/>
          </p:nvSpPr>
          <p:spPr bwMode="auto">
            <a:xfrm>
              <a:off x="1969" y="1272"/>
              <a:ext cx="44" cy="1055"/>
            </a:xfrm>
            <a:prstGeom prst="rect">
              <a:avLst/>
            </a:prstGeom>
            <a:solidFill>
              <a:srgbClr val="FFFDAA"/>
            </a:solidFill>
            <a:ln w="9525">
              <a:noFill/>
              <a:miter lim="800000"/>
              <a:headEnd/>
              <a:tailEnd/>
            </a:ln>
          </p:spPr>
          <p:txBody>
            <a:bodyPr/>
            <a:lstStyle/>
            <a:p>
              <a:endParaRPr lang="es-ES_tradnl"/>
            </a:p>
          </p:txBody>
        </p:sp>
        <p:sp>
          <p:nvSpPr>
            <p:cNvPr id="24608" name="Rectangle 65"/>
            <p:cNvSpPr>
              <a:spLocks noChangeArrowheads="1"/>
            </p:cNvSpPr>
            <p:nvPr/>
          </p:nvSpPr>
          <p:spPr bwMode="auto">
            <a:xfrm>
              <a:off x="2013" y="1272"/>
              <a:ext cx="40" cy="1055"/>
            </a:xfrm>
            <a:prstGeom prst="rect">
              <a:avLst/>
            </a:prstGeom>
            <a:solidFill>
              <a:srgbClr val="FFFCAB"/>
            </a:solidFill>
            <a:ln w="9525">
              <a:noFill/>
              <a:miter lim="800000"/>
              <a:headEnd/>
              <a:tailEnd/>
            </a:ln>
          </p:spPr>
          <p:txBody>
            <a:bodyPr/>
            <a:lstStyle/>
            <a:p>
              <a:endParaRPr lang="es-ES_tradnl"/>
            </a:p>
          </p:txBody>
        </p:sp>
        <p:sp>
          <p:nvSpPr>
            <p:cNvPr id="24609" name="Rectangle 66"/>
            <p:cNvSpPr>
              <a:spLocks noChangeArrowheads="1"/>
            </p:cNvSpPr>
            <p:nvPr/>
          </p:nvSpPr>
          <p:spPr bwMode="auto">
            <a:xfrm>
              <a:off x="2053" y="1272"/>
              <a:ext cx="44" cy="1055"/>
            </a:xfrm>
            <a:prstGeom prst="rect">
              <a:avLst/>
            </a:prstGeom>
            <a:solidFill>
              <a:srgbClr val="FFFBAC"/>
            </a:solidFill>
            <a:ln w="9525">
              <a:noFill/>
              <a:miter lim="800000"/>
              <a:headEnd/>
              <a:tailEnd/>
            </a:ln>
          </p:spPr>
          <p:txBody>
            <a:bodyPr/>
            <a:lstStyle/>
            <a:p>
              <a:endParaRPr lang="es-ES_tradnl"/>
            </a:p>
          </p:txBody>
        </p:sp>
        <p:sp>
          <p:nvSpPr>
            <p:cNvPr id="24610" name="Rectangle 67"/>
            <p:cNvSpPr>
              <a:spLocks noChangeArrowheads="1"/>
            </p:cNvSpPr>
            <p:nvPr/>
          </p:nvSpPr>
          <p:spPr bwMode="auto">
            <a:xfrm>
              <a:off x="2097" y="1272"/>
              <a:ext cx="44" cy="1055"/>
            </a:xfrm>
            <a:prstGeom prst="rect">
              <a:avLst/>
            </a:prstGeom>
            <a:solidFill>
              <a:srgbClr val="FFFAAD"/>
            </a:solidFill>
            <a:ln w="9525">
              <a:noFill/>
              <a:miter lim="800000"/>
              <a:headEnd/>
              <a:tailEnd/>
            </a:ln>
          </p:spPr>
          <p:txBody>
            <a:bodyPr/>
            <a:lstStyle/>
            <a:p>
              <a:endParaRPr lang="es-ES_tradnl"/>
            </a:p>
          </p:txBody>
        </p:sp>
        <p:sp>
          <p:nvSpPr>
            <p:cNvPr id="24611" name="Rectangle 68"/>
            <p:cNvSpPr>
              <a:spLocks noChangeArrowheads="1"/>
            </p:cNvSpPr>
            <p:nvPr/>
          </p:nvSpPr>
          <p:spPr bwMode="auto">
            <a:xfrm>
              <a:off x="2141" y="1272"/>
              <a:ext cx="44" cy="1055"/>
            </a:xfrm>
            <a:prstGeom prst="rect">
              <a:avLst/>
            </a:prstGeom>
            <a:solidFill>
              <a:srgbClr val="FFF9AE"/>
            </a:solidFill>
            <a:ln w="9525">
              <a:noFill/>
              <a:miter lim="800000"/>
              <a:headEnd/>
              <a:tailEnd/>
            </a:ln>
          </p:spPr>
          <p:txBody>
            <a:bodyPr/>
            <a:lstStyle/>
            <a:p>
              <a:endParaRPr lang="es-ES_tradnl"/>
            </a:p>
          </p:txBody>
        </p:sp>
        <p:sp>
          <p:nvSpPr>
            <p:cNvPr id="24612" name="Rectangle 69"/>
            <p:cNvSpPr>
              <a:spLocks noChangeArrowheads="1"/>
            </p:cNvSpPr>
            <p:nvPr/>
          </p:nvSpPr>
          <p:spPr bwMode="auto">
            <a:xfrm>
              <a:off x="2185" y="1272"/>
              <a:ext cx="41" cy="1055"/>
            </a:xfrm>
            <a:prstGeom prst="rect">
              <a:avLst/>
            </a:prstGeom>
            <a:solidFill>
              <a:srgbClr val="FFF8AF"/>
            </a:solidFill>
            <a:ln w="9525">
              <a:noFill/>
              <a:miter lim="800000"/>
              <a:headEnd/>
              <a:tailEnd/>
            </a:ln>
          </p:spPr>
          <p:txBody>
            <a:bodyPr/>
            <a:lstStyle/>
            <a:p>
              <a:endParaRPr lang="es-ES_tradnl"/>
            </a:p>
          </p:txBody>
        </p:sp>
        <p:sp>
          <p:nvSpPr>
            <p:cNvPr id="24613" name="Rectangle 70"/>
            <p:cNvSpPr>
              <a:spLocks noChangeArrowheads="1"/>
            </p:cNvSpPr>
            <p:nvPr/>
          </p:nvSpPr>
          <p:spPr bwMode="auto">
            <a:xfrm>
              <a:off x="2226" y="1272"/>
              <a:ext cx="44" cy="1055"/>
            </a:xfrm>
            <a:prstGeom prst="rect">
              <a:avLst/>
            </a:prstGeom>
            <a:solidFill>
              <a:srgbClr val="FFF7B0"/>
            </a:solidFill>
            <a:ln w="9525">
              <a:noFill/>
              <a:miter lim="800000"/>
              <a:headEnd/>
              <a:tailEnd/>
            </a:ln>
          </p:spPr>
          <p:txBody>
            <a:bodyPr/>
            <a:lstStyle/>
            <a:p>
              <a:endParaRPr lang="es-ES_tradnl"/>
            </a:p>
          </p:txBody>
        </p:sp>
        <p:sp>
          <p:nvSpPr>
            <p:cNvPr id="24614" name="Rectangle 71"/>
            <p:cNvSpPr>
              <a:spLocks noChangeArrowheads="1"/>
            </p:cNvSpPr>
            <p:nvPr/>
          </p:nvSpPr>
          <p:spPr bwMode="auto">
            <a:xfrm>
              <a:off x="2270" y="1272"/>
              <a:ext cx="44" cy="1055"/>
            </a:xfrm>
            <a:prstGeom prst="rect">
              <a:avLst/>
            </a:prstGeom>
            <a:solidFill>
              <a:srgbClr val="FFF6B1"/>
            </a:solidFill>
            <a:ln w="9525">
              <a:noFill/>
              <a:miter lim="800000"/>
              <a:headEnd/>
              <a:tailEnd/>
            </a:ln>
          </p:spPr>
          <p:txBody>
            <a:bodyPr/>
            <a:lstStyle/>
            <a:p>
              <a:endParaRPr lang="es-ES_tradnl"/>
            </a:p>
          </p:txBody>
        </p:sp>
        <p:sp>
          <p:nvSpPr>
            <p:cNvPr id="24615" name="Rectangle 72"/>
            <p:cNvSpPr>
              <a:spLocks noChangeArrowheads="1"/>
            </p:cNvSpPr>
            <p:nvPr/>
          </p:nvSpPr>
          <p:spPr bwMode="auto">
            <a:xfrm>
              <a:off x="2314" y="1272"/>
              <a:ext cx="40" cy="1055"/>
            </a:xfrm>
            <a:prstGeom prst="rect">
              <a:avLst/>
            </a:prstGeom>
            <a:solidFill>
              <a:srgbClr val="FFF5B2"/>
            </a:solidFill>
            <a:ln w="9525">
              <a:noFill/>
              <a:miter lim="800000"/>
              <a:headEnd/>
              <a:tailEnd/>
            </a:ln>
          </p:spPr>
          <p:txBody>
            <a:bodyPr/>
            <a:lstStyle/>
            <a:p>
              <a:endParaRPr lang="es-ES_tradnl"/>
            </a:p>
          </p:txBody>
        </p:sp>
        <p:sp>
          <p:nvSpPr>
            <p:cNvPr id="24616" name="Rectangle 73"/>
            <p:cNvSpPr>
              <a:spLocks noChangeArrowheads="1"/>
            </p:cNvSpPr>
            <p:nvPr/>
          </p:nvSpPr>
          <p:spPr bwMode="auto">
            <a:xfrm>
              <a:off x="2354" y="1272"/>
              <a:ext cx="44" cy="1055"/>
            </a:xfrm>
            <a:prstGeom prst="rect">
              <a:avLst/>
            </a:prstGeom>
            <a:solidFill>
              <a:srgbClr val="FFF4B3"/>
            </a:solidFill>
            <a:ln w="9525">
              <a:noFill/>
              <a:miter lim="800000"/>
              <a:headEnd/>
              <a:tailEnd/>
            </a:ln>
          </p:spPr>
          <p:txBody>
            <a:bodyPr/>
            <a:lstStyle/>
            <a:p>
              <a:endParaRPr lang="es-ES_tradnl"/>
            </a:p>
          </p:txBody>
        </p:sp>
        <p:sp>
          <p:nvSpPr>
            <p:cNvPr id="24617" name="Rectangle 74"/>
            <p:cNvSpPr>
              <a:spLocks noChangeArrowheads="1"/>
            </p:cNvSpPr>
            <p:nvPr/>
          </p:nvSpPr>
          <p:spPr bwMode="auto">
            <a:xfrm>
              <a:off x="2398" y="1272"/>
              <a:ext cx="44" cy="1055"/>
            </a:xfrm>
            <a:prstGeom prst="rect">
              <a:avLst/>
            </a:prstGeom>
            <a:solidFill>
              <a:srgbClr val="FFF3B4"/>
            </a:solidFill>
            <a:ln w="9525">
              <a:noFill/>
              <a:miter lim="800000"/>
              <a:headEnd/>
              <a:tailEnd/>
            </a:ln>
          </p:spPr>
          <p:txBody>
            <a:bodyPr/>
            <a:lstStyle/>
            <a:p>
              <a:endParaRPr lang="es-ES_tradnl"/>
            </a:p>
          </p:txBody>
        </p:sp>
        <p:sp>
          <p:nvSpPr>
            <p:cNvPr id="24618" name="Rectangle 75"/>
            <p:cNvSpPr>
              <a:spLocks noChangeArrowheads="1"/>
            </p:cNvSpPr>
            <p:nvPr/>
          </p:nvSpPr>
          <p:spPr bwMode="auto">
            <a:xfrm>
              <a:off x="2442" y="1272"/>
              <a:ext cx="41" cy="1055"/>
            </a:xfrm>
            <a:prstGeom prst="rect">
              <a:avLst/>
            </a:prstGeom>
            <a:solidFill>
              <a:srgbClr val="FFF2B5"/>
            </a:solidFill>
            <a:ln w="9525">
              <a:noFill/>
              <a:miter lim="800000"/>
              <a:headEnd/>
              <a:tailEnd/>
            </a:ln>
          </p:spPr>
          <p:txBody>
            <a:bodyPr/>
            <a:lstStyle/>
            <a:p>
              <a:endParaRPr lang="es-ES_tradnl"/>
            </a:p>
          </p:txBody>
        </p:sp>
        <p:sp>
          <p:nvSpPr>
            <p:cNvPr id="24619" name="Rectangle 76"/>
            <p:cNvSpPr>
              <a:spLocks noChangeArrowheads="1"/>
            </p:cNvSpPr>
            <p:nvPr/>
          </p:nvSpPr>
          <p:spPr bwMode="auto">
            <a:xfrm>
              <a:off x="2483" y="1272"/>
              <a:ext cx="44" cy="1055"/>
            </a:xfrm>
            <a:prstGeom prst="rect">
              <a:avLst/>
            </a:prstGeom>
            <a:solidFill>
              <a:srgbClr val="FFF1B6"/>
            </a:solidFill>
            <a:ln w="9525">
              <a:noFill/>
              <a:miter lim="800000"/>
              <a:headEnd/>
              <a:tailEnd/>
            </a:ln>
          </p:spPr>
          <p:txBody>
            <a:bodyPr/>
            <a:lstStyle/>
            <a:p>
              <a:endParaRPr lang="es-ES_tradnl"/>
            </a:p>
          </p:txBody>
        </p:sp>
        <p:sp>
          <p:nvSpPr>
            <p:cNvPr id="24620" name="Rectangle 77"/>
            <p:cNvSpPr>
              <a:spLocks noChangeArrowheads="1"/>
            </p:cNvSpPr>
            <p:nvPr/>
          </p:nvSpPr>
          <p:spPr bwMode="auto">
            <a:xfrm>
              <a:off x="2527" y="1272"/>
              <a:ext cx="44" cy="1055"/>
            </a:xfrm>
            <a:prstGeom prst="rect">
              <a:avLst/>
            </a:prstGeom>
            <a:solidFill>
              <a:srgbClr val="FFF0B7"/>
            </a:solidFill>
            <a:ln w="9525">
              <a:noFill/>
              <a:miter lim="800000"/>
              <a:headEnd/>
              <a:tailEnd/>
            </a:ln>
          </p:spPr>
          <p:txBody>
            <a:bodyPr/>
            <a:lstStyle/>
            <a:p>
              <a:endParaRPr lang="es-ES_tradnl"/>
            </a:p>
          </p:txBody>
        </p:sp>
        <p:sp>
          <p:nvSpPr>
            <p:cNvPr id="24621" name="Rectangle 78"/>
            <p:cNvSpPr>
              <a:spLocks noChangeArrowheads="1"/>
            </p:cNvSpPr>
            <p:nvPr/>
          </p:nvSpPr>
          <p:spPr bwMode="auto">
            <a:xfrm>
              <a:off x="2571" y="1272"/>
              <a:ext cx="43" cy="1055"/>
            </a:xfrm>
            <a:prstGeom prst="rect">
              <a:avLst/>
            </a:prstGeom>
            <a:solidFill>
              <a:srgbClr val="FFEFB8"/>
            </a:solidFill>
            <a:ln w="9525">
              <a:noFill/>
              <a:miter lim="800000"/>
              <a:headEnd/>
              <a:tailEnd/>
            </a:ln>
          </p:spPr>
          <p:txBody>
            <a:bodyPr/>
            <a:lstStyle/>
            <a:p>
              <a:endParaRPr lang="es-ES_tradnl"/>
            </a:p>
          </p:txBody>
        </p:sp>
        <p:sp>
          <p:nvSpPr>
            <p:cNvPr id="24622" name="Rectangle 79"/>
            <p:cNvSpPr>
              <a:spLocks noChangeArrowheads="1"/>
            </p:cNvSpPr>
            <p:nvPr/>
          </p:nvSpPr>
          <p:spPr bwMode="auto">
            <a:xfrm>
              <a:off x="2614" y="1272"/>
              <a:ext cx="41" cy="1055"/>
            </a:xfrm>
            <a:prstGeom prst="rect">
              <a:avLst/>
            </a:prstGeom>
            <a:solidFill>
              <a:srgbClr val="FFEEB9"/>
            </a:solidFill>
            <a:ln w="9525">
              <a:noFill/>
              <a:miter lim="800000"/>
              <a:headEnd/>
              <a:tailEnd/>
            </a:ln>
          </p:spPr>
          <p:txBody>
            <a:bodyPr/>
            <a:lstStyle/>
            <a:p>
              <a:endParaRPr lang="es-ES_tradnl"/>
            </a:p>
          </p:txBody>
        </p:sp>
        <p:sp>
          <p:nvSpPr>
            <p:cNvPr id="24623" name="Rectangle 80"/>
            <p:cNvSpPr>
              <a:spLocks noChangeArrowheads="1"/>
            </p:cNvSpPr>
            <p:nvPr/>
          </p:nvSpPr>
          <p:spPr bwMode="auto">
            <a:xfrm>
              <a:off x="2655" y="1272"/>
              <a:ext cx="44" cy="1055"/>
            </a:xfrm>
            <a:prstGeom prst="rect">
              <a:avLst/>
            </a:prstGeom>
            <a:solidFill>
              <a:srgbClr val="FFEDBA"/>
            </a:solidFill>
            <a:ln w="9525">
              <a:noFill/>
              <a:miter lim="800000"/>
              <a:headEnd/>
              <a:tailEnd/>
            </a:ln>
          </p:spPr>
          <p:txBody>
            <a:bodyPr/>
            <a:lstStyle/>
            <a:p>
              <a:endParaRPr lang="es-ES_tradnl"/>
            </a:p>
          </p:txBody>
        </p:sp>
        <p:sp>
          <p:nvSpPr>
            <p:cNvPr id="24624" name="Rectangle 81"/>
            <p:cNvSpPr>
              <a:spLocks noChangeArrowheads="1"/>
            </p:cNvSpPr>
            <p:nvPr/>
          </p:nvSpPr>
          <p:spPr bwMode="auto">
            <a:xfrm>
              <a:off x="2699" y="1272"/>
              <a:ext cx="44" cy="1055"/>
            </a:xfrm>
            <a:prstGeom prst="rect">
              <a:avLst/>
            </a:prstGeom>
            <a:solidFill>
              <a:srgbClr val="FFECBB"/>
            </a:solidFill>
            <a:ln w="9525">
              <a:noFill/>
              <a:miter lim="800000"/>
              <a:headEnd/>
              <a:tailEnd/>
            </a:ln>
          </p:spPr>
          <p:txBody>
            <a:bodyPr/>
            <a:lstStyle/>
            <a:p>
              <a:endParaRPr lang="es-ES_tradnl"/>
            </a:p>
          </p:txBody>
        </p:sp>
        <p:sp>
          <p:nvSpPr>
            <p:cNvPr id="24625" name="Rectangle 82"/>
            <p:cNvSpPr>
              <a:spLocks noChangeArrowheads="1"/>
            </p:cNvSpPr>
            <p:nvPr/>
          </p:nvSpPr>
          <p:spPr bwMode="auto">
            <a:xfrm>
              <a:off x="2699" y="1272"/>
              <a:ext cx="44" cy="1055"/>
            </a:xfrm>
            <a:prstGeom prst="rect">
              <a:avLst/>
            </a:prstGeom>
            <a:solidFill>
              <a:srgbClr val="FFECBB"/>
            </a:solidFill>
            <a:ln w="9525">
              <a:noFill/>
              <a:miter lim="800000"/>
              <a:headEnd/>
              <a:tailEnd/>
            </a:ln>
          </p:spPr>
          <p:txBody>
            <a:bodyPr/>
            <a:lstStyle/>
            <a:p>
              <a:endParaRPr lang="es-ES_tradnl"/>
            </a:p>
          </p:txBody>
        </p:sp>
        <p:sp>
          <p:nvSpPr>
            <p:cNvPr id="24626" name="Rectangle 83"/>
            <p:cNvSpPr>
              <a:spLocks noChangeArrowheads="1"/>
            </p:cNvSpPr>
            <p:nvPr/>
          </p:nvSpPr>
          <p:spPr bwMode="auto">
            <a:xfrm>
              <a:off x="1489" y="1272"/>
              <a:ext cx="44" cy="1055"/>
            </a:xfrm>
            <a:prstGeom prst="rect">
              <a:avLst/>
            </a:prstGeom>
            <a:solidFill>
              <a:srgbClr val="F6D67C"/>
            </a:solidFill>
            <a:ln w="9525">
              <a:noFill/>
              <a:miter lim="800000"/>
              <a:headEnd/>
              <a:tailEnd/>
            </a:ln>
          </p:spPr>
          <p:txBody>
            <a:bodyPr/>
            <a:lstStyle/>
            <a:p>
              <a:endParaRPr lang="es-ES_tradnl"/>
            </a:p>
          </p:txBody>
        </p:sp>
        <p:sp>
          <p:nvSpPr>
            <p:cNvPr id="24627" name="Rectangle 84"/>
            <p:cNvSpPr>
              <a:spLocks noChangeArrowheads="1"/>
            </p:cNvSpPr>
            <p:nvPr/>
          </p:nvSpPr>
          <p:spPr bwMode="auto">
            <a:xfrm>
              <a:off x="1533" y="1272"/>
              <a:ext cx="47" cy="1055"/>
            </a:xfrm>
            <a:prstGeom prst="rect">
              <a:avLst/>
            </a:prstGeom>
            <a:solidFill>
              <a:srgbClr val="F6D67E"/>
            </a:solidFill>
            <a:ln w="9525">
              <a:noFill/>
              <a:miter lim="800000"/>
              <a:headEnd/>
              <a:tailEnd/>
            </a:ln>
          </p:spPr>
          <p:txBody>
            <a:bodyPr/>
            <a:lstStyle/>
            <a:p>
              <a:endParaRPr lang="es-ES_tradnl"/>
            </a:p>
          </p:txBody>
        </p:sp>
        <p:sp>
          <p:nvSpPr>
            <p:cNvPr id="24628" name="Rectangle 85"/>
            <p:cNvSpPr>
              <a:spLocks noChangeArrowheads="1"/>
            </p:cNvSpPr>
            <p:nvPr/>
          </p:nvSpPr>
          <p:spPr bwMode="auto">
            <a:xfrm>
              <a:off x="1580" y="1272"/>
              <a:ext cx="47" cy="1055"/>
            </a:xfrm>
            <a:prstGeom prst="rect">
              <a:avLst/>
            </a:prstGeom>
            <a:solidFill>
              <a:srgbClr val="F6D680"/>
            </a:solidFill>
            <a:ln w="9525">
              <a:noFill/>
              <a:miter lim="800000"/>
              <a:headEnd/>
              <a:tailEnd/>
            </a:ln>
          </p:spPr>
          <p:txBody>
            <a:bodyPr/>
            <a:lstStyle/>
            <a:p>
              <a:endParaRPr lang="es-ES_tradnl"/>
            </a:p>
          </p:txBody>
        </p:sp>
        <p:sp>
          <p:nvSpPr>
            <p:cNvPr id="24629" name="Rectangle 86"/>
            <p:cNvSpPr>
              <a:spLocks noChangeArrowheads="1"/>
            </p:cNvSpPr>
            <p:nvPr/>
          </p:nvSpPr>
          <p:spPr bwMode="auto">
            <a:xfrm>
              <a:off x="1627" y="1272"/>
              <a:ext cx="47" cy="1055"/>
            </a:xfrm>
            <a:prstGeom prst="rect">
              <a:avLst/>
            </a:prstGeom>
            <a:solidFill>
              <a:srgbClr val="F6D682"/>
            </a:solidFill>
            <a:ln w="9525">
              <a:noFill/>
              <a:miter lim="800000"/>
              <a:headEnd/>
              <a:tailEnd/>
            </a:ln>
          </p:spPr>
          <p:txBody>
            <a:bodyPr/>
            <a:lstStyle/>
            <a:p>
              <a:endParaRPr lang="es-ES_tradnl"/>
            </a:p>
          </p:txBody>
        </p:sp>
        <p:sp>
          <p:nvSpPr>
            <p:cNvPr id="24630" name="Rectangle 87"/>
            <p:cNvSpPr>
              <a:spLocks noChangeArrowheads="1"/>
            </p:cNvSpPr>
            <p:nvPr/>
          </p:nvSpPr>
          <p:spPr bwMode="auto">
            <a:xfrm>
              <a:off x="1674" y="1272"/>
              <a:ext cx="43" cy="1055"/>
            </a:xfrm>
            <a:prstGeom prst="rect">
              <a:avLst/>
            </a:prstGeom>
            <a:solidFill>
              <a:srgbClr val="F6D684"/>
            </a:solidFill>
            <a:ln w="9525">
              <a:noFill/>
              <a:miter lim="800000"/>
              <a:headEnd/>
              <a:tailEnd/>
            </a:ln>
          </p:spPr>
          <p:txBody>
            <a:bodyPr/>
            <a:lstStyle/>
            <a:p>
              <a:endParaRPr lang="es-ES_tradnl"/>
            </a:p>
          </p:txBody>
        </p:sp>
        <p:sp>
          <p:nvSpPr>
            <p:cNvPr id="24631" name="Rectangle 88"/>
            <p:cNvSpPr>
              <a:spLocks noChangeArrowheads="1"/>
            </p:cNvSpPr>
            <p:nvPr/>
          </p:nvSpPr>
          <p:spPr bwMode="auto">
            <a:xfrm>
              <a:off x="1717" y="1272"/>
              <a:ext cx="47" cy="1055"/>
            </a:xfrm>
            <a:prstGeom prst="rect">
              <a:avLst/>
            </a:prstGeom>
            <a:solidFill>
              <a:srgbClr val="F6D686"/>
            </a:solidFill>
            <a:ln w="9525">
              <a:noFill/>
              <a:miter lim="800000"/>
              <a:headEnd/>
              <a:tailEnd/>
            </a:ln>
          </p:spPr>
          <p:txBody>
            <a:bodyPr/>
            <a:lstStyle/>
            <a:p>
              <a:endParaRPr lang="es-ES_tradnl"/>
            </a:p>
          </p:txBody>
        </p:sp>
        <p:sp>
          <p:nvSpPr>
            <p:cNvPr id="24632" name="Rectangle 89"/>
            <p:cNvSpPr>
              <a:spLocks noChangeArrowheads="1"/>
            </p:cNvSpPr>
            <p:nvPr/>
          </p:nvSpPr>
          <p:spPr bwMode="auto">
            <a:xfrm>
              <a:off x="1764" y="1272"/>
              <a:ext cx="47" cy="1055"/>
            </a:xfrm>
            <a:prstGeom prst="rect">
              <a:avLst/>
            </a:prstGeom>
            <a:solidFill>
              <a:srgbClr val="F6D688"/>
            </a:solidFill>
            <a:ln w="9525">
              <a:noFill/>
              <a:miter lim="800000"/>
              <a:headEnd/>
              <a:tailEnd/>
            </a:ln>
          </p:spPr>
          <p:txBody>
            <a:bodyPr/>
            <a:lstStyle/>
            <a:p>
              <a:endParaRPr lang="es-ES_tradnl"/>
            </a:p>
          </p:txBody>
        </p:sp>
        <p:sp>
          <p:nvSpPr>
            <p:cNvPr id="24633" name="Rectangle 90"/>
            <p:cNvSpPr>
              <a:spLocks noChangeArrowheads="1"/>
            </p:cNvSpPr>
            <p:nvPr/>
          </p:nvSpPr>
          <p:spPr bwMode="auto">
            <a:xfrm>
              <a:off x="1811" y="1272"/>
              <a:ext cx="44" cy="1055"/>
            </a:xfrm>
            <a:prstGeom prst="rect">
              <a:avLst/>
            </a:prstGeom>
            <a:solidFill>
              <a:srgbClr val="F6D68A"/>
            </a:solidFill>
            <a:ln w="9525">
              <a:noFill/>
              <a:miter lim="800000"/>
              <a:headEnd/>
              <a:tailEnd/>
            </a:ln>
          </p:spPr>
          <p:txBody>
            <a:bodyPr/>
            <a:lstStyle/>
            <a:p>
              <a:endParaRPr lang="es-ES_tradnl"/>
            </a:p>
          </p:txBody>
        </p:sp>
        <p:sp>
          <p:nvSpPr>
            <p:cNvPr id="24634" name="Rectangle 91"/>
            <p:cNvSpPr>
              <a:spLocks noChangeArrowheads="1"/>
            </p:cNvSpPr>
            <p:nvPr/>
          </p:nvSpPr>
          <p:spPr bwMode="auto">
            <a:xfrm>
              <a:off x="1855" y="1272"/>
              <a:ext cx="46" cy="1055"/>
            </a:xfrm>
            <a:prstGeom prst="rect">
              <a:avLst/>
            </a:prstGeom>
            <a:solidFill>
              <a:srgbClr val="F6D68C"/>
            </a:solidFill>
            <a:ln w="9525">
              <a:noFill/>
              <a:miter lim="800000"/>
              <a:headEnd/>
              <a:tailEnd/>
            </a:ln>
          </p:spPr>
          <p:txBody>
            <a:bodyPr/>
            <a:lstStyle/>
            <a:p>
              <a:endParaRPr lang="es-ES_tradnl"/>
            </a:p>
          </p:txBody>
        </p:sp>
        <p:sp>
          <p:nvSpPr>
            <p:cNvPr id="24635" name="Rectangle 92"/>
            <p:cNvSpPr>
              <a:spLocks noChangeArrowheads="1"/>
            </p:cNvSpPr>
            <p:nvPr/>
          </p:nvSpPr>
          <p:spPr bwMode="auto">
            <a:xfrm>
              <a:off x="1901" y="1272"/>
              <a:ext cx="47" cy="1055"/>
            </a:xfrm>
            <a:prstGeom prst="rect">
              <a:avLst/>
            </a:prstGeom>
            <a:solidFill>
              <a:srgbClr val="F6D68E"/>
            </a:solidFill>
            <a:ln w="9525">
              <a:noFill/>
              <a:miter lim="800000"/>
              <a:headEnd/>
              <a:tailEnd/>
            </a:ln>
          </p:spPr>
          <p:txBody>
            <a:bodyPr/>
            <a:lstStyle/>
            <a:p>
              <a:endParaRPr lang="es-ES_tradnl"/>
            </a:p>
          </p:txBody>
        </p:sp>
        <p:sp>
          <p:nvSpPr>
            <p:cNvPr id="24636" name="Rectangle 93"/>
            <p:cNvSpPr>
              <a:spLocks noChangeArrowheads="1"/>
            </p:cNvSpPr>
            <p:nvPr/>
          </p:nvSpPr>
          <p:spPr bwMode="auto">
            <a:xfrm>
              <a:off x="1948" y="1272"/>
              <a:ext cx="47" cy="1055"/>
            </a:xfrm>
            <a:prstGeom prst="rect">
              <a:avLst/>
            </a:prstGeom>
            <a:solidFill>
              <a:srgbClr val="F6D690"/>
            </a:solidFill>
            <a:ln w="9525">
              <a:noFill/>
              <a:miter lim="800000"/>
              <a:headEnd/>
              <a:tailEnd/>
            </a:ln>
          </p:spPr>
          <p:txBody>
            <a:bodyPr/>
            <a:lstStyle/>
            <a:p>
              <a:endParaRPr lang="es-ES_tradnl"/>
            </a:p>
          </p:txBody>
        </p:sp>
        <p:sp>
          <p:nvSpPr>
            <p:cNvPr id="24637" name="Rectangle 94"/>
            <p:cNvSpPr>
              <a:spLocks noChangeArrowheads="1"/>
            </p:cNvSpPr>
            <p:nvPr/>
          </p:nvSpPr>
          <p:spPr bwMode="auto">
            <a:xfrm>
              <a:off x="1995" y="1272"/>
              <a:ext cx="44" cy="1055"/>
            </a:xfrm>
            <a:prstGeom prst="rect">
              <a:avLst/>
            </a:prstGeom>
            <a:solidFill>
              <a:srgbClr val="F6D692"/>
            </a:solidFill>
            <a:ln w="9525">
              <a:noFill/>
              <a:miter lim="800000"/>
              <a:headEnd/>
              <a:tailEnd/>
            </a:ln>
          </p:spPr>
          <p:txBody>
            <a:bodyPr/>
            <a:lstStyle/>
            <a:p>
              <a:endParaRPr lang="es-ES_tradnl"/>
            </a:p>
          </p:txBody>
        </p:sp>
        <p:sp>
          <p:nvSpPr>
            <p:cNvPr id="24638" name="Rectangle 95"/>
            <p:cNvSpPr>
              <a:spLocks noChangeArrowheads="1"/>
            </p:cNvSpPr>
            <p:nvPr/>
          </p:nvSpPr>
          <p:spPr bwMode="auto">
            <a:xfrm>
              <a:off x="2039" y="1272"/>
              <a:ext cx="47" cy="1055"/>
            </a:xfrm>
            <a:prstGeom prst="rect">
              <a:avLst/>
            </a:prstGeom>
            <a:solidFill>
              <a:srgbClr val="F6D694"/>
            </a:solidFill>
            <a:ln w="9525">
              <a:noFill/>
              <a:miter lim="800000"/>
              <a:headEnd/>
              <a:tailEnd/>
            </a:ln>
          </p:spPr>
          <p:txBody>
            <a:bodyPr/>
            <a:lstStyle/>
            <a:p>
              <a:endParaRPr lang="es-ES_tradnl"/>
            </a:p>
          </p:txBody>
        </p:sp>
        <p:sp>
          <p:nvSpPr>
            <p:cNvPr id="24639" name="Rectangle 96"/>
            <p:cNvSpPr>
              <a:spLocks noChangeArrowheads="1"/>
            </p:cNvSpPr>
            <p:nvPr/>
          </p:nvSpPr>
          <p:spPr bwMode="auto">
            <a:xfrm>
              <a:off x="2086" y="1272"/>
              <a:ext cx="46" cy="1055"/>
            </a:xfrm>
            <a:prstGeom prst="rect">
              <a:avLst/>
            </a:prstGeom>
            <a:solidFill>
              <a:srgbClr val="F6D696"/>
            </a:solidFill>
            <a:ln w="9525">
              <a:noFill/>
              <a:miter lim="800000"/>
              <a:headEnd/>
              <a:tailEnd/>
            </a:ln>
          </p:spPr>
          <p:txBody>
            <a:bodyPr/>
            <a:lstStyle/>
            <a:p>
              <a:endParaRPr lang="es-ES_tradnl"/>
            </a:p>
          </p:txBody>
        </p:sp>
        <p:sp>
          <p:nvSpPr>
            <p:cNvPr id="24640" name="Rectangle 97"/>
            <p:cNvSpPr>
              <a:spLocks noChangeArrowheads="1"/>
            </p:cNvSpPr>
            <p:nvPr/>
          </p:nvSpPr>
          <p:spPr bwMode="auto">
            <a:xfrm>
              <a:off x="2132" y="1272"/>
              <a:ext cx="44" cy="1055"/>
            </a:xfrm>
            <a:prstGeom prst="rect">
              <a:avLst/>
            </a:prstGeom>
            <a:solidFill>
              <a:srgbClr val="F6D698"/>
            </a:solidFill>
            <a:ln w="9525">
              <a:noFill/>
              <a:miter lim="800000"/>
              <a:headEnd/>
              <a:tailEnd/>
            </a:ln>
          </p:spPr>
          <p:txBody>
            <a:bodyPr/>
            <a:lstStyle/>
            <a:p>
              <a:endParaRPr lang="es-ES_tradnl"/>
            </a:p>
          </p:txBody>
        </p:sp>
        <p:sp>
          <p:nvSpPr>
            <p:cNvPr id="24641" name="Rectangle 98"/>
            <p:cNvSpPr>
              <a:spLocks noChangeArrowheads="1"/>
            </p:cNvSpPr>
            <p:nvPr/>
          </p:nvSpPr>
          <p:spPr bwMode="auto">
            <a:xfrm>
              <a:off x="2176" y="1272"/>
              <a:ext cx="47" cy="1055"/>
            </a:xfrm>
            <a:prstGeom prst="rect">
              <a:avLst/>
            </a:prstGeom>
            <a:solidFill>
              <a:srgbClr val="F6D69A"/>
            </a:solidFill>
            <a:ln w="9525">
              <a:noFill/>
              <a:miter lim="800000"/>
              <a:headEnd/>
              <a:tailEnd/>
            </a:ln>
          </p:spPr>
          <p:txBody>
            <a:bodyPr/>
            <a:lstStyle/>
            <a:p>
              <a:endParaRPr lang="es-ES_tradnl"/>
            </a:p>
          </p:txBody>
        </p:sp>
        <p:sp>
          <p:nvSpPr>
            <p:cNvPr id="24642" name="Rectangle 99"/>
            <p:cNvSpPr>
              <a:spLocks noChangeArrowheads="1"/>
            </p:cNvSpPr>
            <p:nvPr/>
          </p:nvSpPr>
          <p:spPr bwMode="auto">
            <a:xfrm>
              <a:off x="2223" y="1272"/>
              <a:ext cx="47" cy="1055"/>
            </a:xfrm>
            <a:prstGeom prst="rect">
              <a:avLst/>
            </a:prstGeom>
            <a:solidFill>
              <a:srgbClr val="F6D69C"/>
            </a:solidFill>
            <a:ln w="9525">
              <a:noFill/>
              <a:miter lim="800000"/>
              <a:headEnd/>
              <a:tailEnd/>
            </a:ln>
          </p:spPr>
          <p:txBody>
            <a:bodyPr/>
            <a:lstStyle/>
            <a:p>
              <a:endParaRPr lang="es-ES_tradnl"/>
            </a:p>
          </p:txBody>
        </p:sp>
        <p:sp>
          <p:nvSpPr>
            <p:cNvPr id="24643" name="Rectangle 100"/>
            <p:cNvSpPr>
              <a:spLocks noChangeArrowheads="1"/>
            </p:cNvSpPr>
            <p:nvPr/>
          </p:nvSpPr>
          <p:spPr bwMode="auto">
            <a:xfrm>
              <a:off x="2270" y="1272"/>
              <a:ext cx="46" cy="1055"/>
            </a:xfrm>
            <a:prstGeom prst="rect">
              <a:avLst/>
            </a:prstGeom>
            <a:solidFill>
              <a:srgbClr val="F6D69E"/>
            </a:solidFill>
            <a:ln w="9525">
              <a:noFill/>
              <a:miter lim="800000"/>
              <a:headEnd/>
              <a:tailEnd/>
            </a:ln>
          </p:spPr>
          <p:txBody>
            <a:bodyPr/>
            <a:lstStyle/>
            <a:p>
              <a:endParaRPr lang="es-ES_tradnl"/>
            </a:p>
          </p:txBody>
        </p:sp>
        <p:sp>
          <p:nvSpPr>
            <p:cNvPr id="24644" name="Rectangle 101"/>
            <p:cNvSpPr>
              <a:spLocks noChangeArrowheads="1"/>
            </p:cNvSpPr>
            <p:nvPr/>
          </p:nvSpPr>
          <p:spPr bwMode="auto">
            <a:xfrm>
              <a:off x="2270" y="1272"/>
              <a:ext cx="46" cy="1055"/>
            </a:xfrm>
            <a:prstGeom prst="rect">
              <a:avLst/>
            </a:prstGeom>
            <a:solidFill>
              <a:srgbClr val="F6D69E"/>
            </a:solidFill>
            <a:ln w="9525">
              <a:noFill/>
              <a:miter lim="800000"/>
              <a:headEnd/>
              <a:tailEnd/>
            </a:ln>
          </p:spPr>
          <p:txBody>
            <a:bodyPr/>
            <a:lstStyle/>
            <a:p>
              <a:endParaRPr lang="es-ES_tradnl"/>
            </a:p>
          </p:txBody>
        </p:sp>
        <p:sp>
          <p:nvSpPr>
            <p:cNvPr id="24645" name="Rectangle 102"/>
            <p:cNvSpPr>
              <a:spLocks noChangeArrowheads="1"/>
            </p:cNvSpPr>
            <p:nvPr/>
          </p:nvSpPr>
          <p:spPr bwMode="auto">
            <a:xfrm>
              <a:off x="1489" y="1272"/>
              <a:ext cx="781" cy="1055"/>
            </a:xfrm>
            <a:prstGeom prst="rect">
              <a:avLst/>
            </a:prstGeom>
            <a:solidFill>
              <a:srgbClr val="FFFFFF"/>
            </a:solidFill>
            <a:ln w="9525">
              <a:noFill/>
              <a:miter lim="800000"/>
              <a:headEnd/>
              <a:tailEnd/>
            </a:ln>
          </p:spPr>
          <p:txBody>
            <a:bodyPr/>
            <a:lstStyle/>
            <a:p>
              <a:endParaRPr lang="es-ES_tradnl"/>
            </a:p>
          </p:txBody>
        </p:sp>
        <p:sp>
          <p:nvSpPr>
            <p:cNvPr id="24646" name="Rectangle 103"/>
            <p:cNvSpPr>
              <a:spLocks noChangeArrowheads="1"/>
            </p:cNvSpPr>
            <p:nvPr/>
          </p:nvSpPr>
          <p:spPr bwMode="auto">
            <a:xfrm>
              <a:off x="1489" y="1272"/>
              <a:ext cx="44" cy="1055"/>
            </a:xfrm>
            <a:prstGeom prst="rect">
              <a:avLst/>
            </a:prstGeom>
            <a:solidFill>
              <a:srgbClr val="F6D67C"/>
            </a:solidFill>
            <a:ln w="9525">
              <a:noFill/>
              <a:miter lim="800000"/>
              <a:headEnd/>
              <a:tailEnd/>
            </a:ln>
          </p:spPr>
          <p:txBody>
            <a:bodyPr/>
            <a:lstStyle/>
            <a:p>
              <a:endParaRPr lang="es-ES_tradnl"/>
            </a:p>
          </p:txBody>
        </p:sp>
        <p:sp>
          <p:nvSpPr>
            <p:cNvPr id="24647" name="Rectangle 104"/>
            <p:cNvSpPr>
              <a:spLocks noChangeArrowheads="1"/>
            </p:cNvSpPr>
            <p:nvPr/>
          </p:nvSpPr>
          <p:spPr bwMode="auto">
            <a:xfrm>
              <a:off x="1533" y="1272"/>
              <a:ext cx="47" cy="1055"/>
            </a:xfrm>
            <a:prstGeom prst="rect">
              <a:avLst/>
            </a:prstGeom>
            <a:solidFill>
              <a:srgbClr val="F6D67E"/>
            </a:solidFill>
            <a:ln w="9525">
              <a:noFill/>
              <a:miter lim="800000"/>
              <a:headEnd/>
              <a:tailEnd/>
            </a:ln>
          </p:spPr>
          <p:txBody>
            <a:bodyPr/>
            <a:lstStyle/>
            <a:p>
              <a:endParaRPr lang="es-ES_tradnl"/>
            </a:p>
          </p:txBody>
        </p:sp>
        <p:sp>
          <p:nvSpPr>
            <p:cNvPr id="24648" name="Rectangle 105"/>
            <p:cNvSpPr>
              <a:spLocks noChangeArrowheads="1"/>
            </p:cNvSpPr>
            <p:nvPr/>
          </p:nvSpPr>
          <p:spPr bwMode="auto">
            <a:xfrm>
              <a:off x="1580" y="1272"/>
              <a:ext cx="47" cy="1055"/>
            </a:xfrm>
            <a:prstGeom prst="rect">
              <a:avLst/>
            </a:prstGeom>
            <a:solidFill>
              <a:srgbClr val="F6D680"/>
            </a:solidFill>
            <a:ln w="9525">
              <a:noFill/>
              <a:miter lim="800000"/>
              <a:headEnd/>
              <a:tailEnd/>
            </a:ln>
          </p:spPr>
          <p:txBody>
            <a:bodyPr/>
            <a:lstStyle/>
            <a:p>
              <a:endParaRPr lang="es-ES_tradnl"/>
            </a:p>
          </p:txBody>
        </p:sp>
        <p:sp>
          <p:nvSpPr>
            <p:cNvPr id="24649" name="Rectangle 106"/>
            <p:cNvSpPr>
              <a:spLocks noChangeArrowheads="1"/>
            </p:cNvSpPr>
            <p:nvPr/>
          </p:nvSpPr>
          <p:spPr bwMode="auto">
            <a:xfrm>
              <a:off x="1627" y="1272"/>
              <a:ext cx="47" cy="1055"/>
            </a:xfrm>
            <a:prstGeom prst="rect">
              <a:avLst/>
            </a:prstGeom>
            <a:solidFill>
              <a:srgbClr val="F6D682"/>
            </a:solidFill>
            <a:ln w="9525">
              <a:noFill/>
              <a:miter lim="800000"/>
              <a:headEnd/>
              <a:tailEnd/>
            </a:ln>
          </p:spPr>
          <p:txBody>
            <a:bodyPr/>
            <a:lstStyle/>
            <a:p>
              <a:endParaRPr lang="es-ES_tradnl"/>
            </a:p>
          </p:txBody>
        </p:sp>
        <p:sp>
          <p:nvSpPr>
            <p:cNvPr id="24650" name="Rectangle 107"/>
            <p:cNvSpPr>
              <a:spLocks noChangeArrowheads="1"/>
            </p:cNvSpPr>
            <p:nvPr/>
          </p:nvSpPr>
          <p:spPr bwMode="auto">
            <a:xfrm>
              <a:off x="1674" y="1272"/>
              <a:ext cx="43" cy="1055"/>
            </a:xfrm>
            <a:prstGeom prst="rect">
              <a:avLst/>
            </a:prstGeom>
            <a:solidFill>
              <a:srgbClr val="F6D684"/>
            </a:solidFill>
            <a:ln w="9525">
              <a:noFill/>
              <a:miter lim="800000"/>
              <a:headEnd/>
              <a:tailEnd/>
            </a:ln>
          </p:spPr>
          <p:txBody>
            <a:bodyPr/>
            <a:lstStyle/>
            <a:p>
              <a:endParaRPr lang="es-ES_tradnl"/>
            </a:p>
          </p:txBody>
        </p:sp>
        <p:sp>
          <p:nvSpPr>
            <p:cNvPr id="24651" name="Rectangle 108"/>
            <p:cNvSpPr>
              <a:spLocks noChangeArrowheads="1"/>
            </p:cNvSpPr>
            <p:nvPr/>
          </p:nvSpPr>
          <p:spPr bwMode="auto">
            <a:xfrm>
              <a:off x="1717" y="1272"/>
              <a:ext cx="47" cy="1055"/>
            </a:xfrm>
            <a:prstGeom prst="rect">
              <a:avLst/>
            </a:prstGeom>
            <a:solidFill>
              <a:srgbClr val="F6D686"/>
            </a:solidFill>
            <a:ln w="9525">
              <a:noFill/>
              <a:miter lim="800000"/>
              <a:headEnd/>
              <a:tailEnd/>
            </a:ln>
          </p:spPr>
          <p:txBody>
            <a:bodyPr/>
            <a:lstStyle/>
            <a:p>
              <a:endParaRPr lang="es-ES_tradnl"/>
            </a:p>
          </p:txBody>
        </p:sp>
        <p:sp>
          <p:nvSpPr>
            <p:cNvPr id="24652" name="Rectangle 109"/>
            <p:cNvSpPr>
              <a:spLocks noChangeArrowheads="1"/>
            </p:cNvSpPr>
            <p:nvPr/>
          </p:nvSpPr>
          <p:spPr bwMode="auto">
            <a:xfrm>
              <a:off x="1764" y="1272"/>
              <a:ext cx="47" cy="1055"/>
            </a:xfrm>
            <a:prstGeom prst="rect">
              <a:avLst/>
            </a:prstGeom>
            <a:solidFill>
              <a:srgbClr val="F6D688"/>
            </a:solidFill>
            <a:ln w="9525">
              <a:noFill/>
              <a:miter lim="800000"/>
              <a:headEnd/>
              <a:tailEnd/>
            </a:ln>
          </p:spPr>
          <p:txBody>
            <a:bodyPr/>
            <a:lstStyle/>
            <a:p>
              <a:endParaRPr lang="es-ES_tradnl"/>
            </a:p>
          </p:txBody>
        </p:sp>
        <p:sp>
          <p:nvSpPr>
            <p:cNvPr id="24653" name="Rectangle 110"/>
            <p:cNvSpPr>
              <a:spLocks noChangeArrowheads="1"/>
            </p:cNvSpPr>
            <p:nvPr/>
          </p:nvSpPr>
          <p:spPr bwMode="auto">
            <a:xfrm>
              <a:off x="1811" y="1272"/>
              <a:ext cx="44" cy="1055"/>
            </a:xfrm>
            <a:prstGeom prst="rect">
              <a:avLst/>
            </a:prstGeom>
            <a:solidFill>
              <a:srgbClr val="F6D68A"/>
            </a:solidFill>
            <a:ln w="9525">
              <a:noFill/>
              <a:miter lim="800000"/>
              <a:headEnd/>
              <a:tailEnd/>
            </a:ln>
          </p:spPr>
          <p:txBody>
            <a:bodyPr/>
            <a:lstStyle/>
            <a:p>
              <a:endParaRPr lang="es-ES_tradnl"/>
            </a:p>
          </p:txBody>
        </p:sp>
        <p:sp>
          <p:nvSpPr>
            <p:cNvPr id="24654" name="Rectangle 111"/>
            <p:cNvSpPr>
              <a:spLocks noChangeArrowheads="1"/>
            </p:cNvSpPr>
            <p:nvPr/>
          </p:nvSpPr>
          <p:spPr bwMode="auto">
            <a:xfrm>
              <a:off x="1855" y="1272"/>
              <a:ext cx="46" cy="1055"/>
            </a:xfrm>
            <a:prstGeom prst="rect">
              <a:avLst/>
            </a:prstGeom>
            <a:solidFill>
              <a:srgbClr val="F6D68C"/>
            </a:solidFill>
            <a:ln w="9525">
              <a:noFill/>
              <a:miter lim="800000"/>
              <a:headEnd/>
              <a:tailEnd/>
            </a:ln>
          </p:spPr>
          <p:txBody>
            <a:bodyPr/>
            <a:lstStyle/>
            <a:p>
              <a:endParaRPr lang="es-ES_tradnl"/>
            </a:p>
          </p:txBody>
        </p:sp>
        <p:sp>
          <p:nvSpPr>
            <p:cNvPr id="24655" name="Rectangle 112"/>
            <p:cNvSpPr>
              <a:spLocks noChangeArrowheads="1"/>
            </p:cNvSpPr>
            <p:nvPr/>
          </p:nvSpPr>
          <p:spPr bwMode="auto">
            <a:xfrm>
              <a:off x="1901" y="1272"/>
              <a:ext cx="47" cy="1055"/>
            </a:xfrm>
            <a:prstGeom prst="rect">
              <a:avLst/>
            </a:prstGeom>
            <a:solidFill>
              <a:srgbClr val="F6D68E"/>
            </a:solidFill>
            <a:ln w="9525">
              <a:noFill/>
              <a:miter lim="800000"/>
              <a:headEnd/>
              <a:tailEnd/>
            </a:ln>
          </p:spPr>
          <p:txBody>
            <a:bodyPr/>
            <a:lstStyle/>
            <a:p>
              <a:endParaRPr lang="es-ES_tradnl"/>
            </a:p>
          </p:txBody>
        </p:sp>
        <p:sp>
          <p:nvSpPr>
            <p:cNvPr id="24656" name="Rectangle 113"/>
            <p:cNvSpPr>
              <a:spLocks noChangeArrowheads="1"/>
            </p:cNvSpPr>
            <p:nvPr/>
          </p:nvSpPr>
          <p:spPr bwMode="auto">
            <a:xfrm>
              <a:off x="1948" y="1272"/>
              <a:ext cx="47" cy="1055"/>
            </a:xfrm>
            <a:prstGeom prst="rect">
              <a:avLst/>
            </a:prstGeom>
            <a:solidFill>
              <a:srgbClr val="F6D690"/>
            </a:solidFill>
            <a:ln w="9525">
              <a:noFill/>
              <a:miter lim="800000"/>
              <a:headEnd/>
              <a:tailEnd/>
            </a:ln>
          </p:spPr>
          <p:txBody>
            <a:bodyPr/>
            <a:lstStyle/>
            <a:p>
              <a:endParaRPr lang="es-ES_tradnl"/>
            </a:p>
          </p:txBody>
        </p:sp>
        <p:sp>
          <p:nvSpPr>
            <p:cNvPr id="24657" name="Rectangle 114"/>
            <p:cNvSpPr>
              <a:spLocks noChangeArrowheads="1"/>
            </p:cNvSpPr>
            <p:nvPr/>
          </p:nvSpPr>
          <p:spPr bwMode="auto">
            <a:xfrm>
              <a:off x="1995" y="1272"/>
              <a:ext cx="44" cy="1055"/>
            </a:xfrm>
            <a:prstGeom prst="rect">
              <a:avLst/>
            </a:prstGeom>
            <a:solidFill>
              <a:srgbClr val="F6D692"/>
            </a:solidFill>
            <a:ln w="9525">
              <a:noFill/>
              <a:miter lim="800000"/>
              <a:headEnd/>
              <a:tailEnd/>
            </a:ln>
          </p:spPr>
          <p:txBody>
            <a:bodyPr/>
            <a:lstStyle/>
            <a:p>
              <a:endParaRPr lang="es-ES_tradnl"/>
            </a:p>
          </p:txBody>
        </p:sp>
        <p:sp>
          <p:nvSpPr>
            <p:cNvPr id="24658" name="Rectangle 115"/>
            <p:cNvSpPr>
              <a:spLocks noChangeArrowheads="1"/>
            </p:cNvSpPr>
            <p:nvPr/>
          </p:nvSpPr>
          <p:spPr bwMode="auto">
            <a:xfrm>
              <a:off x="2039" y="1272"/>
              <a:ext cx="47" cy="1055"/>
            </a:xfrm>
            <a:prstGeom prst="rect">
              <a:avLst/>
            </a:prstGeom>
            <a:solidFill>
              <a:srgbClr val="F6D694"/>
            </a:solidFill>
            <a:ln w="9525">
              <a:noFill/>
              <a:miter lim="800000"/>
              <a:headEnd/>
              <a:tailEnd/>
            </a:ln>
          </p:spPr>
          <p:txBody>
            <a:bodyPr/>
            <a:lstStyle/>
            <a:p>
              <a:endParaRPr lang="es-ES_tradnl"/>
            </a:p>
          </p:txBody>
        </p:sp>
        <p:sp>
          <p:nvSpPr>
            <p:cNvPr id="24659" name="Rectangle 116"/>
            <p:cNvSpPr>
              <a:spLocks noChangeArrowheads="1"/>
            </p:cNvSpPr>
            <p:nvPr/>
          </p:nvSpPr>
          <p:spPr bwMode="auto">
            <a:xfrm>
              <a:off x="2086" y="1272"/>
              <a:ext cx="46" cy="1055"/>
            </a:xfrm>
            <a:prstGeom prst="rect">
              <a:avLst/>
            </a:prstGeom>
            <a:solidFill>
              <a:srgbClr val="F6D696"/>
            </a:solidFill>
            <a:ln w="9525">
              <a:noFill/>
              <a:miter lim="800000"/>
              <a:headEnd/>
              <a:tailEnd/>
            </a:ln>
          </p:spPr>
          <p:txBody>
            <a:bodyPr/>
            <a:lstStyle/>
            <a:p>
              <a:endParaRPr lang="es-ES_tradnl"/>
            </a:p>
          </p:txBody>
        </p:sp>
        <p:sp>
          <p:nvSpPr>
            <p:cNvPr id="24660" name="Rectangle 117"/>
            <p:cNvSpPr>
              <a:spLocks noChangeArrowheads="1"/>
            </p:cNvSpPr>
            <p:nvPr/>
          </p:nvSpPr>
          <p:spPr bwMode="auto">
            <a:xfrm>
              <a:off x="2132" y="1272"/>
              <a:ext cx="44" cy="1055"/>
            </a:xfrm>
            <a:prstGeom prst="rect">
              <a:avLst/>
            </a:prstGeom>
            <a:solidFill>
              <a:srgbClr val="F6D698"/>
            </a:solidFill>
            <a:ln w="9525">
              <a:noFill/>
              <a:miter lim="800000"/>
              <a:headEnd/>
              <a:tailEnd/>
            </a:ln>
          </p:spPr>
          <p:txBody>
            <a:bodyPr/>
            <a:lstStyle/>
            <a:p>
              <a:endParaRPr lang="es-ES_tradnl"/>
            </a:p>
          </p:txBody>
        </p:sp>
        <p:sp>
          <p:nvSpPr>
            <p:cNvPr id="24661" name="Rectangle 118"/>
            <p:cNvSpPr>
              <a:spLocks noChangeArrowheads="1"/>
            </p:cNvSpPr>
            <p:nvPr/>
          </p:nvSpPr>
          <p:spPr bwMode="auto">
            <a:xfrm>
              <a:off x="2176" y="1272"/>
              <a:ext cx="47" cy="1055"/>
            </a:xfrm>
            <a:prstGeom prst="rect">
              <a:avLst/>
            </a:prstGeom>
            <a:solidFill>
              <a:srgbClr val="F6D69A"/>
            </a:solidFill>
            <a:ln w="9525">
              <a:noFill/>
              <a:miter lim="800000"/>
              <a:headEnd/>
              <a:tailEnd/>
            </a:ln>
          </p:spPr>
          <p:txBody>
            <a:bodyPr/>
            <a:lstStyle/>
            <a:p>
              <a:endParaRPr lang="es-ES_tradnl"/>
            </a:p>
          </p:txBody>
        </p:sp>
        <p:sp>
          <p:nvSpPr>
            <p:cNvPr id="24662" name="Rectangle 119"/>
            <p:cNvSpPr>
              <a:spLocks noChangeArrowheads="1"/>
            </p:cNvSpPr>
            <p:nvPr/>
          </p:nvSpPr>
          <p:spPr bwMode="auto">
            <a:xfrm>
              <a:off x="2223" y="1272"/>
              <a:ext cx="47" cy="1055"/>
            </a:xfrm>
            <a:prstGeom prst="rect">
              <a:avLst/>
            </a:prstGeom>
            <a:solidFill>
              <a:srgbClr val="F6D69C"/>
            </a:solidFill>
            <a:ln w="9525">
              <a:noFill/>
              <a:miter lim="800000"/>
              <a:headEnd/>
              <a:tailEnd/>
            </a:ln>
          </p:spPr>
          <p:txBody>
            <a:bodyPr/>
            <a:lstStyle/>
            <a:p>
              <a:endParaRPr lang="es-ES_tradnl"/>
            </a:p>
          </p:txBody>
        </p:sp>
        <p:sp>
          <p:nvSpPr>
            <p:cNvPr id="24663" name="Rectangle 120"/>
            <p:cNvSpPr>
              <a:spLocks noChangeArrowheads="1"/>
            </p:cNvSpPr>
            <p:nvPr/>
          </p:nvSpPr>
          <p:spPr bwMode="auto">
            <a:xfrm>
              <a:off x="2270" y="1272"/>
              <a:ext cx="46" cy="1055"/>
            </a:xfrm>
            <a:prstGeom prst="rect">
              <a:avLst/>
            </a:prstGeom>
            <a:solidFill>
              <a:srgbClr val="F6D69E"/>
            </a:solidFill>
            <a:ln w="9525">
              <a:noFill/>
              <a:miter lim="800000"/>
              <a:headEnd/>
              <a:tailEnd/>
            </a:ln>
          </p:spPr>
          <p:txBody>
            <a:bodyPr/>
            <a:lstStyle/>
            <a:p>
              <a:endParaRPr lang="es-ES_tradnl"/>
            </a:p>
          </p:txBody>
        </p:sp>
        <p:sp>
          <p:nvSpPr>
            <p:cNvPr id="24664" name="Rectangle 121"/>
            <p:cNvSpPr>
              <a:spLocks noChangeArrowheads="1"/>
            </p:cNvSpPr>
            <p:nvPr/>
          </p:nvSpPr>
          <p:spPr bwMode="auto">
            <a:xfrm>
              <a:off x="2270" y="1272"/>
              <a:ext cx="46" cy="1055"/>
            </a:xfrm>
            <a:prstGeom prst="rect">
              <a:avLst/>
            </a:prstGeom>
            <a:solidFill>
              <a:srgbClr val="F6D69E"/>
            </a:solidFill>
            <a:ln w="9525">
              <a:noFill/>
              <a:miter lim="800000"/>
              <a:headEnd/>
              <a:tailEnd/>
            </a:ln>
          </p:spPr>
          <p:txBody>
            <a:bodyPr/>
            <a:lstStyle/>
            <a:p>
              <a:endParaRPr lang="es-ES_tradnl"/>
            </a:p>
          </p:txBody>
        </p:sp>
        <p:sp>
          <p:nvSpPr>
            <p:cNvPr id="24665" name="Rectangle 122"/>
            <p:cNvSpPr>
              <a:spLocks noChangeArrowheads="1"/>
            </p:cNvSpPr>
            <p:nvPr/>
          </p:nvSpPr>
          <p:spPr bwMode="auto">
            <a:xfrm>
              <a:off x="1490" y="1273"/>
              <a:ext cx="779" cy="1053"/>
            </a:xfrm>
            <a:prstGeom prst="rect">
              <a:avLst/>
            </a:prstGeom>
            <a:noFill/>
            <a:ln w="4763">
              <a:solidFill>
                <a:srgbClr val="000000"/>
              </a:solidFill>
              <a:miter lim="800000"/>
              <a:headEnd/>
              <a:tailEnd/>
            </a:ln>
          </p:spPr>
          <p:txBody>
            <a:bodyPr/>
            <a:lstStyle/>
            <a:p>
              <a:endParaRPr lang="es-ES_tradnl"/>
            </a:p>
          </p:txBody>
        </p:sp>
        <p:sp>
          <p:nvSpPr>
            <p:cNvPr id="24666" name="Rectangle 123"/>
            <p:cNvSpPr>
              <a:spLocks noChangeArrowheads="1"/>
            </p:cNvSpPr>
            <p:nvPr/>
          </p:nvSpPr>
          <p:spPr bwMode="auto">
            <a:xfrm>
              <a:off x="601" y="1272"/>
              <a:ext cx="59" cy="1055"/>
            </a:xfrm>
            <a:prstGeom prst="rect">
              <a:avLst/>
            </a:prstGeom>
            <a:solidFill>
              <a:srgbClr val="F6A57C"/>
            </a:solidFill>
            <a:ln w="9525">
              <a:noFill/>
              <a:miter lim="800000"/>
              <a:headEnd/>
              <a:tailEnd/>
            </a:ln>
          </p:spPr>
          <p:txBody>
            <a:bodyPr/>
            <a:lstStyle/>
            <a:p>
              <a:endParaRPr lang="es-ES_tradnl"/>
            </a:p>
          </p:txBody>
        </p:sp>
        <p:sp>
          <p:nvSpPr>
            <p:cNvPr id="24667" name="Rectangle 124"/>
            <p:cNvSpPr>
              <a:spLocks noChangeArrowheads="1"/>
            </p:cNvSpPr>
            <p:nvPr/>
          </p:nvSpPr>
          <p:spPr bwMode="auto">
            <a:xfrm>
              <a:off x="660" y="1272"/>
              <a:ext cx="55" cy="1055"/>
            </a:xfrm>
            <a:prstGeom prst="rect">
              <a:avLst/>
            </a:prstGeom>
            <a:solidFill>
              <a:srgbClr val="F5A57C"/>
            </a:solidFill>
            <a:ln w="9525">
              <a:noFill/>
              <a:miter lim="800000"/>
              <a:headEnd/>
              <a:tailEnd/>
            </a:ln>
          </p:spPr>
          <p:txBody>
            <a:bodyPr/>
            <a:lstStyle/>
            <a:p>
              <a:endParaRPr lang="es-ES_tradnl"/>
            </a:p>
          </p:txBody>
        </p:sp>
        <p:sp>
          <p:nvSpPr>
            <p:cNvPr id="24668" name="Rectangle 125"/>
            <p:cNvSpPr>
              <a:spLocks noChangeArrowheads="1"/>
            </p:cNvSpPr>
            <p:nvPr/>
          </p:nvSpPr>
          <p:spPr bwMode="auto">
            <a:xfrm>
              <a:off x="715" y="1272"/>
              <a:ext cx="59" cy="1055"/>
            </a:xfrm>
            <a:prstGeom prst="rect">
              <a:avLst/>
            </a:prstGeom>
            <a:solidFill>
              <a:srgbClr val="F4A57C"/>
            </a:solidFill>
            <a:ln w="9525">
              <a:noFill/>
              <a:miter lim="800000"/>
              <a:headEnd/>
              <a:tailEnd/>
            </a:ln>
          </p:spPr>
          <p:txBody>
            <a:bodyPr/>
            <a:lstStyle/>
            <a:p>
              <a:endParaRPr lang="es-ES_tradnl"/>
            </a:p>
          </p:txBody>
        </p:sp>
        <p:sp>
          <p:nvSpPr>
            <p:cNvPr id="24669" name="Rectangle 126"/>
            <p:cNvSpPr>
              <a:spLocks noChangeArrowheads="1"/>
            </p:cNvSpPr>
            <p:nvPr/>
          </p:nvSpPr>
          <p:spPr bwMode="auto">
            <a:xfrm>
              <a:off x="774" y="1272"/>
              <a:ext cx="55" cy="1055"/>
            </a:xfrm>
            <a:prstGeom prst="rect">
              <a:avLst/>
            </a:prstGeom>
            <a:solidFill>
              <a:srgbClr val="F3A57C"/>
            </a:solidFill>
            <a:ln w="9525">
              <a:noFill/>
              <a:miter lim="800000"/>
              <a:headEnd/>
              <a:tailEnd/>
            </a:ln>
          </p:spPr>
          <p:txBody>
            <a:bodyPr/>
            <a:lstStyle/>
            <a:p>
              <a:endParaRPr lang="es-ES_tradnl"/>
            </a:p>
          </p:txBody>
        </p:sp>
        <p:sp>
          <p:nvSpPr>
            <p:cNvPr id="24670" name="Rectangle 127"/>
            <p:cNvSpPr>
              <a:spLocks noChangeArrowheads="1"/>
            </p:cNvSpPr>
            <p:nvPr/>
          </p:nvSpPr>
          <p:spPr bwMode="auto">
            <a:xfrm>
              <a:off x="829" y="1272"/>
              <a:ext cx="59" cy="1055"/>
            </a:xfrm>
            <a:prstGeom prst="rect">
              <a:avLst/>
            </a:prstGeom>
            <a:solidFill>
              <a:srgbClr val="F2A57C"/>
            </a:solidFill>
            <a:ln w="9525">
              <a:noFill/>
              <a:miter lim="800000"/>
              <a:headEnd/>
              <a:tailEnd/>
            </a:ln>
          </p:spPr>
          <p:txBody>
            <a:bodyPr/>
            <a:lstStyle/>
            <a:p>
              <a:endParaRPr lang="es-ES_tradnl"/>
            </a:p>
          </p:txBody>
        </p:sp>
        <p:sp>
          <p:nvSpPr>
            <p:cNvPr id="24671" name="Rectangle 128"/>
            <p:cNvSpPr>
              <a:spLocks noChangeArrowheads="1"/>
            </p:cNvSpPr>
            <p:nvPr/>
          </p:nvSpPr>
          <p:spPr bwMode="auto">
            <a:xfrm>
              <a:off x="888" y="1272"/>
              <a:ext cx="55" cy="1055"/>
            </a:xfrm>
            <a:prstGeom prst="rect">
              <a:avLst/>
            </a:prstGeom>
            <a:solidFill>
              <a:srgbClr val="F1A57C"/>
            </a:solidFill>
            <a:ln w="9525">
              <a:noFill/>
              <a:miter lim="800000"/>
              <a:headEnd/>
              <a:tailEnd/>
            </a:ln>
          </p:spPr>
          <p:txBody>
            <a:bodyPr/>
            <a:lstStyle/>
            <a:p>
              <a:endParaRPr lang="es-ES_tradnl"/>
            </a:p>
          </p:txBody>
        </p:sp>
        <p:sp>
          <p:nvSpPr>
            <p:cNvPr id="24672" name="Rectangle 129"/>
            <p:cNvSpPr>
              <a:spLocks noChangeArrowheads="1"/>
            </p:cNvSpPr>
            <p:nvPr/>
          </p:nvSpPr>
          <p:spPr bwMode="auto">
            <a:xfrm>
              <a:off x="943" y="1272"/>
              <a:ext cx="58" cy="1055"/>
            </a:xfrm>
            <a:prstGeom prst="rect">
              <a:avLst/>
            </a:prstGeom>
            <a:solidFill>
              <a:srgbClr val="F0A57C"/>
            </a:solidFill>
            <a:ln w="9525">
              <a:noFill/>
              <a:miter lim="800000"/>
              <a:headEnd/>
              <a:tailEnd/>
            </a:ln>
          </p:spPr>
          <p:txBody>
            <a:bodyPr/>
            <a:lstStyle/>
            <a:p>
              <a:endParaRPr lang="es-ES_tradnl"/>
            </a:p>
          </p:txBody>
        </p:sp>
        <p:sp>
          <p:nvSpPr>
            <p:cNvPr id="24673" name="Rectangle 130"/>
            <p:cNvSpPr>
              <a:spLocks noChangeArrowheads="1"/>
            </p:cNvSpPr>
            <p:nvPr/>
          </p:nvSpPr>
          <p:spPr bwMode="auto">
            <a:xfrm>
              <a:off x="1001" y="1272"/>
              <a:ext cx="56" cy="1055"/>
            </a:xfrm>
            <a:prstGeom prst="rect">
              <a:avLst/>
            </a:prstGeom>
            <a:solidFill>
              <a:srgbClr val="EFA57C"/>
            </a:solidFill>
            <a:ln w="9525">
              <a:noFill/>
              <a:miter lim="800000"/>
              <a:headEnd/>
              <a:tailEnd/>
            </a:ln>
          </p:spPr>
          <p:txBody>
            <a:bodyPr/>
            <a:lstStyle/>
            <a:p>
              <a:endParaRPr lang="es-ES_tradnl"/>
            </a:p>
          </p:txBody>
        </p:sp>
        <p:sp>
          <p:nvSpPr>
            <p:cNvPr id="24674" name="Rectangle 131"/>
            <p:cNvSpPr>
              <a:spLocks noChangeArrowheads="1"/>
            </p:cNvSpPr>
            <p:nvPr/>
          </p:nvSpPr>
          <p:spPr bwMode="auto">
            <a:xfrm>
              <a:off x="1057" y="1272"/>
              <a:ext cx="58" cy="1055"/>
            </a:xfrm>
            <a:prstGeom prst="rect">
              <a:avLst/>
            </a:prstGeom>
            <a:solidFill>
              <a:srgbClr val="EEA57C"/>
            </a:solidFill>
            <a:ln w="9525">
              <a:noFill/>
              <a:miter lim="800000"/>
              <a:headEnd/>
              <a:tailEnd/>
            </a:ln>
          </p:spPr>
          <p:txBody>
            <a:bodyPr/>
            <a:lstStyle/>
            <a:p>
              <a:endParaRPr lang="es-ES_tradnl"/>
            </a:p>
          </p:txBody>
        </p:sp>
        <p:sp>
          <p:nvSpPr>
            <p:cNvPr id="24675" name="Rectangle 132"/>
            <p:cNvSpPr>
              <a:spLocks noChangeArrowheads="1"/>
            </p:cNvSpPr>
            <p:nvPr/>
          </p:nvSpPr>
          <p:spPr bwMode="auto">
            <a:xfrm>
              <a:off x="1115" y="1272"/>
              <a:ext cx="56" cy="1055"/>
            </a:xfrm>
            <a:prstGeom prst="rect">
              <a:avLst/>
            </a:prstGeom>
            <a:solidFill>
              <a:srgbClr val="EDA57C"/>
            </a:solidFill>
            <a:ln w="9525">
              <a:noFill/>
              <a:miter lim="800000"/>
              <a:headEnd/>
              <a:tailEnd/>
            </a:ln>
          </p:spPr>
          <p:txBody>
            <a:bodyPr/>
            <a:lstStyle/>
            <a:p>
              <a:endParaRPr lang="es-ES_tradnl"/>
            </a:p>
          </p:txBody>
        </p:sp>
        <p:sp>
          <p:nvSpPr>
            <p:cNvPr id="24676" name="Rectangle 133"/>
            <p:cNvSpPr>
              <a:spLocks noChangeArrowheads="1"/>
            </p:cNvSpPr>
            <p:nvPr/>
          </p:nvSpPr>
          <p:spPr bwMode="auto">
            <a:xfrm>
              <a:off x="1171" y="1272"/>
              <a:ext cx="58" cy="1055"/>
            </a:xfrm>
            <a:prstGeom prst="rect">
              <a:avLst/>
            </a:prstGeom>
            <a:solidFill>
              <a:srgbClr val="ECA57C"/>
            </a:solidFill>
            <a:ln w="9525">
              <a:noFill/>
              <a:miter lim="800000"/>
              <a:headEnd/>
              <a:tailEnd/>
            </a:ln>
          </p:spPr>
          <p:txBody>
            <a:bodyPr/>
            <a:lstStyle/>
            <a:p>
              <a:endParaRPr lang="es-ES_tradnl"/>
            </a:p>
          </p:txBody>
        </p:sp>
        <p:sp>
          <p:nvSpPr>
            <p:cNvPr id="24677" name="Rectangle 134"/>
            <p:cNvSpPr>
              <a:spLocks noChangeArrowheads="1"/>
            </p:cNvSpPr>
            <p:nvPr/>
          </p:nvSpPr>
          <p:spPr bwMode="auto">
            <a:xfrm>
              <a:off x="1229" y="1272"/>
              <a:ext cx="56" cy="1055"/>
            </a:xfrm>
            <a:prstGeom prst="rect">
              <a:avLst/>
            </a:prstGeom>
            <a:solidFill>
              <a:srgbClr val="EBA57C"/>
            </a:solidFill>
            <a:ln w="9525">
              <a:noFill/>
              <a:miter lim="800000"/>
              <a:headEnd/>
              <a:tailEnd/>
            </a:ln>
          </p:spPr>
          <p:txBody>
            <a:bodyPr/>
            <a:lstStyle/>
            <a:p>
              <a:endParaRPr lang="es-ES_tradnl"/>
            </a:p>
          </p:txBody>
        </p:sp>
        <p:sp>
          <p:nvSpPr>
            <p:cNvPr id="24678" name="Rectangle 135"/>
            <p:cNvSpPr>
              <a:spLocks noChangeArrowheads="1"/>
            </p:cNvSpPr>
            <p:nvPr/>
          </p:nvSpPr>
          <p:spPr bwMode="auto">
            <a:xfrm>
              <a:off x="1285" y="1272"/>
              <a:ext cx="58" cy="1055"/>
            </a:xfrm>
            <a:prstGeom prst="rect">
              <a:avLst/>
            </a:prstGeom>
            <a:solidFill>
              <a:srgbClr val="EAA57C"/>
            </a:solidFill>
            <a:ln w="9525">
              <a:noFill/>
              <a:miter lim="800000"/>
              <a:headEnd/>
              <a:tailEnd/>
            </a:ln>
          </p:spPr>
          <p:txBody>
            <a:bodyPr/>
            <a:lstStyle/>
            <a:p>
              <a:endParaRPr lang="es-ES_tradnl"/>
            </a:p>
          </p:txBody>
        </p:sp>
        <p:sp>
          <p:nvSpPr>
            <p:cNvPr id="24679" name="Rectangle 136"/>
            <p:cNvSpPr>
              <a:spLocks noChangeArrowheads="1"/>
            </p:cNvSpPr>
            <p:nvPr/>
          </p:nvSpPr>
          <p:spPr bwMode="auto">
            <a:xfrm>
              <a:off x="1343" y="1272"/>
              <a:ext cx="56" cy="1055"/>
            </a:xfrm>
            <a:prstGeom prst="rect">
              <a:avLst/>
            </a:prstGeom>
            <a:solidFill>
              <a:srgbClr val="E9A57C"/>
            </a:solidFill>
            <a:ln w="9525">
              <a:noFill/>
              <a:miter lim="800000"/>
              <a:headEnd/>
              <a:tailEnd/>
            </a:ln>
          </p:spPr>
          <p:txBody>
            <a:bodyPr/>
            <a:lstStyle/>
            <a:p>
              <a:endParaRPr lang="es-ES_tradnl"/>
            </a:p>
          </p:txBody>
        </p:sp>
        <p:sp>
          <p:nvSpPr>
            <p:cNvPr id="24680" name="Rectangle 137"/>
            <p:cNvSpPr>
              <a:spLocks noChangeArrowheads="1"/>
            </p:cNvSpPr>
            <p:nvPr/>
          </p:nvSpPr>
          <p:spPr bwMode="auto">
            <a:xfrm>
              <a:off x="1399" y="1272"/>
              <a:ext cx="58" cy="1055"/>
            </a:xfrm>
            <a:prstGeom prst="rect">
              <a:avLst/>
            </a:prstGeom>
            <a:solidFill>
              <a:srgbClr val="E8A57C"/>
            </a:solidFill>
            <a:ln w="9525">
              <a:noFill/>
              <a:miter lim="800000"/>
              <a:headEnd/>
              <a:tailEnd/>
            </a:ln>
          </p:spPr>
          <p:txBody>
            <a:bodyPr/>
            <a:lstStyle/>
            <a:p>
              <a:endParaRPr lang="es-ES_tradnl"/>
            </a:p>
          </p:txBody>
        </p:sp>
        <p:sp>
          <p:nvSpPr>
            <p:cNvPr id="24681" name="Rectangle 138"/>
            <p:cNvSpPr>
              <a:spLocks noChangeArrowheads="1"/>
            </p:cNvSpPr>
            <p:nvPr/>
          </p:nvSpPr>
          <p:spPr bwMode="auto">
            <a:xfrm>
              <a:off x="1457" y="1272"/>
              <a:ext cx="56" cy="1055"/>
            </a:xfrm>
            <a:prstGeom prst="rect">
              <a:avLst/>
            </a:prstGeom>
            <a:solidFill>
              <a:srgbClr val="E7A57C"/>
            </a:solidFill>
            <a:ln w="9525">
              <a:noFill/>
              <a:miter lim="800000"/>
              <a:headEnd/>
              <a:tailEnd/>
            </a:ln>
          </p:spPr>
          <p:txBody>
            <a:bodyPr/>
            <a:lstStyle/>
            <a:p>
              <a:endParaRPr lang="es-ES_tradnl"/>
            </a:p>
          </p:txBody>
        </p:sp>
        <p:sp>
          <p:nvSpPr>
            <p:cNvPr id="24682" name="Rectangle 139"/>
            <p:cNvSpPr>
              <a:spLocks noChangeArrowheads="1"/>
            </p:cNvSpPr>
            <p:nvPr/>
          </p:nvSpPr>
          <p:spPr bwMode="auto">
            <a:xfrm>
              <a:off x="1513" y="1272"/>
              <a:ext cx="55" cy="1055"/>
            </a:xfrm>
            <a:prstGeom prst="rect">
              <a:avLst/>
            </a:prstGeom>
            <a:solidFill>
              <a:srgbClr val="E6A57C"/>
            </a:solidFill>
            <a:ln w="9525">
              <a:noFill/>
              <a:miter lim="800000"/>
              <a:headEnd/>
              <a:tailEnd/>
            </a:ln>
          </p:spPr>
          <p:txBody>
            <a:bodyPr/>
            <a:lstStyle/>
            <a:p>
              <a:endParaRPr lang="es-ES_tradnl"/>
            </a:p>
          </p:txBody>
        </p:sp>
        <p:sp>
          <p:nvSpPr>
            <p:cNvPr id="24683" name="Rectangle 140"/>
            <p:cNvSpPr>
              <a:spLocks noChangeArrowheads="1"/>
            </p:cNvSpPr>
            <p:nvPr/>
          </p:nvSpPr>
          <p:spPr bwMode="auto">
            <a:xfrm>
              <a:off x="1568" y="1272"/>
              <a:ext cx="59" cy="1055"/>
            </a:xfrm>
            <a:prstGeom prst="rect">
              <a:avLst/>
            </a:prstGeom>
            <a:solidFill>
              <a:srgbClr val="E5A57C"/>
            </a:solidFill>
            <a:ln w="9525">
              <a:noFill/>
              <a:miter lim="800000"/>
              <a:headEnd/>
              <a:tailEnd/>
            </a:ln>
          </p:spPr>
          <p:txBody>
            <a:bodyPr/>
            <a:lstStyle/>
            <a:p>
              <a:endParaRPr lang="es-ES_tradnl"/>
            </a:p>
          </p:txBody>
        </p:sp>
        <p:sp>
          <p:nvSpPr>
            <p:cNvPr id="24684" name="Rectangle 141"/>
            <p:cNvSpPr>
              <a:spLocks noChangeArrowheads="1"/>
            </p:cNvSpPr>
            <p:nvPr/>
          </p:nvSpPr>
          <p:spPr bwMode="auto">
            <a:xfrm>
              <a:off x="1568" y="1272"/>
              <a:ext cx="59" cy="1055"/>
            </a:xfrm>
            <a:prstGeom prst="rect">
              <a:avLst/>
            </a:prstGeom>
            <a:solidFill>
              <a:srgbClr val="E5A57C"/>
            </a:solidFill>
            <a:ln w="9525">
              <a:noFill/>
              <a:miter lim="800000"/>
              <a:headEnd/>
              <a:tailEnd/>
            </a:ln>
          </p:spPr>
          <p:txBody>
            <a:bodyPr/>
            <a:lstStyle/>
            <a:p>
              <a:endParaRPr lang="es-ES_tradnl"/>
            </a:p>
          </p:txBody>
        </p:sp>
        <p:sp>
          <p:nvSpPr>
            <p:cNvPr id="24685" name="Rectangle 142"/>
            <p:cNvSpPr>
              <a:spLocks noChangeArrowheads="1"/>
            </p:cNvSpPr>
            <p:nvPr/>
          </p:nvSpPr>
          <p:spPr bwMode="auto">
            <a:xfrm>
              <a:off x="601" y="1272"/>
              <a:ext cx="967" cy="1055"/>
            </a:xfrm>
            <a:prstGeom prst="rect">
              <a:avLst/>
            </a:prstGeom>
            <a:solidFill>
              <a:srgbClr val="FFFFFF"/>
            </a:solidFill>
            <a:ln w="9525">
              <a:noFill/>
              <a:miter lim="800000"/>
              <a:headEnd/>
              <a:tailEnd/>
            </a:ln>
          </p:spPr>
          <p:txBody>
            <a:bodyPr/>
            <a:lstStyle/>
            <a:p>
              <a:endParaRPr lang="es-ES_tradnl"/>
            </a:p>
          </p:txBody>
        </p:sp>
        <p:sp>
          <p:nvSpPr>
            <p:cNvPr id="24686" name="Rectangle 143"/>
            <p:cNvSpPr>
              <a:spLocks noChangeArrowheads="1"/>
            </p:cNvSpPr>
            <p:nvPr/>
          </p:nvSpPr>
          <p:spPr bwMode="auto">
            <a:xfrm>
              <a:off x="601" y="1272"/>
              <a:ext cx="59" cy="1055"/>
            </a:xfrm>
            <a:prstGeom prst="rect">
              <a:avLst/>
            </a:prstGeom>
            <a:solidFill>
              <a:srgbClr val="F6A57C"/>
            </a:solidFill>
            <a:ln w="9525">
              <a:noFill/>
              <a:miter lim="800000"/>
              <a:headEnd/>
              <a:tailEnd/>
            </a:ln>
          </p:spPr>
          <p:txBody>
            <a:bodyPr/>
            <a:lstStyle/>
            <a:p>
              <a:endParaRPr lang="es-ES_tradnl"/>
            </a:p>
          </p:txBody>
        </p:sp>
        <p:sp>
          <p:nvSpPr>
            <p:cNvPr id="24687" name="Rectangle 144"/>
            <p:cNvSpPr>
              <a:spLocks noChangeArrowheads="1"/>
            </p:cNvSpPr>
            <p:nvPr/>
          </p:nvSpPr>
          <p:spPr bwMode="auto">
            <a:xfrm>
              <a:off x="660" y="1272"/>
              <a:ext cx="55" cy="1055"/>
            </a:xfrm>
            <a:prstGeom prst="rect">
              <a:avLst/>
            </a:prstGeom>
            <a:solidFill>
              <a:srgbClr val="F5A57C"/>
            </a:solidFill>
            <a:ln w="9525">
              <a:noFill/>
              <a:miter lim="800000"/>
              <a:headEnd/>
              <a:tailEnd/>
            </a:ln>
          </p:spPr>
          <p:txBody>
            <a:bodyPr/>
            <a:lstStyle/>
            <a:p>
              <a:endParaRPr lang="es-ES_tradnl"/>
            </a:p>
          </p:txBody>
        </p:sp>
        <p:sp>
          <p:nvSpPr>
            <p:cNvPr id="24688" name="Rectangle 145"/>
            <p:cNvSpPr>
              <a:spLocks noChangeArrowheads="1"/>
            </p:cNvSpPr>
            <p:nvPr/>
          </p:nvSpPr>
          <p:spPr bwMode="auto">
            <a:xfrm>
              <a:off x="715" y="1272"/>
              <a:ext cx="59" cy="1055"/>
            </a:xfrm>
            <a:prstGeom prst="rect">
              <a:avLst/>
            </a:prstGeom>
            <a:solidFill>
              <a:srgbClr val="F4A57C"/>
            </a:solidFill>
            <a:ln w="9525">
              <a:noFill/>
              <a:miter lim="800000"/>
              <a:headEnd/>
              <a:tailEnd/>
            </a:ln>
          </p:spPr>
          <p:txBody>
            <a:bodyPr/>
            <a:lstStyle/>
            <a:p>
              <a:endParaRPr lang="es-ES_tradnl"/>
            </a:p>
          </p:txBody>
        </p:sp>
        <p:sp>
          <p:nvSpPr>
            <p:cNvPr id="24689" name="Rectangle 146"/>
            <p:cNvSpPr>
              <a:spLocks noChangeArrowheads="1"/>
            </p:cNvSpPr>
            <p:nvPr/>
          </p:nvSpPr>
          <p:spPr bwMode="auto">
            <a:xfrm>
              <a:off x="774" y="1272"/>
              <a:ext cx="55" cy="1055"/>
            </a:xfrm>
            <a:prstGeom prst="rect">
              <a:avLst/>
            </a:prstGeom>
            <a:solidFill>
              <a:srgbClr val="F3A57C"/>
            </a:solidFill>
            <a:ln w="9525">
              <a:noFill/>
              <a:miter lim="800000"/>
              <a:headEnd/>
              <a:tailEnd/>
            </a:ln>
          </p:spPr>
          <p:txBody>
            <a:bodyPr/>
            <a:lstStyle/>
            <a:p>
              <a:endParaRPr lang="es-ES_tradnl"/>
            </a:p>
          </p:txBody>
        </p:sp>
        <p:sp>
          <p:nvSpPr>
            <p:cNvPr id="24690" name="Rectangle 147"/>
            <p:cNvSpPr>
              <a:spLocks noChangeArrowheads="1"/>
            </p:cNvSpPr>
            <p:nvPr/>
          </p:nvSpPr>
          <p:spPr bwMode="auto">
            <a:xfrm>
              <a:off x="829" y="1272"/>
              <a:ext cx="59" cy="1055"/>
            </a:xfrm>
            <a:prstGeom prst="rect">
              <a:avLst/>
            </a:prstGeom>
            <a:solidFill>
              <a:srgbClr val="F2A57C"/>
            </a:solidFill>
            <a:ln w="9525">
              <a:noFill/>
              <a:miter lim="800000"/>
              <a:headEnd/>
              <a:tailEnd/>
            </a:ln>
          </p:spPr>
          <p:txBody>
            <a:bodyPr/>
            <a:lstStyle/>
            <a:p>
              <a:endParaRPr lang="es-ES_tradnl"/>
            </a:p>
          </p:txBody>
        </p:sp>
        <p:sp>
          <p:nvSpPr>
            <p:cNvPr id="24691" name="Rectangle 148"/>
            <p:cNvSpPr>
              <a:spLocks noChangeArrowheads="1"/>
            </p:cNvSpPr>
            <p:nvPr/>
          </p:nvSpPr>
          <p:spPr bwMode="auto">
            <a:xfrm>
              <a:off x="888" y="1272"/>
              <a:ext cx="55" cy="1055"/>
            </a:xfrm>
            <a:prstGeom prst="rect">
              <a:avLst/>
            </a:prstGeom>
            <a:solidFill>
              <a:srgbClr val="F1A57C"/>
            </a:solidFill>
            <a:ln w="9525">
              <a:noFill/>
              <a:miter lim="800000"/>
              <a:headEnd/>
              <a:tailEnd/>
            </a:ln>
          </p:spPr>
          <p:txBody>
            <a:bodyPr/>
            <a:lstStyle/>
            <a:p>
              <a:endParaRPr lang="es-ES_tradnl"/>
            </a:p>
          </p:txBody>
        </p:sp>
        <p:sp>
          <p:nvSpPr>
            <p:cNvPr id="24692" name="Rectangle 149"/>
            <p:cNvSpPr>
              <a:spLocks noChangeArrowheads="1"/>
            </p:cNvSpPr>
            <p:nvPr/>
          </p:nvSpPr>
          <p:spPr bwMode="auto">
            <a:xfrm>
              <a:off x="943" y="1272"/>
              <a:ext cx="58" cy="1055"/>
            </a:xfrm>
            <a:prstGeom prst="rect">
              <a:avLst/>
            </a:prstGeom>
            <a:solidFill>
              <a:srgbClr val="F0A57C"/>
            </a:solidFill>
            <a:ln w="9525">
              <a:noFill/>
              <a:miter lim="800000"/>
              <a:headEnd/>
              <a:tailEnd/>
            </a:ln>
          </p:spPr>
          <p:txBody>
            <a:bodyPr/>
            <a:lstStyle/>
            <a:p>
              <a:endParaRPr lang="es-ES_tradnl"/>
            </a:p>
          </p:txBody>
        </p:sp>
        <p:sp>
          <p:nvSpPr>
            <p:cNvPr id="24693" name="Rectangle 150"/>
            <p:cNvSpPr>
              <a:spLocks noChangeArrowheads="1"/>
            </p:cNvSpPr>
            <p:nvPr/>
          </p:nvSpPr>
          <p:spPr bwMode="auto">
            <a:xfrm>
              <a:off x="1001" y="1272"/>
              <a:ext cx="56" cy="1055"/>
            </a:xfrm>
            <a:prstGeom prst="rect">
              <a:avLst/>
            </a:prstGeom>
            <a:solidFill>
              <a:srgbClr val="EFA57C"/>
            </a:solidFill>
            <a:ln w="9525">
              <a:noFill/>
              <a:miter lim="800000"/>
              <a:headEnd/>
              <a:tailEnd/>
            </a:ln>
          </p:spPr>
          <p:txBody>
            <a:bodyPr/>
            <a:lstStyle/>
            <a:p>
              <a:endParaRPr lang="es-ES_tradnl"/>
            </a:p>
          </p:txBody>
        </p:sp>
        <p:sp>
          <p:nvSpPr>
            <p:cNvPr id="24694" name="Rectangle 151"/>
            <p:cNvSpPr>
              <a:spLocks noChangeArrowheads="1"/>
            </p:cNvSpPr>
            <p:nvPr/>
          </p:nvSpPr>
          <p:spPr bwMode="auto">
            <a:xfrm>
              <a:off x="1057" y="1272"/>
              <a:ext cx="58" cy="1055"/>
            </a:xfrm>
            <a:prstGeom prst="rect">
              <a:avLst/>
            </a:prstGeom>
            <a:solidFill>
              <a:srgbClr val="EEA57C"/>
            </a:solidFill>
            <a:ln w="9525">
              <a:noFill/>
              <a:miter lim="800000"/>
              <a:headEnd/>
              <a:tailEnd/>
            </a:ln>
          </p:spPr>
          <p:txBody>
            <a:bodyPr/>
            <a:lstStyle/>
            <a:p>
              <a:endParaRPr lang="es-ES_tradnl"/>
            </a:p>
          </p:txBody>
        </p:sp>
        <p:sp>
          <p:nvSpPr>
            <p:cNvPr id="24695" name="Rectangle 152"/>
            <p:cNvSpPr>
              <a:spLocks noChangeArrowheads="1"/>
            </p:cNvSpPr>
            <p:nvPr/>
          </p:nvSpPr>
          <p:spPr bwMode="auto">
            <a:xfrm>
              <a:off x="1115" y="1272"/>
              <a:ext cx="56" cy="1055"/>
            </a:xfrm>
            <a:prstGeom prst="rect">
              <a:avLst/>
            </a:prstGeom>
            <a:solidFill>
              <a:srgbClr val="EDA57C"/>
            </a:solidFill>
            <a:ln w="9525">
              <a:noFill/>
              <a:miter lim="800000"/>
              <a:headEnd/>
              <a:tailEnd/>
            </a:ln>
          </p:spPr>
          <p:txBody>
            <a:bodyPr/>
            <a:lstStyle/>
            <a:p>
              <a:endParaRPr lang="es-ES_tradnl"/>
            </a:p>
          </p:txBody>
        </p:sp>
        <p:sp>
          <p:nvSpPr>
            <p:cNvPr id="24696" name="Rectangle 153"/>
            <p:cNvSpPr>
              <a:spLocks noChangeArrowheads="1"/>
            </p:cNvSpPr>
            <p:nvPr/>
          </p:nvSpPr>
          <p:spPr bwMode="auto">
            <a:xfrm>
              <a:off x="1171" y="1272"/>
              <a:ext cx="58" cy="1055"/>
            </a:xfrm>
            <a:prstGeom prst="rect">
              <a:avLst/>
            </a:prstGeom>
            <a:solidFill>
              <a:srgbClr val="ECA57C"/>
            </a:solidFill>
            <a:ln w="9525">
              <a:noFill/>
              <a:miter lim="800000"/>
              <a:headEnd/>
              <a:tailEnd/>
            </a:ln>
          </p:spPr>
          <p:txBody>
            <a:bodyPr/>
            <a:lstStyle/>
            <a:p>
              <a:endParaRPr lang="es-ES_tradnl"/>
            </a:p>
          </p:txBody>
        </p:sp>
        <p:sp>
          <p:nvSpPr>
            <p:cNvPr id="24697" name="Rectangle 154"/>
            <p:cNvSpPr>
              <a:spLocks noChangeArrowheads="1"/>
            </p:cNvSpPr>
            <p:nvPr/>
          </p:nvSpPr>
          <p:spPr bwMode="auto">
            <a:xfrm>
              <a:off x="1229" y="1272"/>
              <a:ext cx="56" cy="1055"/>
            </a:xfrm>
            <a:prstGeom prst="rect">
              <a:avLst/>
            </a:prstGeom>
            <a:solidFill>
              <a:srgbClr val="EBA57C"/>
            </a:solidFill>
            <a:ln w="9525">
              <a:noFill/>
              <a:miter lim="800000"/>
              <a:headEnd/>
              <a:tailEnd/>
            </a:ln>
          </p:spPr>
          <p:txBody>
            <a:bodyPr/>
            <a:lstStyle/>
            <a:p>
              <a:endParaRPr lang="es-ES_tradnl"/>
            </a:p>
          </p:txBody>
        </p:sp>
        <p:sp>
          <p:nvSpPr>
            <p:cNvPr id="24698" name="Rectangle 155"/>
            <p:cNvSpPr>
              <a:spLocks noChangeArrowheads="1"/>
            </p:cNvSpPr>
            <p:nvPr/>
          </p:nvSpPr>
          <p:spPr bwMode="auto">
            <a:xfrm>
              <a:off x="1285" y="1272"/>
              <a:ext cx="58" cy="1055"/>
            </a:xfrm>
            <a:prstGeom prst="rect">
              <a:avLst/>
            </a:prstGeom>
            <a:solidFill>
              <a:srgbClr val="EAA57C"/>
            </a:solidFill>
            <a:ln w="9525">
              <a:noFill/>
              <a:miter lim="800000"/>
              <a:headEnd/>
              <a:tailEnd/>
            </a:ln>
          </p:spPr>
          <p:txBody>
            <a:bodyPr/>
            <a:lstStyle/>
            <a:p>
              <a:endParaRPr lang="es-ES_tradnl"/>
            </a:p>
          </p:txBody>
        </p:sp>
        <p:sp>
          <p:nvSpPr>
            <p:cNvPr id="24699" name="Rectangle 156"/>
            <p:cNvSpPr>
              <a:spLocks noChangeArrowheads="1"/>
            </p:cNvSpPr>
            <p:nvPr/>
          </p:nvSpPr>
          <p:spPr bwMode="auto">
            <a:xfrm>
              <a:off x="1343" y="1272"/>
              <a:ext cx="56" cy="1055"/>
            </a:xfrm>
            <a:prstGeom prst="rect">
              <a:avLst/>
            </a:prstGeom>
            <a:solidFill>
              <a:srgbClr val="E9A57C"/>
            </a:solidFill>
            <a:ln w="9525">
              <a:noFill/>
              <a:miter lim="800000"/>
              <a:headEnd/>
              <a:tailEnd/>
            </a:ln>
          </p:spPr>
          <p:txBody>
            <a:bodyPr/>
            <a:lstStyle/>
            <a:p>
              <a:endParaRPr lang="es-ES_tradnl"/>
            </a:p>
          </p:txBody>
        </p:sp>
        <p:sp>
          <p:nvSpPr>
            <p:cNvPr id="24700" name="Rectangle 157"/>
            <p:cNvSpPr>
              <a:spLocks noChangeArrowheads="1"/>
            </p:cNvSpPr>
            <p:nvPr/>
          </p:nvSpPr>
          <p:spPr bwMode="auto">
            <a:xfrm>
              <a:off x="1399" y="1272"/>
              <a:ext cx="58" cy="1055"/>
            </a:xfrm>
            <a:prstGeom prst="rect">
              <a:avLst/>
            </a:prstGeom>
            <a:solidFill>
              <a:srgbClr val="E8A57C"/>
            </a:solidFill>
            <a:ln w="9525">
              <a:noFill/>
              <a:miter lim="800000"/>
              <a:headEnd/>
              <a:tailEnd/>
            </a:ln>
          </p:spPr>
          <p:txBody>
            <a:bodyPr/>
            <a:lstStyle/>
            <a:p>
              <a:endParaRPr lang="es-ES_tradnl"/>
            </a:p>
          </p:txBody>
        </p:sp>
        <p:sp>
          <p:nvSpPr>
            <p:cNvPr id="24701" name="Rectangle 158"/>
            <p:cNvSpPr>
              <a:spLocks noChangeArrowheads="1"/>
            </p:cNvSpPr>
            <p:nvPr/>
          </p:nvSpPr>
          <p:spPr bwMode="auto">
            <a:xfrm>
              <a:off x="1457" y="1272"/>
              <a:ext cx="56" cy="1055"/>
            </a:xfrm>
            <a:prstGeom prst="rect">
              <a:avLst/>
            </a:prstGeom>
            <a:solidFill>
              <a:srgbClr val="E7A57C"/>
            </a:solidFill>
            <a:ln w="9525">
              <a:noFill/>
              <a:miter lim="800000"/>
              <a:headEnd/>
              <a:tailEnd/>
            </a:ln>
          </p:spPr>
          <p:txBody>
            <a:bodyPr/>
            <a:lstStyle/>
            <a:p>
              <a:endParaRPr lang="es-ES_tradnl"/>
            </a:p>
          </p:txBody>
        </p:sp>
        <p:sp>
          <p:nvSpPr>
            <p:cNvPr id="24702" name="Rectangle 159"/>
            <p:cNvSpPr>
              <a:spLocks noChangeArrowheads="1"/>
            </p:cNvSpPr>
            <p:nvPr/>
          </p:nvSpPr>
          <p:spPr bwMode="auto">
            <a:xfrm>
              <a:off x="1513" y="1272"/>
              <a:ext cx="55" cy="1055"/>
            </a:xfrm>
            <a:prstGeom prst="rect">
              <a:avLst/>
            </a:prstGeom>
            <a:solidFill>
              <a:srgbClr val="E6A57C"/>
            </a:solidFill>
            <a:ln w="9525">
              <a:noFill/>
              <a:miter lim="800000"/>
              <a:headEnd/>
              <a:tailEnd/>
            </a:ln>
          </p:spPr>
          <p:txBody>
            <a:bodyPr/>
            <a:lstStyle/>
            <a:p>
              <a:endParaRPr lang="es-ES_tradnl"/>
            </a:p>
          </p:txBody>
        </p:sp>
        <p:sp>
          <p:nvSpPr>
            <p:cNvPr id="24703" name="Rectangle 160"/>
            <p:cNvSpPr>
              <a:spLocks noChangeArrowheads="1"/>
            </p:cNvSpPr>
            <p:nvPr/>
          </p:nvSpPr>
          <p:spPr bwMode="auto">
            <a:xfrm>
              <a:off x="1568" y="1272"/>
              <a:ext cx="59" cy="1055"/>
            </a:xfrm>
            <a:prstGeom prst="rect">
              <a:avLst/>
            </a:prstGeom>
            <a:solidFill>
              <a:srgbClr val="E5A57C"/>
            </a:solidFill>
            <a:ln w="9525">
              <a:noFill/>
              <a:miter lim="800000"/>
              <a:headEnd/>
              <a:tailEnd/>
            </a:ln>
          </p:spPr>
          <p:txBody>
            <a:bodyPr/>
            <a:lstStyle/>
            <a:p>
              <a:endParaRPr lang="es-ES_tradnl"/>
            </a:p>
          </p:txBody>
        </p:sp>
        <p:sp>
          <p:nvSpPr>
            <p:cNvPr id="24704" name="Rectangle 161"/>
            <p:cNvSpPr>
              <a:spLocks noChangeArrowheads="1"/>
            </p:cNvSpPr>
            <p:nvPr/>
          </p:nvSpPr>
          <p:spPr bwMode="auto">
            <a:xfrm>
              <a:off x="1568" y="1272"/>
              <a:ext cx="59" cy="1055"/>
            </a:xfrm>
            <a:prstGeom prst="rect">
              <a:avLst/>
            </a:prstGeom>
            <a:solidFill>
              <a:srgbClr val="E5A57C"/>
            </a:solidFill>
            <a:ln w="9525">
              <a:noFill/>
              <a:miter lim="800000"/>
              <a:headEnd/>
              <a:tailEnd/>
            </a:ln>
          </p:spPr>
          <p:txBody>
            <a:bodyPr/>
            <a:lstStyle/>
            <a:p>
              <a:endParaRPr lang="es-ES_tradnl"/>
            </a:p>
          </p:txBody>
        </p:sp>
        <p:sp>
          <p:nvSpPr>
            <p:cNvPr id="24705" name="Rectangle 162"/>
            <p:cNvSpPr>
              <a:spLocks noChangeArrowheads="1"/>
            </p:cNvSpPr>
            <p:nvPr/>
          </p:nvSpPr>
          <p:spPr bwMode="auto">
            <a:xfrm>
              <a:off x="602" y="1273"/>
              <a:ext cx="965" cy="1053"/>
            </a:xfrm>
            <a:prstGeom prst="rect">
              <a:avLst/>
            </a:prstGeom>
            <a:noFill/>
            <a:ln w="4763">
              <a:solidFill>
                <a:srgbClr val="000000"/>
              </a:solidFill>
              <a:miter lim="800000"/>
              <a:headEnd/>
              <a:tailEnd/>
            </a:ln>
          </p:spPr>
          <p:txBody>
            <a:bodyPr/>
            <a:lstStyle/>
            <a:p>
              <a:endParaRPr lang="es-ES_tradnl"/>
            </a:p>
          </p:txBody>
        </p:sp>
        <p:sp>
          <p:nvSpPr>
            <p:cNvPr id="24706" name="Rectangle 163"/>
            <p:cNvSpPr>
              <a:spLocks noChangeArrowheads="1"/>
            </p:cNvSpPr>
            <p:nvPr/>
          </p:nvSpPr>
          <p:spPr bwMode="auto">
            <a:xfrm>
              <a:off x="601" y="1272"/>
              <a:ext cx="32" cy="1055"/>
            </a:xfrm>
            <a:prstGeom prst="rect">
              <a:avLst/>
            </a:prstGeom>
            <a:solidFill>
              <a:srgbClr val="BDACA5"/>
            </a:solidFill>
            <a:ln w="9525">
              <a:noFill/>
              <a:miter lim="800000"/>
              <a:headEnd/>
              <a:tailEnd/>
            </a:ln>
          </p:spPr>
          <p:txBody>
            <a:bodyPr/>
            <a:lstStyle/>
            <a:p>
              <a:endParaRPr lang="es-ES_tradnl"/>
            </a:p>
          </p:txBody>
        </p:sp>
        <p:sp>
          <p:nvSpPr>
            <p:cNvPr id="24707" name="Rectangle 164"/>
            <p:cNvSpPr>
              <a:spLocks noChangeArrowheads="1"/>
            </p:cNvSpPr>
            <p:nvPr/>
          </p:nvSpPr>
          <p:spPr bwMode="auto">
            <a:xfrm>
              <a:off x="602" y="1273"/>
              <a:ext cx="30" cy="1053"/>
            </a:xfrm>
            <a:prstGeom prst="rect">
              <a:avLst/>
            </a:prstGeom>
            <a:noFill/>
            <a:ln w="4763">
              <a:solidFill>
                <a:srgbClr val="000000"/>
              </a:solidFill>
              <a:miter lim="800000"/>
              <a:headEnd/>
              <a:tailEnd/>
            </a:ln>
          </p:spPr>
          <p:txBody>
            <a:bodyPr/>
            <a:lstStyle/>
            <a:p>
              <a:endParaRPr lang="es-ES_tradnl"/>
            </a:p>
          </p:txBody>
        </p:sp>
        <p:sp>
          <p:nvSpPr>
            <p:cNvPr id="24708" name="Line 165"/>
            <p:cNvSpPr>
              <a:spLocks noChangeShapeType="1"/>
            </p:cNvSpPr>
            <p:nvPr/>
          </p:nvSpPr>
          <p:spPr bwMode="auto">
            <a:xfrm>
              <a:off x="931" y="1275"/>
              <a:ext cx="1" cy="1052"/>
            </a:xfrm>
            <a:prstGeom prst="line">
              <a:avLst/>
            </a:prstGeom>
            <a:noFill/>
            <a:ln w="4763">
              <a:solidFill>
                <a:srgbClr val="676767"/>
              </a:solidFill>
              <a:prstDash val="sysDash"/>
              <a:round/>
              <a:headEnd/>
              <a:tailEnd/>
            </a:ln>
          </p:spPr>
          <p:txBody>
            <a:bodyPr/>
            <a:lstStyle/>
            <a:p>
              <a:endParaRPr lang="es-ES"/>
            </a:p>
          </p:txBody>
        </p:sp>
        <p:sp>
          <p:nvSpPr>
            <p:cNvPr id="24709" name="Line 166"/>
            <p:cNvSpPr>
              <a:spLocks noChangeShapeType="1"/>
            </p:cNvSpPr>
            <p:nvPr/>
          </p:nvSpPr>
          <p:spPr bwMode="auto">
            <a:xfrm>
              <a:off x="1262" y="1275"/>
              <a:ext cx="1" cy="1052"/>
            </a:xfrm>
            <a:prstGeom prst="line">
              <a:avLst/>
            </a:prstGeom>
            <a:noFill/>
            <a:ln w="4763">
              <a:solidFill>
                <a:srgbClr val="676767"/>
              </a:solidFill>
              <a:prstDash val="sysDash"/>
              <a:round/>
              <a:headEnd/>
              <a:tailEnd/>
            </a:ln>
          </p:spPr>
          <p:txBody>
            <a:bodyPr/>
            <a:lstStyle/>
            <a:p>
              <a:endParaRPr lang="es-ES"/>
            </a:p>
          </p:txBody>
        </p:sp>
        <p:sp>
          <p:nvSpPr>
            <p:cNvPr id="24710" name="Line 167"/>
            <p:cNvSpPr>
              <a:spLocks noChangeShapeType="1"/>
            </p:cNvSpPr>
            <p:nvPr/>
          </p:nvSpPr>
          <p:spPr bwMode="auto">
            <a:xfrm>
              <a:off x="1592" y="1275"/>
              <a:ext cx="1" cy="1052"/>
            </a:xfrm>
            <a:prstGeom prst="line">
              <a:avLst/>
            </a:prstGeom>
            <a:noFill/>
            <a:ln w="4763">
              <a:solidFill>
                <a:srgbClr val="676767"/>
              </a:solidFill>
              <a:prstDash val="sysDash"/>
              <a:round/>
              <a:headEnd/>
              <a:tailEnd/>
            </a:ln>
          </p:spPr>
          <p:txBody>
            <a:bodyPr/>
            <a:lstStyle/>
            <a:p>
              <a:endParaRPr lang="es-ES"/>
            </a:p>
          </p:txBody>
        </p:sp>
        <p:sp>
          <p:nvSpPr>
            <p:cNvPr id="24711" name="Line 168"/>
            <p:cNvSpPr>
              <a:spLocks noChangeShapeType="1"/>
            </p:cNvSpPr>
            <p:nvPr/>
          </p:nvSpPr>
          <p:spPr bwMode="auto">
            <a:xfrm>
              <a:off x="1919" y="1275"/>
              <a:ext cx="1" cy="1052"/>
            </a:xfrm>
            <a:prstGeom prst="line">
              <a:avLst/>
            </a:prstGeom>
            <a:noFill/>
            <a:ln w="4763">
              <a:solidFill>
                <a:srgbClr val="676767"/>
              </a:solidFill>
              <a:prstDash val="sysDash"/>
              <a:round/>
              <a:headEnd/>
              <a:tailEnd/>
            </a:ln>
          </p:spPr>
          <p:txBody>
            <a:bodyPr/>
            <a:lstStyle/>
            <a:p>
              <a:endParaRPr lang="es-ES"/>
            </a:p>
          </p:txBody>
        </p:sp>
        <p:sp>
          <p:nvSpPr>
            <p:cNvPr id="24712" name="Line 169"/>
            <p:cNvSpPr>
              <a:spLocks noChangeShapeType="1"/>
            </p:cNvSpPr>
            <p:nvPr/>
          </p:nvSpPr>
          <p:spPr bwMode="auto">
            <a:xfrm>
              <a:off x="2249" y="1275"/>
              <a:ext cx="1" cy="1052"/>
            </a:xfrm>
            <a:prstGeom prst="line">
              <a:avLst/>
            </a:prstGeom>
            <a:noFill/>
            <a:ln w="4763">
              <a:solidFill>
                <a:srgbClr val="676767"/>
              </a:solidFill>
              <a:prstDash val="sysDash"/>
              <a:round/>
              <a:headEnd/>
              <a:tailEnd/>
            </a:ln>
          </p:spPr>
          <p:txBody>
            <a:bodyPr/>
            <a:lstStyle/>
            <a:p>
              <a:endParaRPr lang="es-ES"/>
            </a:p>
          </p:txBody>
        </p:sp>
        <p:sp>
          <p:nvSpPr>
            <p:cNvPr id="24713" name="Line 170"/>
            <p:cNvSpPr>
              <a:spLocks noChangeShapeType="1"/>
            </p:cNvSpPr>
            <p:nvPr/>
          </p:nvSpPr>
          <p:spPr bwMode="auto">
            <a:xfrm>
              <a:off x="2579" y="1275"/>
              <a:ext cx="1" cy="1052"/>
            </a:xfrm>
            <a:prstGeom prst="line">
              <a:avLst/>
            </a:prstGeom>
            <a:noFill/>
            <a:ln w="4763">
              <a:solidFill>
                <a:srgbClr val="676767"/>
              </a:solidFill>
              <a:prstDash val="sysDash"/>
              <a:round/>
              <a:headEnd/>
              <a:tailEnd/>
            </a:ln>
          </p:spPr>
          <p:txBody>
            <a:bodyPr/>
            <a:lstStyle/>
            <a:p>
              <a:endParaRPr lang="es-ES"/>
            </a:p>
          </p:txBody>
        </p:sp>
        <p:sp>
          <p:nvSpPr>
            <p:cNvPr id="24714" name="Line 171"/>
            <p:cNvSpPr>
              <a:spLocks noChangeShapeType="1"/>
            </p:cNvSpPr>
            <p:nvPr/>
          </p:nvSpPr>
          <p:spPr bwMode="auto">
            <a:xfrm>
              <a:off x="601" y="1938"/>
              <a:ext cx="2092" cy="1"/>
            </a:xfrm>
            <a:prstGeom prst="line">
              <a:avLst/>
            </a:prstGeom>
            <a:noFill/>
            <a:ln w="4763">
              <a:solidFill>
                <a:srgbClr val="676767"/>
              </a:solidFill>
              <a:prstDash val="sysDash"/>
              <a:round/>
              <a:headEnd/>
              <a:tailEnd/>
            </a:ln>
          </p:spPr>
          <p:txBody>
            <a:bodyPr/>
            <a:lstStyle/>
            <a:p>
              <a:endParaRPr lang="es-ES"/>
            </a:p>
          </p:txBody>
        </p:sp>
        <p:sp>
          <p:nvSpPr>
            <p:cNvPr id="24715" name="Line 172"/>
            <p:cNvSpPr>
              <a:spLocks noChangeShapeType="1"/>
            </p:cNvSpPr>
            <p:nvPr/>
          </p:nvSpPr>
          <p:spPr bwMode="auto">
            <a:xfrm>
              <a:off x="601" y="2131"/>
              <a:ext cx="2092" cy="1"/>
            </a:xfrm>
            <a:prstGeom prst="line">
              <a:avLst/>
            </a:prstGeom>
            <a:noFill/>
            <a:ln w="4763">
              <a:solidFill>
                <a:srgbClr val="676767"/>
              </a:solidFill>
              <a:prstDash val="sysDash"/>
              <a:round/>
              <a:headEnd/>
              <a:tailEnd/>
            </a:ln>
          </p:spPr>
          <p:txBody>
            <a:bodyPr/>
            <a:lstStyle/>
            <a:p>
              <a:endParaRPr lang="es-ES"/>
            </a:p>
          </p:txBody>
        </p:sp>
        <p:sp>
          <p:nvSpPr>
            <p:cNvPr id="24716" name="Line 173"/>
            <p:cNvSpPr>
              <a:spLocks noChangeShapeType="1"/>
            </p:cNvSpPr>
            <p:nvPr/>
          </p:nvSpPr>
          <p:spPr bwMode="auto">
            <a:xfrm>
              <a:off x="601" y="1547"/>
              <a:ext cx="2092" cy="1"/>
            </a:xfrm>
            <a:prstGeom prst="line">
              <a:avLst/>
            </a:prstGeom>
            <a:noFill/>
            <a:ln w="4763">
              <a:solidFill>
                <a:srgbClr val="676767"/>
              </a:solidFill>
              <a:prstDash val="sysDash"/>
              <a:round/>
              <a:headEnd/>
              <a:tailEnd/>
            </a:ln>
          </p:spPr>
          <p:txBody>
            <a:bodyPr/>
            <a:lstStyle/>
            <a:p>
              <a:endParaRPr lang="es-ES"/>
            </a:p>
          </p:txBody>
        </p:sp>
        <p:sp>
          <p:nvSpPr>
            <p:cNvPr id="24717" name="Line 174"/>
            <p:cNvSpPr>
              <a:spLocks noChangeShapeType="1"/>
            </p:cNvSpPr>
            <p:nvPr/>
          </p:nvSpPr>
          <p:spPr bwMode="auto">
            <a:xfrm>
              <a:off x="604" y="1743"/>
              <a:ext cx="2095" cy="1"/>
            </a:xfrm>
            <a:prstGeom prst="line">
              <a:avLst/>
            </a:prstGeom>
            <a:noFill/>
            <a:ln w="4763">
              <a:solidFill>
                <a:srgbClr val="676767"/>
              </a:solidFill>
              <a:prstDash val="sysDash"/>
              <a:round/>
              <a:headEnd/>
              <a:tailEnd/>
            </a:ln>
          </p:spPr>
          <p:txBody>
            <a:bodyPr/>
            <a:lstStyle/>
            <a:p>
              <a:endParaRPr lang="es-ES"/>
            </a:p>
          </p:txBody>
        </p:sp>
        <p:sp>
          <p:nvSpPr>
            <p:cNvPr id="24718" name="Line 175"/>
            <p:cNvSpPr>
              <a:spLocks noChangeShapeType="1"/>
            </p:cNvSpPr>
            <p:nvPr/>
          </p:nvSpPr>
          <p:spPr bwMode="auto">
            <a:xfrm>
              <a:off x="601" y="1351"/>
              <a:ext cx="2092" cy="1"/>
            </a:xfrm>
            <a:prstGeom prst="line">
              <a:avLst/>
            </a:prstGeom>
            <a:noFill/>
            <a:ln w="4763">
              <a:solidFill>
                <a:srgbClr val="676767"/>
              </a:solidFill>
              <a:prstDash val="sysDash"/>
              <a:round/>
              <a:headEnd/>
              <a:tailEnd/>
            </a:ln>
          </p:spPr>
          <p:txBody>
            <a:bodyPr/>
            <a:lstStyle/>
            <a:p>
              <a:endParaRPr lang="es-ES"/>
            </a:p>
          </p:txBody>
        </p:sp>
        <p:sp>
          <p:nvSpPr>
            <p:cNvPr id="24719" name="Freeform 176"/>
            <p:cNvSpPr>
              <a:spLocks/>
            </p:cNvSpPr>
            <p:nvPr/>
          </p:nvSpPr>
          <p:spPr bwMode="auto">
            <a:xfrm>
              <a:off x="2579" y="2330"/>
              <a:ext cx="1" cy="17"/>
            </a:xfrm>
            <a:custGeom>
              <a:avLst/>
              <a:gdLst>
                <a:gd name="T0" fmla="*/ 0 w 1"/>
                <a:gd name="T1" fmla="*/ 17 h 17"/>
                <a:gd name="T2" fmla="*/ 0 w 1"/>
                <a:gd name="T3" fmla="*/ 0 h 17"/>
                <a:gd name="T4" fmla="*/ 0 w 1"/>
                <a:gd name="T5" fmla="*/ 17 h 17"/>
                <a:gd name="T6" fmla="*/ 0 60000 65536"/>
                <a:gd name="T7" fmla="*/ 0 60000 65536"/>
                <a:gd name="T8" fmla="*/ 0 60000 65536"/>
                <a:gd name="T9" fmla="*/ 0 w 1"/>
                <a:gd name="T10" fmla="*/ 0 h 17"/>
                <a:gd name="T11" fmla="*/ 1 w 1"/>
                <a:gd name="T12" fmla="*/ 17 h 17"/>
              </a:gdLst>
              <a:ahLst/>
              <a:cxnLst>
                <a:cxn ang="T6">
                  <a:pos x="T0" y="T1"/>
                </a:cxn>
                <a:cxn ang="T7">
                  <a:pos x="T2" y="T3"/>
                </a:cxn>
                <a:cxn ang="T8">
                  <a:pos x="T4" y="T5"/>
                </a:cxn>
              </a:cxnLst>
              <a:rect l="T9" t="T10" r="T11" b="T12"/>
              <a:pathLst>
                <a:path w="1" h="17">
                  <a:moveTo>
                    <a:pt x="0" y="17"/>
                  </a:moveTo>
                  <a:lnTo>
                    <a:pt x="0" y="0"/>
                  </a:lnTo>
                  <a:lnTo>
                    <a:pt x="0" y="17"/>
                  </a:lnTo>
                  <a:close/>
                </a:path>
              </a:pathLst>
            </a:custGeom>
            <a:solidFill>
              <a:srgbClr val="000000"/>
            </a:solidFill>
            <a:ln w="9525">
              <a:noFill/>
              <a:round/>
              <a:headEnd/>
              <a:tailEnd/>
            </a:ln>
          </p:spPr>
          <p:txBody>
            <a:bodyPr/>
            <a:lstStyle/>
            <a:p>
              <a:endParaRPr lang="es-ES_tradnl"/>
            </a:p>
          </p:txBody>
        </p:sp>
        <p:sp>
          <p:nvSpPr>
            <p:cNvPr id="24720" name="Line 177"/>
            <p:cNvSpPr>
              <a:spLocks noChangeShapeType="1"/>
            </p:cNvSpPr>
            <p:nvPr/>
          </p:nvSpPr>
          <p:spPr bwMode="auto">
            <a:xfrm flipV="1">
              <a:off x="2579" y="2330"/>
              <a:ext cx="1" cy="17"/>
            </a:xfrm>
            <a:prstGeom prst="line">
              <a:avLst/>
            </a:prstGeom>
            <a:noFill/>
            <a:ln w="9525">
              <a:solidFill>
                <a:srgbClr val="000000"/>
              </a:solidFill>
              <a:round/>
              <a:headEnd/>
              <a:tailEnd/>
            </a:ln>
          </p:spPr>
          <p:txBody>
            <a:bodyPr/>
            <a:lstStyle/>
            <a:p>
              <a:endParaRPr lang="es-ES"/>
            </a:p>
          </p:txBody>
        </p:sp>
        <p:sp>
          <p:nvSpPr>
            <p:cNvPr id="24721" name="Freeform 178"/>
            <p:cNvSpPr>
              <a:spLocks/>
            </p:cNvSpPr>
            <p:nvPr/>
          </p:nvSpPr>
          <p:spPr bwMode="auto">
            <a:xfrm>
              <a:off x="2249" y="2330"/>
              <a:ext cx="1" cy="17"/>
            </a:xfrm>
            <a:custGeom>
              <a:avLst/>
              <a:gdLst>
                <a:gd name="T0" fmla="*/ 0 w 1"/>
                <a:gd name="T1" fmla="*/ 17 h 17"/>
                <a:gd name="T2" fmla="*/ 0 w 1"/>
                <a:gd name="T3" fmla="*/ 0 h 17"/>
                <a:gd name="T4" fmla="*/ 0 w 1"/>
                <a:gd name="T5" fmla="*/ 17 h 17"/>
                <a:gd name="T6" fmla="*/ 0 60000 65536"/>
                <a:gd name="T7" fmla="*/ 0 60000 65536"/>
                <a:gd name="T8" fmla="*/ 0 60000 65536"/>
                <a:gd name="T9" fmla="*/ 0 w 1"/>
                <a:gd name="T10" fmla="*/ 0 h 17"/>
                <a:gd name="T11" fmla="*/ 1 w 1"/>
                <a:gd name="T12" fmla="*/ 17 h 17"/>
              </a:gdLst>
              <a:ahLst/>
              <a:cxnLst>
                <a:cxn ang="T6">
                  <a:pos x="T0" y="T1"/>
                </a:cxn>
                <a:cxn ang="T7">
                  <a:pos x="T2" y="T3"/>
                </a:cxn>
                <a:cxn ang="T8">
                  <a:pos x="T4" y="T5"/>
                </a:cxn>
              </a:cxnLst>
              <a:rect l="T9" t="T10" r="T11" b="T12"/>
              <a:pathLst>
                <a:path w="1" h="17">
                  <a:moveTo>
                    <a:pt x="0" y="17"/>
                  </a:moveTo>
                  <a:lnTo>
                    <a:pt x="0" y="0"/>
                  </a:lnTo>
                  <a:lnTo>
                    <a:pt x="0" y="17"/>
                  </a:lnTo>
                  <a:close/>
                </a:path>
              </a:pathLst>
            </a:custGeom>
            <a:solidFill>
              <a:srgbClr val="000000"/>
            </a:solidFill>
            <a:ln w="9525">
              <a:noFill/>
              <a:round/>
              <a:headEnd/>
              <a:tailEnd/>
            </a:ln>
          </p:spPr>
          <p:txBody>
            <a:bodyPr/>
            <a:lstStyle/>
            <a:p>
              <a:endParaRPr lang="es-ES_tradnl"/>
            </a:p>
          </p:txBody>
        </p:sp>
        <p:sp>
          <p:nvSpPr>
            <p:cNvPr id="24722" name="Line 179"/>
            <p:cNvSpPr>
              <a:spLocks noChangeShapeType="1"/>
            </p:cNvSpPr>
            <p:nvPr/>
          </p:nvSpPr>
          <p:spPr bwMode="auto">
            <a:xfrm flipV="1">
              <a:off x="2249" y="2330"/>
              <a:ext cx="1" cy="17"/>
            </a:xfrm>
            <a:prstGeom prst="line">
              <a:avLst/>
            </a:prstGeom>
            <a:noFill/>
            <a:ln w="9525">
              <a:solidFill>
                <a:srgbClr val="000000"/>
              </a:solidFill>
              <a:round/>
              <a:headEnd/>
              <a:tailEnd/>
            </a:ln>
          </p:spPr>
          <p:txBody>
            <a:bodyPr/>
            <a:lstStyle/>
            <a:p>
              <a:endParaRPr lang="es-ES"/>
            </a:p>
          </p:txBody>
        </p:sp>
        <p:sp>
          <p:nvSpPr>
            <p:cNvPr id="24723" name="Freeform 180"/>
            <p:cNvSpPr>
              <a:spLocks/>
            </p:cNvSpPr>
            <p:nvPr/>
          </p:nvSpPr>
          <p:spPr bwMode="auto">
            <a:xfrm>
              <a:off x="1919" y="2330"/>
              <a:ext cx="1" cy="17"/>
            </a:xfrm>
            <a:custGeom>
              <a:avLst/>
              <a:gdLst>
                <a:gd name="T0" fmla="*/ 0 w 1"/>
                <a:gd name="T1" fmla="*/ 17 h 17"/>
                <a:gd name="T2" fmla="*/ 0 w 1"/>
                <a:gd name="T3" fmla="*/ 0 h 17"/>
                <a:gd name="T4" fmla="*/ 0 w 1"/>
                <a:gd name="T5" fmla="*/ 17 h 17"/>
                <a:gd name="T6" fmla="*/ 0 60000 65536"/>
                <a:gd name="T7" fmla="*/ 0 60000 65536"/>
                <a:gd name="T8" fmla="*/ 0 60000 65536"/>
                <a:gd name="T9" fmla="*/ 0 w 1"/>
                <a:gd name="T10" fmla="*/ 0 h 17"/>
                <a:gd name="T11" fmla="*/ 1 w 1"/>
                <a:gd name="T12" fmla="*/ 17 h 17"/>
              </a:gdLst>
              <a:ahLst/>
              <a:cxnLst>
                <a:cxn ang="T6">
                  <a:pos x="T0" y="T1"/>
                </a:cxn>
                <a:cxn ang="T7">
                  <a:pos x="T2" y="T3"/>
                </a:cxn>
                <a:cxn ang="T8">
                  <a:pos x="T4" y="T5"/>
                </a:cxn>
              </a:cxnLst>
              <a:rect l="T9" t="T10" r="T11" b="T12"/>
              <a:pathLst>
                <a:path w="1" h="17">
                  <a:moveTo>
                    <a:pt x="0" y="17"/>
                  </a:moveTo>
                  <a:lnTo>
                    <a:pt x="0" y="0"/>
                  </a:lnTo>
                  <a:lnTo>
                    <a:pt x="0" y="17"/>
                  </a:lnTo>
                  <a:close/>
                </a:path>
              </a:pathLst>
            </a:custGeom>
            <a:solidFill>
              <a:srgbClr val="000000"/>
            </a:solidFill>
            <a:ln w="9525">
              <a:noFill/>
              <a:round/>
              <a:headEnd/>
              <a:tailEnd/>
            </a:ln>
          </p:spPr>
          <p:txBody>
            <a:bodyPr/>
            <a:lstStyle/>
            <a:p>
              <a:endParaRPr lang="es-ES_tradnl"/>
            </a:p>
          </p:txBody>
        </p:sp>
        <p:sp>
          <p:nvSpPr>
            <p:cNvPr id="24724" name="Line 181"/>
            <p:cNvSpPr>
              <a:spLocks noChangeShapeType="1"/>
            </p:cNvSpPr>
            <p:nvPr/>
          </p:nvSpPr>
          <p:spPr bwMode="auto">
            <a:xfrm flipV="1">
              <a:off x="1919" y="2330"/>
              <a:ext cx="1" cy="17"/>
            </a:xfrm>
            <a:prstGeom prst="line">
              <a:avLst/>
            </a:prstGeom>
            <a:noFill/>
            <a:ln w="9525">
              <a:solidFill>
                <a:srgbClr val="000000"/>
              </a:solidFill>
              <a:round/>
              <a:headEnd/>
              <a:tailEnd/>
            </a:ln>
          </p:spPr>
          <p:txBody>
            <a:bodyPr/>
            <a:lstStyle/>
            <a:p>
              <a:endParaRPr lang="es-ES"/>
            </a:p>
          </p:txBody>
        </p:sp>
        <p:sp>
          <p:nvSpPr>
            <p:cNvPr id="24725" name="Freeform 182"/>
            <p:cNvSpPr>
              <a:spLocks/>
            </p:cNvSpPr>
            <p:nvPr/>
          </p:nvSpPr>
          <p:spPr bwMode="auto">
            <a:xfrm>
              <a:off x="1592" y="2330"/>
              <a:ext cx="1" cy="17"/>
            </a:xfrm>
            <a:custGeom>
              <a:avLst/>
              <a:gdLst>
                <a:gd name="T0" fmla="*/ 0 w 1"/>
                <a:gd name="T1" fmla="*/ 17 h 17"/>
                <a:gd name="T2" fmla="*/ 0 w 1"/>
                <a:gd name="T3" fmla="*/ 0 h 17"/>
                <a:gd name="T4" fmla="*/ 0 w 1"/>
                <a:gd name="T5" fmla="*/ 17 h 17"/>
                <a:gd name="T6" fmla="*/ 0 60000 65536"/>
                <a:gd name="T7" fmla="*/ 0 60000 65536"/>
                <a:gd name="T8" fmla="*/ 0 60000 65536"/>
                <a:gd name="T9" fmla="*/ 0 w 1"/>
                <a:gd name="T10" fmla="*/ 0 h 17"/>
                <a:gd name="T11" fmla="*/ 1 w 1"/>
                <a:gd name="T12" fmla="*/ 17 h 17"/>
              </a:gdLst>
              <a:ahLst/>
              <a:cxnLst>
                <a:cxn ang="T6">
                  <a:pos x="T0" y="T1"/>
                </a:cxn>
                <a:cxn ang="T7">
                  <a:pos x="T2" y="T3"/>
                </a:cxn>
                <a:cxn ang="T8">
                  <a:pos x="T4" y="T5"/>
                </a:cxn>
              </a:cxnLst>
              <a:rect l="T9" t="T10" r="T11" b="T12"/>
              <a:pathLst>
                <a:path w="1" h="17">
                  <a:moveTo>
                    <a:pt x="0" y="17"/>
                  </a:moveTo>
                  <a:lnTo>
                    <a:pt x="0" y="0"/>
                  </a:lnTo>
                  <a:lnTo>
                    <a:pt x="0" y="17"/>
                  </a:lnTo>
                  <a:close/>
                </a:path>
              </a:pathLst>
            </a:custGeom>
            <a:solidFill>
              <a:srgbClr val="000000"/>
            </a:solidFill>
            <a:ln w="9525">
              <a:noFill/>
              <a:round/>
              <a:headEnd/>
              <a:tailEnd/>
            </a:ln>
          </p:spPr>
          <p:txBody>
            <a:bodyPr/>
            <a:lstStyle/>
            <a:p>
              <a:endParaRPr lang="es-ES_tradnl"/>
            </a:p>
          </p:txBody>
        </p:sp>
        <p:sp>
          <p:nvSpPr>
            <p:cNvPr id="24726" name="Line 183"/>
            <p:cNvSpPr>
              <a:spLocks noChangeShapeType="1"/>
            </p:cNvSpPr>
            <p:nvPr/>
          </p:nvSpPr>
          <p:spPr bwMode="auto">
            <a:xfrm flipV="1">
              <a:off x="1592" y="2330"/>
              <a:ext cx="1" cy="17"/>
            </a:xfrm>
            <a:prstGeom prst="line">
              <a:avLst/>
            </a:prstGeom>
            <a:noFill/>
            <a:ln w="9525">
              <a:solidFill>
                <a:srgbClr val="000000"/>
              </a:solidFill>
              <a:round/>
              <a:headEnd/>
              <a:tailEnd/>
            </a:ln>
          </p:spPr>
          <p:txBody>
            <a:bodyPr/>
            <a:lstStyle/>
            <a:p>
              <a:endParaRPr lang="es-ES"/>
            </a:p>
          </p:txBody>
        </p:sp>
        <p:sp>
          <p:nvSpPr>
            <p:cNvPr id="24727" name="Freeform 184"/>
            <p:cNvSpPr>
              <a:spLocks/>
            </p:cNvSpPr>
            <p:nvPr/>
          </p:nvSpPr>
          <p:spPr bwMode="auto">
            <a:xfrm>
              <a:off x="1262" y="2330"/>
              <a:ext cx="1" cy="17"/>
            </a:xfrm>
            <a:custGeom>
              <a:avLst/>
              <a:gdLst>
                <a:gd name="T0" fmla="*/ 0 w 1"/>
                <a:gd name="T1" fmla="*/ 17 h 17"/>
                <a:gd name="T2" fmla="*/ 0 w 1"/>
                <a:gd name="T3" fmla="*/ 0 h 17"/>
                <a:gd name="T4" fmla="*/ 0 w 1"/>
                <a:gd name="T5" fmla="*/ 17 h 17"/>
                <a:gd name="T6" fmla="*/ 0 60000 65536"/>
                <a:gd name="T7" fmla="*/ 0 60000 65536"/>
                <a:gd name="T8" fmla="*/ 0 60000 65536"/>
                <a:gd name="T9" fmla="*/ 0 w 1"/>
                <a:gd name="T10" fmla="*/ 0 h 17"/>
                <a:gd name="T11" fmla="*/ 1 w 1"/>
                <a:gd name="T12" fmla="*/ 17 h 17"/>
              </a:gdLst>
              <a:ahLst/>
              <a:cxnLst>
                <a:cxn ang="T6">
                  <a:pos x="T0" y="T1"/>
                </a:cxn>
                <a:cxn ang="T7">
                  <a:pos x="T2" y="T3"/>
                </a:cxn>
                <a:cxn ang="T8">
                  <a:pos x="T4" y="T5"/>
                </a:cxn>
              </a:cxnLst>
              <a:rect l="T9" t="T10" r="T11" b="T12"/>
              <a:pathLst>
                <a:path w="1" h="17">
                  <a:moveTo>
                    <a:pt x="0" y="17"/>
                  </a:moveTo>
                  <a:lnTo>
                    <a:pt x="0" y="0"/>
                  </a:lnTo>
                  <a:lnTo>
                    <a:pt x="0" y="17"/>
                  </a:lnTo>
                  <a:close/>
                </a:path>
              </a:pathLst>
            </a:custGeom>
            <a:solidFill>
              <a:srgbClr val="000000"/>
            </a:solidFill>
            <a:ln w="9525">
              <a:noFill/>
              <a:round/>
              <a:headEnd/>
              <a:tailEnd/>
            </a:ln>
          </p:spPr>
          <p:txBody>
            <a:bodyPr/>
            <a:lstStyle/>
            <a:p>
              <a:endParaRPr lang="es-ES_tradnl"/>
            </a:p>
          </p:txBody>
        </p:sp>
        <p:sp>
          <p:nvSpPr>
            <p:cNvPr id="24728" name="Line 185"/>
            <p:cNvSpPr>
              <a:spLocks noChangeShapeType="1"/>
            </p:cNvSpPr>
            <p:nvPr/>
          </p:nvSpPr>
          <p:spPr bwMode="auto">
            <a:xfrm flipV="1">
              <a:off x="1262" y="2330"/>
              <a:ext cx="1" cy="17"/>
            </a:xfrm>
            <a:prstGeom prst="line">
              <a:avLst/>
            </a:prstGeom>
            <a:noFill/>
            <a:ln w="9525">
              <a:solidFill>
                <a:srgbClr val="000000"/>
              </a:solidFill>
              <a:round/>
              <a:headEnd/>
              <a:tailEnd/>
            </a:ln>
          </p:spPr>
          <p:txBody>
            <a:bodyPr/>
            <a:lstStyle/>
            <a:p>
              <a:endParaRPr lang="es-ES"/>
            </a:p>
          </p:txBody>
        </p:sp>
        <p:sp>
          <p:nvSpPr>
            <p:cNvPr id="24729" name="Freeform 186"/>
            <p:cNvSpPr>
              <a:spLocks/>
            </p:cNvSpPr>
            <p:nvPr/>
          </p:nvSpPr>
          <p:spPr bwMode="auto">
            <a:xfrm>
              <a:off x="931" y="2330"/>
              <a:ext cx="1" cy="17"/>
            </a:xfrm>
            <a:custGeom>
              <a:avLst/>
              <a:gdLst>
                <a:gd name="T0" fmla="*/ 0 w 1"/>
                <a:gd name="T1" fmla="*/ 17 h 17"/>
                <a:gd name="T2" fmla="*/ 0 w 1"/>
                <a:gd name="T3" fmla="*/ 0 h 17"/>
                <a:gd name="T4" fmla="*/ 0 w 1"/>
                <a:gd name="T5" fmla="*/ 17 h 17"/>
                <a:gd name="T6" fmla="*/ 0 60000 65536"/>
                <a:gd name="T7" fmla="*/ 0 60000 65536"/>
                <a:gd name="T8" fmla="*/ 0 60000 65536"/>
                <a:gd name="T9" fmla="*/ 0 w 1"/>
                <a:gd name="T10" fmla="*/ 0 h 17"/>
                <a:gd name="T11" fmla="*/ 1 w 1"/>
                <a:gd name="T12" fmla="*/ 17 h 17"/>
              </a:gdLst>
              <a:ahLst/>
              <a:cxnLst>
                <a:cxn ang="T6">
                  <a:pos x="T0" y="T1"/>
                </a:cxn>
                <a:cxn ang="T7">
                  <a:pos x="T2" y="T3"/>
                </a:cxn>
                <a:cxn ang="T8">
                  <a:pos x="T4" y="T5"/>
                </a:cxn>
              </a:cxnLst>
              <a:rect l="T9" t="T10" r="T11" b="T12"/>
              <a:pathLst>
                <a:path w="1" h="17">
                  <a:moveTo>
                    <a:pt x="0" y="17"/>
                  </a:moveTo>
                  <a:lnTo>
                    <a:pt x="0" y="0"/>
                  </a:lnTo>
                  <a:lnTo>
                    <a:pt x="0" y="17"/>
                  </a:lnTo>
                  <a:close/>
                </a:path>
              </a:pathLst>
            </a:custGeom>
            <a:solidFill>
              <a:srgbClr val="000000"/>
            </a:solidFill>
            <a:ln w="9525">
              <a:noFill/>
              <a:round/>
              <a:headEnd/>
              <a:tailEnd/>
            </a:ln>
          </p:spPr>
          <p:txBody>
            <a:bodyPr/>
            <a:lstStyle/>
            <a:p>
              <a:endParaRPr lang="es-ES_tradnl"/>
            </a:p>
          </p:txBody>
        </p:sp>
        <p:sp>
          <p:nvSpPr>
            <p:cNvPr id="24730" name="Line 187"/>
            <p:cNvSpPr>
              <a:spLocks noChangeShapeType="1"/>
            </p:cNvSpPr>
            <p:nvPr/>
          </p:nvSpPr>
          <p:spPr bwMode="auto">
            <a:xfrm flipV="1">
              <a:off x="931" y="2330"/>
              <a:ext cx="1" cy="17"/>
            </a:xfrm>
            <a:prstGeom prst="line">
              <a:avLst/>
            </a:prstGeom>
            <a:noFill/>
            <a:ln w="9525">
              <a:solidFill>
                <a:srgbClr val="000000"/>
              </a:solidFill>
              <a:round/>
              <a:headEnd/>
              <a:tailEnd/>
            </a:ln>
          </p:spPr>
          <p:txBody>
            <a:bodyPr/>
            <a:lstStyle/>
            <a:p>
              <a:endParaRPr lang="es-ES"/>
            </a:p>
          </p:txBody>
        </p:sp>
        <p:sp>
          <p:nvSpPr>
            <p:cNvPr id="24731" name="Freeform 188"/>
            <p:cNvSpPr>
              <a:spLocks/>
            </p:cNvSpPr>
            <p:nvPr/>
          </p:nvSpPr>
          <p:spPr bwMode="auto">
            <a:xfrm>
              <a:off x="581" y="2131"/>
              <a:ext cx="20" cy="1"/>
            </a:xfrm>
            <a:custGeom>
              <a:avLst/>
              <a:gdLst>
                <a:gd name="T0" fmla="*/ 0 w 20"/>
                <a:gd name="T1" fmla="*/ 0 h 1"/>
                <a:gd name="T2" fmla="*/ 20 w 20"/>
                <a:gd name="T3" fmla="*/ 0 h 1"/>
                <a:gd name="T4" fmla="*/ 0 w 20"/>
                <a:gd name="T5" fmla="*/ 0 h 1"/>
                <a:gd name="T6" fmla="*/ 0 60000 65536"/>
                <a:gd name="T7" fmla="*/ 0 60000 65536"/>
                <a:gd name="T8" fmla="*/ 0 60000 65536"/>
                <a:gd name="T9" fmla="*/ 0 w 20"/>
                <a:gd name="T10" fmla="*/ 0 h 1"/>
                <a:gd name="T11" fmla="*/ 20 w 20"/>
                <a:gd name="T12" fmla="*/ 1 h 1"/>
              </a:gdLst>
              <a:ahLst/>
              <a:cxnLst>
                <a:cxn ang="T6">
                  <a:pos x="T0" y="T1"/>
                </a:cxn>
                <a:cxn ang="T7">
                  <a:pos x="T2" y="T3"/>
                </a:cxn>
                <a:cxn ang="T8">
                  <a:pos x="T4" y="T5"/>
                </a:cxn>
              </a:cxnLst>
              <a:rect l="T9" t="T10" r="T11" b="T12"/>
              <a:pathLst>
                <a:path w="20" h="1">
                  <a:moveTo>
                    <a:pt x="0" y="0"/>
                  </a:moveTo>
                  <a:lnTo>
                    <a:pt x="20" y="0"/>
                  </a:lnTo>
                  <a:lnTo>
                    <a:pt x="0" y="0"/>
                  </a:lnTo>
                  <a:close/>
                </a:path>
              </a:pathLst>
            </a:custGeom>
            <a:solidFill>
              <a:srgbClr val="000000"/>
            </a:solidFill>
            <a:ln w="9525">
              <a:noFill/>
              <a:round/>
              <a:headEnd/>
              <a:tailEnd/>
            </a:ln>
          </p:spPr>
          <p:txBody>
            <a:bodyPr/>
            <a:lstStyle/>
            <a:p>
              <a:endParaRPr lang="es-ES_tradnl"/>
            </a:p>
          </p:txBody>
        </p:sp>
        <p:sp>
          <p:nvSpPr>
            <p:cNvPr id="24732" name="Line 189"/>
            <p:cNvSpPr>
              <a:spLocks noChangeShapeType="1"/>
            </p:cNvSpPr>
            <p:nvPr/>
          </p:nvSpPr>
          <p:spPr bwMode="auto">
            <a:xfrm>
              <a:off x="581" y="2131"/>
              <a:ext cx="20" cy="1"/>
            </a:xfrm>
            <a:prstGeom prst="line">
              <a:avLst/>
            </a:prstGeom>
            <a:noFill/>
            <a:ln w="9525">
              <a:solidFill>
                <a:srgbClr val="000000"/>
              </a:solidFill>
              <a:round/>
              <a:headEnd/>
              <a:tailEnd/>
            </a:ln>
          </p:spPr>
          <p:txBody>
            <a:bodyPr/>
            <a:lstStyle/>
            <a:p>
              <a:endParaRPr lang="es-ES"/>
            </a:p>
          </p:txBody>
        </p:sp>
        <p:sp>
          <p:nvSpPr>
            <p:cNvPr id="24733" name="Freeform 190"/>
            <p:cNvSpPr>
              <a:spLocks/>
            </p:cNvSpPr>
            <p:nvPr/>
          </p:nvSpPr>
          <p:spPr bwMode="auto">
            <a:xfrm>
              <a:off x="581" y="1938"/>
              <a:ext cx="20" cy="1"/>
            </a:xfrm>
            <a:custGeom>
              <a:avLst/>
              <a:gdLst>
                <a:gd name="T0" fmla="*/ 0 w 20"/>
                <a:gd name="T1" fmla="*/ 0 h 1"/>
                <a:gd name="T2" fmla="*/ 20 w 20"/>
                <a:gd name="T3" fmla="*/ 0 h 1"/>
                <a:gd name="T4" fmla="*/ 0 w 20"/>
                <a:gd name="T5" fmla="*/ 0 h 1"/>
                <a:gd name="T6" fmla="*/ 0 60000 65536"/>
                <a:gd name="T7" fmla="*/ 0 60000 65536"/>
                <a:gd name="T8" fmla="*/ 0 60000 65536"/>
                <a:gd name="T9" fmla="*/ 0 w 20"/>
                <a:gd name="T10" fmla="*/ 0 h 1"/>
                <a:gd name="T11" fmla="*/ 20 w 20"/>
                <a:gd name="T12" fmla="*/ 1 h 1"/>
              </a:gdLst>
              <a:ahLst/>
              <a:cxnLst>
                <a:cxn ang="T6">
                  <a:pos x="T0" y="T1"/>
                </a:cxn>
                <a:cxn ang="T7">
                  <a:pos x="T2" y="T3"/>
                </a:cxn>
                <a:cxn ang="T8">
                  <a:pos x="T4" y="T5"/>
                </a:cxn>
              </a:cxnLst>
              <a:rect l="T9" t="T10" r="T11" b="T12"/>
              <a:pathLst>
                <a:path w="20" h="1">
                  <a:moveTo>
                    <a:pt x="0" y="0"/>
                  </a:moveTo>
                  <a:lnTo>
                    <a:pt x="20" y="0"/>
                  </a:lnTo>
                  <a:lnTo>
                    <a:pt x="0" y="0"/>
                  </a:lnTo>
                  <a:close/>
                </a:path>
              </a:pathLst>
            </a:custGeom>
            <a:solidFill>
              <a:srgbClr val="000000"/>
            </a:solidFill>
            <a:ln w="9525">
              <a:noFill/>
              <a:round/>
              <a:headEnd/>
              <a:tailEnd/>
            </a:ln>
          </p:spPr>
          <p:txBody>
            <a:bodyPr/>
            <a:lstStyle/>
            <a:p>
              <a:endParaRPr lang="es-ES_tradnl"/>
            </a:p>
          </p:txBody>
        </p:sp>
        <p:sp>
          <p:nvSpPr>
            <p:cNvPr id="24734" name="Line 191"/>
            <p:cNvSpPr>
              <a:spLocks noChangeShapeType="1"/>
            </p:cNvSpPr>
            <p:nvPr/>
          </p:nvSpPr>
          <p:spPr bwMode="auto">
            <a:xfrm>
              <a:off x="581" y="1938"/>
              <a:ext cx="20" cy="1"/>
            </a:xfrm>
            <a:prstGeom prst="line">
              <a:avLst/>
            </a:prstGeom>
            <a:noFill/>
            <a:ln w="9525">
              <a:solidFill>
                <a:srgbClr val="000000"/>
              </a:solidFill>
              <a:round/>
              <a:headEnd/>
              <a:tailEnd/>
            </a:ln>
          </p:spPr>
          <p:txBody>
            <a:bodyPr/>
            <a:lstStyle/>
            <a:p>
              <a:endParaRPr lang="es-ES"/>
            </a:p>
          </p:txBody>
        </p:sp>
        <p:sp>
          <p:nvSpPr>
            <p:cNvPr id="24735" name="Freeform 192"/>
            <p:cNvSpPr>
              <a:spLocks/>
            </p:cNvSpPr>
            <p:nvPr/>
          </p:nvSpPr>
          <p:spPr bwMode="auto">
            <a:xfrm>
              <a:off x="581" y="1743"/>
              <a:ext cx="20" cy="1"/>
            </a:xfrm>
            <a:custGeom>
              <a:avLst/>
              <a:gdLst>
                <a:gd name="T0" fmla="*/ 0 w 20"/>
                <a:gd name="T1" fmla="*/ 0 h 1"/>
                <a:gd name="T2" fmla="*/ 20 w 20"/>
                <a:gd name="T3" fmla="*/ 0 h 1"/>
                <a:gd name="T4" fmla="*/ 0 w 20"/>
                <a:gd name="T5" fmla="*/ 0 h 1"/>
                <a:gd name="T6" fmla="*/ 0 60000 65536"/>
                <a:gd name="T7" fmla="*/ 0 60000 65536"/>
                <a:gd name="T8" fmla="*/ 0 60000 65536"/>
                <a:gd name="T9" fmla="*/ 0 w 20"/>
                <a:gd name="T10" fmla="*/ 0 h 1"/>
                <a:gd name="T11" fmla="*/ 20 w 20"/>
                <a:gd name="T12" fmla="*/ 1 h 1"/>
              </a:gdLst>
              <a:ahLst/>
              <a:cxnLst>
                <a:cxn ang="T6">
                  <a:pos x="T0" y="T1"/>
                </a:cxn>
                <a:cxn ang="T7">
                  <a:pos x="T2" y="T3"/>
                </a:cxn>
                <a:cxn ang="T8">
                  <a:pos x="T4" y="T5"/>
                </a:cxn>
              </a:cxnLst>
              <a:rect l="T9" t="T10" r="T11" b="T12"/>
              <a:pathLst>
                <a:path w="20" h="1">
                  <a:moveTo>
                    <a:pt x="0" y="0"/>
                  </a:moveTo>
                  <a:lnTo>
                    <a:pt x="20" y="0"/>
                  </a:lnTo>
                  <a:lnTo>
                    <a:pt x="0" y="0"/>
                  </a:lnTo>
                  <a:close/>
                </a:path>
              </a:pathLst>
            </a:custGeom>
            <a:solidFill>
              <a:srgbClr val="000000"/>
            </a:solidFill>
            <a:ln w="9525">
              <a:noFill/>
              <a:round/>
              <a:headEnd/>
              <a:tailEnd/>
            </a:ln>
          </p:spPr>
          <p:txBody>
            <a:bodyPr/>
            <a:lstStyle/>
            <a:p>
              <a:endParaRPr lang="es-ES_tradnl"/>
            </a:p>
          </p:txBody>
        </p:sp>
        <p:sp>
          <p:nvSpPr>
            <p:cNvPr id="24736" name="Line 193"/>
            <p:cNvSpPr>
              <a:spLocks noChangeShapeType="1"/>
            </p:cNvSpPr>
            <p:nvPr/>
          </p:nvSpPr>
          <p:spPr bwMode="auto">
            <a:xfrm>
              <a:off x="581" y="1743"/>
              <a:ext cx="20" cy="1"/>
            </a:xfrm>
            <a:prstGeom prst="line">
              <a:avLst/>
            </a:prstGeom>
            <a:noFill/>
            <a:ln w="9525">
              <a:solidFill>
                <a:srgbClr val="000000"/>
              </a:solidFill>
              <a:round/>
              <a:headEnd/>
              <a:tailEnd/>
            </a:ln>
          </p:spPr>
          <p:txBody>
            <a:bodyPr/>
            <a:lstStyle/>
            <a:p>
              <a:endParaRPr lang="es-ES"/>
            </a:p>
          </p:txBody>
        </p:sp>
        <p:sp>
          <p:nvSpPr>
            <p:cNvPr id="24737" name="Freeform 194"/>
            <p:cNvSpPr>
              <a:spLocks/>
            </p:cNvSpPr>
            <p:nvPr/>
          </p:nvSpPr>
          <p:spPr bwMode="auto">
            <a:xfrm>
              <a:off x="581" y="1547"/>
              <a:ext cx="20" cy="1"/>
            </a:xfrm>
            <a:custGeom>
              <a:avLst/>
              <a:gdLst>
                <a:gd name="T0" fmla="*/ 0 w 20"/>
                <a:gd name="T1" fmla="*/ 0 h 1"/>
                <a:gd name="T2" fmla="*/ 20 w 20"/>
                <a:gd name="T3" fmla="*/ 0 h 1"/>
                <a:gd name="T4" fmla="*/ 0 w 20"/>
                <a:gd name="T5" fmla="*/ 0 h 1"/>
                <a:gd name="T6" fmla="*/ 0 60000 65536"/>
                <a:gd name="T7" fmla="*/ 0 60000 65536"/>
                <a:gd name="T8" fmla="*/ 0 60000 65536"/>
                <a:gd name="T9" fmla="*/ 0 w 20"/>
                <a:gd name="T10" fmla="*/ 0 h 1"/>
                <a:gd name="T11" fmla="*/ 20 w 20"/>
                <a:gd name="T12" fmla="*/ 1 h 1"/>
              </a:gdLst>
              <a:ahLst/>
              <a:cxnLst>
                <a:cxn ang="T6">
                  <a:pos x="T0" y="T1"/>
                </a:cxn>
                <a:cxn ang="T7">
                  <a:pos x="T2" y="T3"/>
                </a:cxn>
                <a:cxn ang="T8">
                  <a:pos x="T4" y="T5"/>
                </a:cxn>
              </a:cxnLst>
              <a:rect l="T9" t="T10" r="T11" b="T12"/>
              <a:pathLst>
                <a:path w="20" h="1">
                  <a:moveTo>
                    <a:pt x="0" y="0"/>
                  </a:moveTo>
                  <a:lnTo>
                    <a:pt x="20" y="0"/>
                  </a:lnTo>
                  <a:lnTo>
                    <a:pt x="0" y="0"/>
                  </a:lnTo>
                  <a:close/>
                </a:path>
              </a:pathLst>
            </a:custGeom>
            <a:solidFill>
              <a:srgbClr val="000000"/>
            </a:solidFill>
            <a:ln w="9525">
              <a:noFill/>
              <a:round/>
              <a:headEnd/>
              <a:tailEnd/>
            </a:ln>
          </p:spPr>
          <p:txBody>
            <a:bodyPr/>
            <a:lstStyle/>
            <a:p>
              <a:endParaRPr lang="es-ES_tradnl"/>
            </a:p>
          </p:txBody>
        </p:sp>
        <p:sp>
          <p:nvSpPr>
            <p:cNvPr id="24738" name="Line 195"/>
            <p:cNvSpPr>
              <a:spLocks noChangeShapeType="1"/>
            </p:cNvSpPr>
            <p:nvPr/>
          </p:nvSpPr>
          <p:spPr bwMode="auto">
            <a:xfrm>
              <a:off x="581" y="1547"/>
              <a:ext cx="20" cy="1"/>
            </a:xfrm>
            <a:prstGeom prst="line">
              <a:avLst/>
            </a:prstGeom>
            <a:noFill/>
            <a:ln w="9525">
              <a:solidFill>
                <a:srgbClr val="000000"/>
              </a:solidFill>
              <a:round/>
              <a:headEnd/>
              <a:tailEnd/>
            </a:ln>
          </p:spPr>
          <p:txBody>
            <a:bodyPr/>
            <a:lstStyle/>
            <a:p>
              <a:endParaRPr lang="es-ES"/>
            </a:p>
          </p:txBody>
        </p:sp>
        <p:sp>
          <p:nvSpPr>
            <p:cNvPr id="24739" name="Freeform 196"/>
            <p:cNvSpPr>
              <a:spLocks/>
            </p:cNvSpPr>
            <p:nvPr/>
          </p:nvSpPr>
          <p:spPr bwMode="auto">
            <a:xfrm>
              <a:off x="584" y="1351"/>
              <a:ext cx="17" cy="1"/>
            </a:xfrm>
            <a:custGeom>
              <a:avLst/>
              <a:gdLst>
                <a:gd name="T0" fmla="*/ 0 w 17"/>
                <a:gd name="T1" fmla="*/ 0 h 1"/>
                <a:gd name="T2" fmla="*/ 17 w 17"/>
                <a:gd name="T3" fmla="*/ 0 h 1"/>
                <a:gd name="T4" fmla="*/ 0 w 17"/>
                <a:gd name="T5" fmla="*/ 0 h 1"/>
                <a:gd name="T6" fmla="*/ 0 60000 65536"/>
                <a:gd name="T7" fmla="*/ 0 60000 65536"/>
                <a:gd name="T8" fmla="*/ 0 60000 65536"/>
                <a:gd name="T9" fmla="*/ 0 w 17"/>
                <a:gd name="T10" fmla="*/ 0 h 1"/>
                <a:gd name="T11" fmla="*/ 17 w 17"/>
                <a:gd name="T12" fmla="*/ 1 h 1"/>
              </a:gdLst>
              <a:ahLst/>
              <a:cxnLst>
                <a:cxn ang="T6">
                  <a:pos x="T0" y="T1"/>
                </a:cxn>
                <a:cxn ang="T7">
                  <a:pos x="T2" y="T3"/>
                </a:cxn>
                <a:cxn ang="T8">
                  <a:pos x="T4" y="T5"/>
                </a:cxn>
              </a:cxnLst>
              <a:rect l="T9" t="T10" r="T11" b="T12"/>
              <a:pathLst>
                <a:path w="17" h="1">
                  <a:moveTo>
                    <a:pt x="0" y="0"/>
                  </a:moveTo>
                  <a:lnTo>
                    <a:pt x="17" y="0"/>
                  </a:lnTo>
                  <a:lnTo>
                    <a:pt x="0" y="0"/>
                  </a:lnTo>
                  <a:close/>
                </a:path>
              </a:pathLst>
            </a:custGeom>
            <a:solidFill>
              <a:srgbClr val="000000"/>
            </a:solidFill>
            <a:ln w="9525">
              <a:noFill/>
              <a:round/>
              <a:headEnd/>
              <a:tailEnd/>
            </a:ln>
          </p:spPr>
          <p:txBody>
            <a:bodyPr/>
            <a:lstStyle/>
            <a:p>
              <a:endParaRPr lang="es-ES_tradnl"/>
            </a:p>
          </p:txBody>
        </p:sp>
        <p:sp>
          <p:nvSpPr>
            <p:cNvPr id="24740" name="Line 197"/>
            <p:cNvSpPr>
              <a:spLocks noChangeShapeType="1"/>
            </p:cNvSpPr>
            <p:nvPr/>
          </p:nvSpPr>
          <p:spPr bwMode="auto">
            <a:xfrm>
              <a:off x="584" y="1351"/>
              <a:ext cx="17" cy="1"/>
            </a:xfrm>
            <a:prstGeom prst="line">
              <a:avLst/>
            </a:prstGeom>
            <a:noFill/>
            <a:ln w="9525">
              <a:solidFill>
                <a:srgbClr val="000000"/>
              </a:solidFill>
              <a:round/>
              <a:headEnd/>
              <a:tailEnd/>
            </a:ln>
          </p:spPr>
          <p:txBody>
            <a:bodyPr/>
            <a:lstStyle/>
            <a:p>
              <a:endParaRPr lang="es-ES"/>
            </a:p>
          </p:txBody>
        </p:sp>
        <p:sp>
          <p:nvSpPr>
            <p:cNvPr id="24741" name="Rectangle 198"/>
            <p:cNvSpPr>
              <a:spLocks noChangeArrowheads="1"/>
            </p:cNvSpPr>
            <p:nvPr/>
          </p:nvSpPr>
          <p:spPr bwMode="auto">
            <a:xfrm>
              <a:off x="1194" y="2353"/>
              <a:ext cx="239" cy="115"/>
            </a:xfrm>
            <a:prstGeom prst="rect">
              <a:avLst/>
            </a:prstGeom>
            <a:noFill/>
            <a:ln w="9525">
              <a:noFill/>
              <a:miter lim="800000"/>
              <a:headEnd/>
              <a:tailEnd/>
            </a:ln>
          </p:spPr>
          <p:txBody>
            <a:bodyPr wrap="none" lIns="0" tIns="0" rIns="0" bIns="0">
              <a:spAutoFit/>
            </a:bodyPr>
            <a:lstStyle/>
            <a:p>
              <a:pPr eaLnBrk="0" hangingPunct="0"/>
              <a:r>
                <a:rPr lang="es-ES_tradnl" sz="1200" b="1">
                  <a:solidFill>
                    <a:srgbClr val="000000"/>
                  </a:solidFill>
                </a:rPr>
                <a:t>2 000</a:t>
              </a:r>
              <a:endParaRPr lang="es-ES_tradnl" sz="1200"/>
            </a:p>
          </p:txBody>
        </p:sp>
        <p:sp>
          <p:nvSpPr>
            <p:cNvPr id="24742" name="Rectangle 199"/>
            <p:cNvSpPr>
              <a:spLocks noChangeArrowheads="1"/>
            </p:cNvSpPr>
            <p:nvPr/>
          </p:nvSpPr>
          <p:spPr bwMode="auto">
            <a:xfrm>
              <a:off x="864" y="2353"/>
              <a:ext cx="239" cy="115"/>
            </a:xfrm>
            <a:prstGeom prst="rect">
              <a:avLst/>
            </a:prstGeom>
            <a:noFill/>
            <a:ln w="9525">
              <a:noFill/>
              <a:miter lim="800000"/>
              <a:headEnd/>
              <a:tailEnd/>
            </a:ln>
          </p:spPr>
          <p:txBody>
            <a:bodyPr wrap="none" lIns="0" tIns="0" rIns="0" bIns="0">
              <a:spAutoFit/>
            </a:bodyPr>
            <a:lstStyle/>
            <a:p>
              <a:pPr eaLnBrk="0" hangingPunct="0"/>
              <a:r>
                <a:rPr lang="es-ES_tradnl" sz="1200" b="1">
                  <a:solidFill>
                    <a:srgbClr val="000000"/>
                  </a:solidFill>
                </a:rPr>
                <a:t>1 000</a:t>
              </a:r>
              <a:endParaRPr lang="es-ES_tradnl" sz="1200"/>
            </a:p>
          </p:txBody>
        </p:sp>
        <p:sp>
          <p:nvSpPr>
            <p:cNvPr id="24743" name="Rectangle 200"/>
            <p:cNvSpPr>
              <a:spLocks noChangeArrowheads="1"/>
            </p:cNvSpPr>
            <p:nvPr/>
          </p:nvSpPr>
          <p:spPr bwMode="auto">
            <a:xfrm>
              <a:off x="364" y="2075"/>
              <a:ext cx="239" cy="115"/>
            </a:xfrm>
            <a:prstGeom prst="rect">
              <a:avLst/>
            </a:prstGeom>
            <a:noFill/>
            <a:ln w="9525">
              <a:noFill/>
              <a:miter lim="800000"/>
              <a:headEnd/>
              <a:tailEnd/>
            </a:ln>
          </p:spPr>
          <p:txBody>
            <a:bodyPr wrap="none" lIns="0" tIns="0" rIns="0" bIns="0">
              <a:spAutoFit/>
            </a:bodyPr>
            <a:lstStyle/>
            <a:p>
              <a:pPr eaLnBrk="0" hangingPunct="0"/>
              <a:r>
                <a:rPr lang="es-ES_tradnl" sz="1200" b="1">
                  <a:solidFill>
                    <a:srgbClr val="000000"/>
                  </a:solidFill>
                </a:rPr>
                <a:t>1 000</a:t>
              </a:r>
              <a:endParaRPr lang="es-ES_tradnl" sz="1200"/>
            </a:p>
          </p:txBody>
        </p:sp>
        <p:sp>
          <p:nvSpPr>
            <p:cNvPr id="24744" name="Rectangle 201"/>
            <p:cNvSpPr>
              <a:spLocks noChangeArrowheads="1"/>
            </p:cNvSpPr>
            <p:nvPr/>
          </p:nvSpPr>
          <p:spPr bwMode="auto">
            <a:xfrm>
              <a:off x="364" y="1879"/>
              <a:ext cx="239" cy="115"/>
            </a:xfrm>
            <a:prstGeom prst="rect">
              <a:avLst/>
            </a:prstGeom>
            <a:noFill/>
            <a:ln w="9525">
              <a:noFill/>
              <a:miter lim="800000"/>
              <a:headEnd/>
              <a:tailEnd/>
            </a:ln>
          </p:spPr>
          <p:txBody>
            <a:bodyPr wrap="none" lIns="0" tIns="0" rIns="0" bIns="0">
              <a:spAutoFit/>
            </a:bodyPr>
            <a:lstStyle/>
            <a:p>
              <a:pPr eaLnBrk="0" hangingPunct="0"/>
              <a:r>
                <a:rPr lang="es-ES_tradnl" sz="1200" b="1">
                  <a:solidFill>
                    <a:srgbClr val="000000"/>
                  </a:solidFill>
                </a:rPr>
                <a:t>2 000</a:t>
              </a:r>
              <a:endParaRPr lang="es-ES_tradnl" sz="1200"/>
            </a:p>
          </p:txBody>
        </p:sp>
        <p:sp>
          <p:nvSpPr>
            <p:cNvPr id="24745" name="Rectangle 202"/>
            <p:cNvSpPr>
              <a:spLocks noChangeArrowheads="1"/>
            </p:cNvSpPr>
            <p:nvPr/>
          </p:nvSpPr>
          <p:spPr bwMode="auto">
            <a:xfrm>
              <a:off x="364" y="1683"/>
              <a:ext cx="239" cy="115"/>
            </a:xfrm>
            <a:prstGeom prst="rect">
              <a:avLst/>
            </a:prstGeom>
            <a:noFill/>
            <a:ln w="9525">
              <a:noFill/>
              <a:miter lim="800000"/>
              <a:headEnd/>
              <a:tailEnd/>
            </a:ln>
          </p:spPr>
          <p:txBody>
            <a:bodyPr wrap="none" lIns="0" tIns="0" rIns="0" bIns="0">
              <a:spAutoFit/>
            </a:bodyPr>
            <a:lstStyle/>
            <a:p>
              <a:pPr eaLnBrk="0" hangingPunct="0"/>
              <a:r>
                <a:rPr lang="es-ES_tradnl" sz="1200" b="1">
                  <a:solidFill>
                    <a:srgbClr val="000000"/>
                  </a:solidFill>
                </a:rPr>
                <a:t>3 000</a:t>
              </a:r>
              <a:endParaRPr lang="es-ES_tradnl" sz="1200"/>
            </a:p>
          </p:txBody>
        </p:sp>
        <p:sp>
          <p:nvSpPr>
            <p:cNvPr id="24746" name="Rectangle 203"/>
            <p:cNvSpPr>
              <a:spLocks noChangeArrowheads="1"/>
            </p:cNvSpPr>
            <p:nvPr/>
          </p:nvSpPr>
          <p:spPr bwMode="auto">
            <a:xfrm>
              <a:off x="364" y="1487"/>
              <a:ext cx="239" cy="115"/>
            </a:xfrm>
            <a:prstGeom prst="rect">
              <a:avLst/>
            </a:prstGeom>
            <a:noFill/>
            <a:ln w="9525">
              <a:noFill/>
              <a:miter lim="800000"/>
              <a:headEnd/>
              <a:tailEnd/>
            </a:ln>
          </p:spPr>
          <p:txBody>
            <a:bodyPr wrap="none" lIns="0" tIns="0" rIns="0" bIns="0">
              <a:spAutoFit/>
            </a:bodyPr>
            <a:lstStyle/>
            <a:p>
              <a:pPr eaLnBrk="0" hangingPunct="0"/>
              <a:r>
                <a:rPr lang="es-ES_tradnl" sz="1200" b="1">
                  <a:solidFill>
                    <a:srgbClr val="000000"/>
                  </a:solidFill>
                </a:rPr>
                <a:t>4 000</a:t>
              </a:r>
              <a:endParaRPr lang="es-ES_tradnl" sz="1200"/>
            </a:p>
          </p:txBody>
        </p:sp>
        <p:sp>
          <p:nvSpPr>
            <p:cNvPr id="24747" name="Rectangle 204"/>
            <p:cNvSpPr>
              <a:spLocks noChangeArrowheads="1"/>
            </p:cNvSpPr>
            <p:nvPr/>
          </p:nvSpPr>
          <p:spPr bwMode="auto">
            <a:xfrm>
              <a:off x="364" y="1292"/>
              <a:ext cx="239" cy="115"/>
            </a:xfrm>
            <a:prstGeom prst="rect">
              <a:avLst/>
            </a:prstGeom>
            <a:noFill/>
            <a:ln w="9525">
              <a:noFill/>
              <a:miter lim="800000"/>
              <a:headEnd/>
              <a:tailEnd/>
            </a:ln>
          </p:spPr>
          <p:txBody>
            <a:bodyPr wrap="none" lIns="0" tIns="0" rIns="0" bIns="0">
              <a:spAutoFit/>
            </a:bodyPr>
            <a:lstStyle/>
            <a:p>
              <a:pPr eaLnBrk="0" hangingPunct="0"/>
              <a:r>
                <a:rPr lang="es-ES_tradnl" sz="1200" b="1">
                  <a:solidFill>
                    <a:srgbClr val="000000"/>
                  </a:solidFill>
                </a:rPr>
                <a:t>5 000</a:t>
              </a:r>
              <a:endParaRPr lang="es-ES_tradnl" sz="1200"/>
            </a:p>
          </p:txBody>
        </p:sp>
        <p:sp>
          <p:nvSpPr>
            <p:cNvPr id="24748" name="Rectangle 205"/>
            <p:cNvSpPr>
              <a:spLocks noChangeArrowheads="1"/>
            </p:cNvSpPr>
            <p:nvPr/>
          </p:nvSpPr>
          <p:spPr bwMode="auto">
            <a:xfrm>
              <a:off x="1525" y="2353"/>
              <a:ext cx="239" cy="115"/>
            </a:xfrm>
            <a:prstGeom prst="rect">
              <a:avLst/>
            </a:prstGeom>
            <a:noFill/>
            <a:ln w="9525">
              <a:noFill/>
              <a:miter lim="800000"/>
              <a:headEnd/>
              <a:tailEnd/>
            </a:ln>
          </p:spPr>
          <p:txBody>
            <a:bodyPr wrap="none" lIns="0" tIns="0" rIns="0" bIns="0">
              <a:spAutoFit/>
            </a:bodyPr>
            <a:lstStyle/>
            <a:p>
              <a:pPr eaLnBrk="0" hangingPunct="0"/>
              <a:r>
                <a:rPr lang="es-ES_tradnl" sz="1200" b="1">
                  <a:solidFill>
                    <a:srgbClr val="000000"/>
                  </a:solidFill>
                </a:rPr>
                <a:t>3 000</a:t>
              </a:r>
              <a:endParaRPr lang="es-ES_tradnl" sz="1200"/>
            </a:p>
          </p:txBody>
        </p:sp>
        <p:sp>
          <p:nvSpPr>
            <p:cNvPr id="24749" name="Rectangle 206"/>
            <p:cNvSpPr>
              <a:spLocks noChangeArrowheads="1"/>
            </p:cNvSpPr>
            <p:nvPr/>
          </p:nvSpPr>
          <p:spPr bwMode="auto">
            <a:xfrm>
              <a:off x="2188" y="2353"/>
              <a:ext cx="239" cy="115"/>
            </a:xfrm>
            <a:prstGeom prst="rect">
              <a:avLst/>
            </a:prstGeom>
            <a:noFill/>
            <a:ln w="9525">
              <a:noFill/>
              <a:miter lim="800000"/>
              <a:headEnd/>
              <a:tailEnd/>
            </a:ln>
          </p:spPr>
          <p:txBody>
            <a:bodyPr wrap="none" lIns="0" tIns="0" rIns="0" bIns="0">
              <a:spAutoFit/>
            </a:bodyPr>
            <a:lstStyle/>
            <a:p>
              <a:pPr eaLnBrk="0" hangingPunct="0"/>
              <a:r>
                <a:rPr lang="es-ES_tradnl" sz="1200" b="1">
                  <a:solidFill>
                    <a:srgbClr val="000000"/>
                  </a:solidFill>
                </a:rPr>
                <a:t>5 000</a:t>
              </a:r>
              <a:endParaRPr lang="es-ES_tradnl" sz="1200"/>
            </a:p>
          </p:txBody>
        </p:sp>
        <p:sp>
          <p:nvSpPr>
            <p:cNvPr id="24750" name="Rectangle 207"/>
            <p:cNvSpPr>
              <a:spLocks noChangeArrowheads="1"/>
            </p:cNvSpPr>
            <p:nvPr/>
          </p:nvSpPr>
          <p:spPr bwMode="auto">
            <a:xfrm>
              <a:off x="1855" y="2353"/>
              <a:ext cx="239" cy="115"/>
            </a:xfrm>
            <a:prstGeom prst="rect">
              <a:avLst/>
            </a:prstGeom>
            <a:noFill/>
            <a:ln w="9525">
              <a:noFill/>
              <a:miter lim="800000"/>
              <a:headEnd/>
              <a:tailEnd/>
            </a:ln>
          </p:spPr>
          <p:txBody>
            <a:bodyPr wrap="none" lIns="0" tIns="0" rIns="0" bIns="0">
              <a:spAutoFit/>
            </a:bodyPr>
            <a:lstStyle/>
            <a:p>
              <a:pPr eaLnBrk="0" hangingPunct="0"/>
              <a:r>
                <a:rPr lang="es-ES_tradnl" sz="1200" b="1">
                  <a:solidFill>
                    <a:srgbClr val="000000"/>
                  </a:solidFill>
                </a:rPr>
                <a:t>4 000</a:t>
              </a:r>
              <a:endParaRPr lang="es-ES_tradnl" sz="1200"/>
            </a:p>
          </p:txBody>
        </p:sp>
        <p:sp>
          <p:nvSpPr>
            <p:cNvPr id="24751" name="Rectangle 208"/>
            <p:cNvSpPr>
              <a:spLocks noChangeArrowheads="1"/>
            </p:cNvSpPr>
            <p:nvPr/>
          </p:nvSpPr>
          <p:spPr bwMode="auto">
            <a:xfrm>
              <a:off x="2518" y="2353"/>
              <a:ext cx="239" cy="115"/>
            </a:xfrm>
            <a:prstGeom prst="rect">
              <a:avLst/>
            </a:prstGeom>
            <a:noFill/>
            <a:ln w="9525">
              <a:noFill/>
              <a:miter lim="800000"/>
              <a:headEnd/>
              <a:tailEnd/>
            </a:ln>
          </p:spPr>
          <p:txBody>
            <a:bodyPr wrap="none" lIns="0" tIns="0" rIns="0" bIns="0">
              <a:spAutoFit/>
            </a:bodyPr>
            <a:lstStyle/>
            <a:p>
              <a:pPr eaLnBrk="0" hangingPunct="0"/>
              <a:r>
                <a:rPr lang="es-ES_tradnl" sz="1200" b="1">
                  <a:solidFill>
                    <a:srgbClr val="000000"/>
                  </a:solidFill>
                </a:rPr>
                <a:t>6 000</a:t>
              </a:r>
              <a:endParaRPr lang="es-ES_tradnl" sz="1200"/>
            </a:p>
          </p:txBody>
        </p:sp>
        <p:sp>
          <p:nvSpPr>
            <p:cNvPr id="24752" name="Freeform 209"/>
            <p:cNvSpPr>
              <a:spLocks/>
            </p:cNvSpPr>
            <p:nvPr/>
          </p:nvSpPr>
          <p:spPr bwMode="auto">
            <a:xfrm>
              <a:off x="601" y="1272"/>
              <a:ext cx="2095" cy="1055"/>
            </a:xfrm>
            <a:custGeom>
              <a:avLst/>
              <a:gdLst>
                <a:gd name="T0" fmla="*/ 0 w 2095"/>
                <a:gd name="T1" fmla="*/ 0 h 1055"/>
                <a:gd name="T2" fmla="*/ 0 w 2095"/>
                <a:gd name="T3" fmla="*/ 1055 h 1055"/>
                <a:gd name="T4" fmla="*/ 2095 w 2095"/>
                <a:gd name="T5" fmla="*/ 1055 h 1055"/>
                <a:gd name="T6" fmla="*/ 0 60000 65536"/>
                <a:gd name="T7" fmla="*/ 0 60000 65536"/>
                <a:gd name="T8" fmla="*/ 0 60000 65536"/>
                <a:gd name="T9" fmla="*/ 0 w 2095"/>
                <a:gd name="T10" fmla="*/ 0 h 1055"/>
                <a:gd name="T11" fmla="*/ 2095 w 2095"/>
                <a:gd name="T12" fmla="*/ 1055 h 1055"/>
              </a:gdLst>
              <a:ahLst/>
              <a:cxnLst>
                <a:cxn ang="T6">
                  <a:pos x="T0" y="T1"/>
                </a:cxn>
                <a:cxn ang="T7">
                  <a:pos x="T2" y="T3"/>
                </a:cxn>
                <a:cxn ang="T8">
                  <a:pos x="T4" y="T5"/>
                </a:cxn>
              </a:cxnLst>
              <a:rect l="T9" t="T10" r="T11" b="T12"/>
              <a:pathLst>
                <a:path w="2095" h="1055">
                  <a:moveTo>
                    <a:pt x="0" y="0"/>
                  </a:moveTo>
                  <a:lnTo>
                    <a:pt x="0" y="1055"/>
                  </a:lnTo>
                  <a:lnTo>
                    <a:pt x="2095" y="1055"/>
                  </a:lnTo>
                </a:path>
              </a:pathLst>
            </a:custGeom>
            <a:noFill/>
            <a:ln w="9525">
              <a:solidFill>
                <a:srgbClr val="000000"/>
              </a:solidFill>
              <a:round/>
              <a:headEnd/>
              <a:tailEnd/>
            </a:ln>
          </p:spPr>
          <p:txBody>
            <a:bodyPr/>
            <a:lstStyle/>
            <a:p>
              <a:endParaRPr lang="es-ES_tradnl"/>
            </a:p>
          </p:txBody>
        </p:sp>
      </p:grpSp>
      <p:sp>
        <p:nvSpPr>
          <p:cNvPr id="70866" name="Freeform 210"/>
          <p:cNvSpPr>
            <a:spLocks/>
          </p:cNvSpPr>
          <p:nvPr/>
        </p:nvSpPr>
        <p:spPr bwMode="auto">
          <a:xfrm>
            <a:off x="2932113" y="2400300"/>
            <a:ext cx="3316287" cy="1479550"/>
          </a:xfrm>
          <a:custGeom>
            <a:avLst/>
            <a:gdLst>
              <a:gd name="T0" fmla="*/ 2147483647 w 2089"/>
              <a:gd name="T1" fmla="*/ 2147483647 h 932"/>
              <a:gd name="T2" fmla="*/ 2147483647 w 2089"/>
              <a:gd name="T3" fmla="*/ 2147483647 h 932"/>
              <a:gd name="T4" fmla="*/ 2147483647 w 2089"/>
              <a:gd name="T5" fmla="*/ 2147483647 h 932"/>
              <a:gd name="T6" fmla="*/ 2147483647 w 2089"/>
              <a:gd name="T7" fmla="*/ 2147483647 h 932"/>
              <a:gd name="T8" fmla="*/ 2147483647 w 2089"/>
              <a:gd name="T9" fmla="*/ 2147483647 h 932"/>
              <a:gd name="T10" fmla="*/ 2147483647 w 2089"/>
              <a:gd name="T11" fmla="*/ 2147483647 h 932"/>
              <a:gd name="T12" fmla="*/ 2147483647 w 2089"/>
              <a:gd name="T13" fmla="*/ 2147483647 h 932"/>
              <a:gd name="T14" fmla="*/ 2147483647 w 2089"/>
              <a:gd name="T15" fmla="*/ 2147483647 h 932"/>
              <a:gd name="T16" fmla="*/ 2147483647 w 2089"/>
              <a:gd name="T17" fmla="*/ 2147483647 h 932"/>
              <a:gd name="T18" fmla="*/ 2147483647 w 2089"/>
              <a:gd name="T19" fmla="*/ 2147483647 h 932"/>
              <a:gd name="T20" fmla="*/ 2147483647 w 2089"/>
              <a:gd name="T21" fmla="*/ 2147483647 h 932"/>
              <a:gd name="T22" fmla="*/ 2147483647 w 2089"/>
              <a:gd name="T23" fmla="*/ 2147483647 h 932"/>
              <a:gd name="T24" fmla="*/ 2147483647 w 2089"/>
              <a:gd name="T25" fmla="*/ 2147483647 h 932"/>
              <a:gd name="T26" fmla="*/ 2147483647 w 2089"/>
              <a:gd name="T27" fmla="*/ 2147483647 h 932"/>
              <a:gd name="T28" fmla="*/ 2147483647 w 2089"/>
              <a:gd name="T29" fmla="*/ 2147483647 h 932"/>
              <a:gd name="T30" fmla="*/ 2147483647 w 2089"/>
              <a:gd name="T31" fmla="*/ 2147483647 h 932"/>
              <a:gd name="T32" fmla="*/ 2147483647 w 2089"/>
              <a:gd name="T33" fmla="*/ 2147483647 h 932"/>
              <a:gd name="T34" fmla="*/ 2147483647 w 2089"/>
              <a:gd name="T35" fmla="*/ 2147483647 h 932"/>
              <a:gd name="T36" fmla="*/ 2147483647 w 2089"/>
              <a:gd name="T37" fmla="*/ 2147483647 h 932"/>
              <a:gd name="T38" fmla="*/ 2147483647 w 2089"/>
              <a:gd name="T39" fmla="*/ 2147483647 h 932"/>
              <a:gd name="T40" fmla="*/ 2147483647 w 2089"/>
              <a:gd name="T41" fmla="*/ 2147483647 h 932"/>
              <a:gd name="T42" fmla="*/ 2147483647 w 2089"/>
              <a:gd name="T43" fmla="*/ 2147483647 h 932"/>
              <a:gd name="T44" fmla="*/ 2147483647 w 2089"/>
              <a:gd name="T45" fmla="*/ 2147483647 h 932"/>
              <a:gd name="T46" fmla="*/ 2147483647 w 2089"/>
              <a:gd name="T47" fmla="*/ 2147483647 h 932"/>
              <a:gd name="T48" fmla="*/ 2147483647 w 2089"/>
              <a:gd name="T49" fmla="*/ 2147483647 h 932"/>
              <a:gd name="T50" fmla="*/ 2147483647 w 2089"/>
              <a:gd name="T51" fmla="*/ 2147483647 h 932"/>
              <a:gd name="T52" fmla="*/ 2147483647 w 2089"/>
              <a:gd name="T53" fmla="*/ 2147483647 h 932"/>
              <a:gd name="T54" fmla="*/ 2147483647 w 2089"/>
              <a:gd name="T55" fmla="*/ 2147483647 h 932"/>
              <a:gd name="T56" fmla="*/ 2147483647 w 2089"/>
              <a:gd name="T57" fmla="*/ 2147483647 h 932"/>
              <a:gd name="T58" fmla="*/ 2147483647 w 2089"/>
              <a:gd name="T59" fmla="*/ 2147483647 h 932"/>
              <a:gd name="T60" fmla="*/ 2147483647 w 2089"/>
              <a:gd name="T61" fmla="*/ 2147483647 h 932"/>
              <a:gd name="T62" fmla="*/ 2147483647 w 2089"/>
              <a:gd name="T63" fmla="*/ 2147483647 h 932"/>
              <a:gd name="T64" fmla="*/ 2147483647 w 2089"/>
              <a:gd name="T65" fmla="*/ 2147483647 h 932"/>
              <a:gd name="T66" fmla="*/ 2147483647 w 2089"/>
              <a:gd name="T67" fmla="*/ 2147483647 h 932"/>
              <a:gd name="T68" fmla="*/ 2147483647 w 2089"/>
              <a:gd name="T69" fmla="*/ 2147483647 h 932"/>
              <a:gd name="T70" fmla="*/ 2147483647 w 2089"/>
              <a:gd name="T71" fmla="*/ 2147483647 h 932"/>
              <a:gd name="T72" fmla="*/ 2147483647 w 2089"/>
              <a:gd name="T73" fmla="*/ 2147483647 h 932"/>
              <a:gd name="T74" fmla="*/ 2147483647 w 2089"/>
              <a:gd name="T75" fmla="*/ 2147483647 h 932"/>
              <a:gd name="T76" fmla="*/ 2147483647 w 2089"/>
              <a:gd name="T77" fmla="*/ 2147483647 h 932"/>
              <a:gd name="T78" fmla="*/ 2147483647 w 2089"/>
              <a:gd name="T79" fmla="*/ 2147483647 h 932"/>
              <a:gd name="T80" fmla="*/ 2147483647 w 2089"/>
              <a:gd name="T81" fmla="*/ 2147483647 h 932"/>
              <a:gd name="T82" fmla="*/ 2147483647 w 2089"/>
              <a:gd name="T83" fmla="*/ 2147483647 h 932"/>
              <a:gd name="T84" fmla="*/ 2147483647 w 2089"/>
              <a:gd name="T85" fmla="*/ 2147483647 h 932"/>
              <a:gd name="T86" fmla="*/ 2147483647 w 2089"/>
              <a:gd name="T87" fmla="*/ 2147483647 h 932"/>
              <a:gd name="T88" fmla="*/ 2147483647 w 2089"/>
              <a:gd name="T89" fmla="*/ 2147483647 h 932"/>
              <a:gd name="T90" fmla="*/ 2147483647 w 2089"/>
              <a:gd name="T91" fmla="*/ 2147483647 h 932"/>
              <a:gd name="T92" fmla="*/ 2147483647 w 2089"/>
              <a:gd name="T93" fmla="*/ 2147483647 h 932"/>
              <a:gd name="T94" fmla="*/ 2147483647 w 2089"/>
              <a:gd name="T95" fmla="*/ 2147483647 h 932"/>
              <a:gd name="T96" fmla="*/ 2147483647 w 2089"/>
              <a:gd name="T97" fmla="*/ 2147483647 h 932"/>
              <a:gd name="T98" fmla="*/ 2147483647 w 2089"/>
              <a:gd name="T99" fmla="*/ 2147483647 h 932"/>
              <a:gd name="T100" fmla="*/ 2147483647 w 2089"/>
              <a:gd name="T101" fmla="*/ 2147483647 h 932"/>
              <a:gd name="T102" fmla="*/ 2147483647 w 2089"/>
              <a:gd name="T103" fmla="*/ 2147483647 h 932"/>
              <a:gd name="T104" fmla="*/ 2147483647 w 2089"/>
              <a:gd name="T105" fmla="*/ 2147483647 h 932"/>
              <a:gd name="T106" fmla="*/ 2147483647 w 2089"/>
              <a:gd name="T107" fmla="*/ 2147483647 h 932"/>
              <a:gd name="T108" fmla="*/ 2147483647 w 2089"/>
              <a:gd name="T109" fmla="*/ 2147483647 h 932"/>
              <a:gd name="T110" fmla="*/ 2147483647 w 2089"/>
              <a:gd name="T111" fmla="*/ 2147483647 h 932"/>
              <a:gd name="T112" fmla="*/ 2147483647 w 2089"/>
              <a:gd name="T113" fmla="*/ 2147483647 h 932"/>
              <a:gd name="T114" fmla="*/ 2147483647 w 2089"/>
              <a:gd name="T115" fmla="*/ 0 h 932"/>
              <a:gd name="T116" fmla="*/ 2147483647 w 2089"/>
              <a:gd name="T117" fmla="*/ 0 h 9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089"/>
              <a:gd name="T178" fmla="*/ 0 h 932"/>
              <a:gd name="T179" fmla="*/ 2089 w 2089"/>
              <a:gd name="T180" fmla="*/ 932 h 9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089" h="932">
                <a:moveTo>
                  <a:pt x="0" y="932"/>
                </a:moveTo>
                <a:lnTo>
                  <a:pt x="0" y="929"/>
                </a:lnTo>
                <a:lnTo>
                  <a:pt x="3" y="929"/>
                </a:lnTo>
                <a:lnTo>
                  <a:pt x="3" y="926"/>
                </a:lnTo>
                <a:lnTo>
                  <a:pt x="3" y="923"/>
                </a:lnTo>
                <a:lnTo>
                  <a:pt x="3" y="920"/>
                </a:lnTo>
                <a:lnTo>
                  <a:pt x="3" y="917"/>
                </a:lnTo>
                <a:lnTo>
                  <a:pt x="3" y="914"/>
                </a:lnTo>
                <a:lnTo>
                  <a:pt x="3" y="911"/>
                </a:lnTo>
                <a:lnTo>
                  <a:pt x="3" y="908"/>
                </a:lnTo>
                <a:lnTo>
                  <a:pt x="3" y="906"/>
                </a:lnTo>
                <a:lnTo>
                  <a:pt x="3" y="903"/>
                </a:lnTo>
                <a:lnTo>
                  <a:pt x="3" y="900"/>
                </a:lnTo>
                <a:lnTo>
                  <a:pt x="3" y="897"/>
                </a:lnTo>
                <a:lnTo>
                  <a:pt x="3" y="894"/>
                </a:lnTo>
                <a:lnTo>
                  <a:pt x="3" y="891"/>
                </a:lnTo>
                <a:lnTo>
                  <a:pt x="6" y="888"/>
                </a:lnTo>
                <a:lnTo>
                  <a:pt x="6" y="885"/>
                </a:lnTo>
                <a:lnTo>
                  <a:pt x="6" y="882"/>
                </a:lnTo>
                <a:lnTo>
                  <a:pt x="6" y="879"/>
                </a:lnTo>
                <a:lnTo>
                  <a:pt x="6" y="876"/>
                </a:lnTo>
                <a:lnTo>
                  <a:pt x="6" y="873"/>
                </a:lnTo>
                <a:lnTo>
                  <a:pt x="9" y="873"/>
                </a:lnTo>
                <a:lnTo>
                  <a:pt x="9" y="871"/>
                </a:lnTo>
                <a:lnTo>
                  <a:pt x="9" y="868"/>
                </a:lnTo>
                <a:lnTo>
                  <a:pt x="9" y="865"/>
                </a:lnTo>
                <a:lnTo>
                  <a:pt x="9" y="862"/>
                </a:lnTo>
                <a:lnTo>
                  <a:pt x="9" y="859"/>
                </a:lnTo>
                <a:lnTo>
                  <a:pt x="12" y="856"/>
                </a:lnTo>
                <a:lnTo>
                  <a:pt x="12" y="853"/>
                </a:lnTo>
                <a:lnTo>
                  <a:pt x="12" y="850"/>
                </a:lnTo>
                <a:lnTo>
                  <a:pt x="12" y="847"/>
                </a:lnTo>
                <a:lnTo>
                  <a:pt x="15" y="844"/>
                </a:lnTo>
                <a:lnTo>
                  <a:pt x="15" y="841"/>
                </a:lnTo>
                <a:lnTo>
                  <a:pt x="15" y="838"/>
                </a:lnTo>
                <a:lnTo>
                  <a:pt x="15" y="835"/>
                </a:lnTo>
                <a:lnTo>
                  <a:pt x="15" y="833"/>
                </a:lnTo>
                <a:lnTo>
                  <a:pt x="18" y="833"/>
                </a:lnTo>
                <a:lnTo>
                  <a:pt x="18" y="830"/>
                </a:lnTo>
                <a:lnTo>
                  <a:pt x="18" y="827"/>
                </a:lnTo>
                <a:lnTo>
                  <a:pt x="18" y="824"/>
                </a:lnTo>
                <a:lnTo>
                  <a:pt x="21" y="821"/>
                </a:lnTo>
                <a:lnTo>
                  <a:pt x="21" y="818"/>
                </a:lnTo>
                <a:lnTo>
                  <a:pt x="21" y="815"/>
                </a:lnTo>
                <a:lnTo>
                  <a:pt x="23" y="812"/>
                </a:lnTo>
                <a:lnTo>
                  <a:pt x="23" y="809"/>
                </a:lnTo>
                <a:lnTo>
                  <a:pt x="23" y="806"/>
                </a:lnTo>
                <a:lnTo>
                  <a:pt x="23" y="803"/>
                </a:lnTo>
                <a:lnTo>
                  <a:pt x="26" y="803"/>
                </a:lnTo>
                <a:lnTo>
                  <a:pt x="26" y="800"/>
                </a:lnTo>
                <a:lnTo>
                  <a:pt x="26" y="797"/>
                </a:lnTo>
                <a:lnTo>
                  <a:pt x="29" y="795"/>
                </a:lnTo>
                <a:lnTo>
                  <a:pt x="29" y="792"/>
                </a:lnTo>
                <a:lnTo>
                  <a:pt x="29" y="789"/>
                </a:lnTo>
                <a:lnTo>
                  <a:pt x="32" y="786"/>
                </a:lnTo>
                <a:lnTo>
                  <a:pt x="32" y="783"/>
                </a:lnTo>
                <a:lnTo>
                  <a:pt x="35" y="780"/>
                </a:lnTo>
                <a:lnTo>
                  <a:pt x="35" y="777"/>
                </a:lnTo>
                <a:lnTo>
                  <a:pt x="35" y="774"/>
                </a:lnTo>
                <a:lnTo>
                  <a:pt x="38" y="771"/>
                </a:lnTo>
                <a:lnTo>
                  <a:pt x="38" y="768"/>
                </a:lnTo>
                <a:lnTo>
                  <a:pt x="38" y="765"/>
                </a:lnTo>
                <a:lnTo>
                  <a:pt x="41" y="762"/>
                </a:lnTo>
                <a:lnTo>
                  <a:pt x="41" y="760"/>
                </a:lnTo>
                <a:lnTo>
                  <a:pt x="44" y="757"/>
                </a:lnTo>
                <a:lnTo>
                  <a:pt x="44" y="754"/>
                </a:lnTo>
                <a:lnTo>
                  <a:pt x="47" y="751"/>
                </a:lnTo>
                <a:lnTo>
                  <a:pt x="47" y="745"/>
                </a:lnTo>
                <a:lnTo>
                  <a:pt x="50" y="742"/>
                </a:lnTo>
                <a:lnTo>
                  <a:pt x="50" y="739"/>
                </a:lnTo>
                <a:lnTo>
                  <a:pt x="53" y="736"/>
                </a:lnTo>
                <a:lnTo>
                  <a:pt x="53" y="733"/>
                </a:lnTo>
                <a:lnTo>
                  <a:pt x="56" y="730"/>
                </a:lnTo>
                <a:lnTo>
                  <a:pt x="56" y="727"/>
                </a:lnTo>
                <a:lnTo>
                  <a:pt x="58" y="724"/>
                </a:lnTo>
                <a:lnTo>
                  <a:pt x="58" y="722"/>
                </a:lnTo>
                <a:lnTo>
                  <a:pt x="61" y="719"/>
                </a:lnTo>
                <a:lnTo>
                  <a:pt x="61" y="716"/>
                </a:lnTo>
                <a:lnTo>
                  <a:pt x="64" y="713"/>
                </a:lnTo>
                <a:lnTo>
                  <a:pt x="64" y="710"/>
                </a:lnTo>
                <a:lnTo>
                  <a:pt x="67" y="704"/>
                </a:lnTo>
                <a:lnTo>
                  <a:pt x="67" y="701"/>
                </a:lnTo>
                <a:lnTo>
                  <a:pt x="70" y="698"/>
                </a:lnTo>
                <a:lnTo>
                  <a:pt x="73" y="695"/>
                </a:lnTo>
                <a:lnTo>
                  <a:pt x="73" y="692"/>
                </a:lnTo>
                <a:lnTo>
                  <a:pt x="76" y="689"/>
                </a:lnTo>
                <a:lnTo>
                  <a:pt x="79" y="686"/>
                </a:lnTo>
                <a:lnTo>
                  <a:pt x="79" y="684"/>
                </a:lnTo>
                <a:lnTo>
                  <a:pt x="82" y="681"/>
                </a:lnTo>
                <a:lnTo>
                  <a:pt x="85" y="675"/>
                </a:lnTo>
                <a:lnTo>
                  <a:pt x="85" y="672"/>
                </a:lnTo>
                <a:lnTo>
                  <a:pt x="88" y="669"/>
                </a:lnTo>
                <a:lnTo>
                  <a:pt x="91" y="666"/>
                </a:lnTo>
                <a:lnTo>
                  <a:pt x="91" y="663"/>
                </a:lnTo>
                <a:lnTo>
                  <a:pt x="94" y="660"/>
                </a:lnTo>
                <a:lnTo>
                  <a:pt x="96" y="657"/>
                </a:lnTo>
                <a:lnTo>
                  <a:pt x="96" y="651"/>
                </a:lnTo>
                <a:lnTo>
                  <a:pt x="99" y="649"/>
                </a:lnTo>
                <a:lnTo>
                  <a:pt x="102" y="646"/>
                </a:lnTo>
                <a:lnTo>
                  <a:pt x="105" y="643"/>
                </a:lnTo>
                <a:lnTo>
                  <a:pt x="105" y="640"/>
                </a:lnTo>
                <a:lnTo>
                  <a:pt x="108" y="637"/>
                </a:lnTo>
                <a:lnTo>
                  <a:pt x="111" y="631"/>
                </a:lnTo>
                <a:lnTo>
                  <a:pt x="114" y="628"/>
                </a:lnTo>
                <a:lnTo>
                  <a:pt x="117" y="625"/>
                </a:lnTo>
                <a:lnTo>
                  <a:pt x="117" y="622"/>
                </a:lnTo>
                <a:lnTo>
                  <a:pt x="120" y="619"/>
                </a:lnTo>
                <a:lnTo>
                  <a:pt x="123" y="613"/>
                </a:lnTo>
                <a:lnTo>
                  <a:pt x="126" y="611"/>
                </a:lnTo>
                <a:lnTo>
                  <a:pt x="129" y="608"/>
                </a:lnTo>
                <a:lnTo>
                  <a:pt x="132" y="605"/>
                </a:lnTo>
                <a:lnTo>
                  <a:pt x="134" y="602"/>
                </a:lnTo>
                <a:lnTo>
                  <a:pt x="137" y="596"/>
                </a:lnTo>
                <a:lnTo>
                  <a:pt x="140" y="593"/>
                </a:lnTo>
                <a:lnTo>
                  <a:pt x="140" y="590"/>
                </a:lnTo>
                <a:lnTo>
                  <a:pt x="143" y="587"/>
                </a:lnTo>
                <a:lnTo>
                  <a:pt x="146" y="584"/>
                </a:lnTo>
                <a:lnTo>
                  <a:pt x="149" y="578"/>
                </a:lnTo>
                <a:lnTo>
                  <a:pt x="152" y="575"/>
                </a:lnTo>
                <a:lnTo>
                  <a:pt x="155" y="573"/>
                </a:lnTo>
                <a:lnTo>
                  <a:pt x="158" y="570"/>
                </a:lnTo>
                <a:lnTo>
                  <a:pt x="161" y="567"/>
                </a:lnTo>
                <a:lnTo>
                  <a:pt x="164" y="561"/>
                </a:lnTo>
                <a:lnTo>
                  <a:pt x="167" y="558"/>
                </a:lnTo>
                <a:lnTo>
                  <a:pt x="169" y="555"/>
                </a:lnTo>
                <a:lnTo>
                  <a:pt x="172" y="552"/>
                </a:lnTo>
                <a:lnTo>
                  <a:pt x="178" y="549"/>
                </a:lnTo>
                <a:lnTo>
                  <a:pt x="181" y="543"/>
                </a:lnTo>
                <a:lnTo>
                  <a:pt x="184" y="540"/>
                </a:lnTo>
                <a:lnTo>
                  <a:pt x="187" y="537"/>
                </a:lnTo>
                <a:lnTo>
                  <a:pt x="190" y="535"/>
                </a:lnTo>
                <a:lnTo>
                  <a:pt x="193" y="529"/>
                </a:lnTo>
                <a:lnTo>
                  <a:pt x="196" y="526"/>
                </a:lnTo>
                <a:lnTo>
                  <a:pt x="199" y="523"/>
                </a:lnTo>
                <a:lnTo>
                  <a:pt x="205" y="520"/>
                </a:lnTo>
                <a:lnTo>
                  <a:pt x="207" y="517"/>
                </a:lnTo>
                <a:lnTo>
                  <a:pt x="210" y="511"/>
                </a:lnTo>
                <a:lnTo>
                  <a:pt x="213" y="508"/>
                </a:lnTo>
                <a:lnTo>
                  <a:pt x="216" y="505"/>
                </a:lnTo>
                <a:lnTo>
                  <a:pt x="222" y="502"/>
                </a:lnTo>
                <a:lnTo>
                  <a:pt x="225" y="497"/>
                </a:lnTo>
                <a:lnTo>
                  <a:pt x="228" y="494"/>
                </a:lnTo>
                <a:lnTo>
                  <a:pt x="231" y="491"/>
                </a:lnTo>
                <a:lnTo>
                  <a:pt x="237" y="488"/>
                </a:lnTo>
                <a:lnTo>
                  <a:pt x="240" y="482"/>
                </a:lnTo>
                <a:lnTo>
                  <a:pt x="243" y="479"/>
                </a:lnTo>
                <a:lnTo>
                  <a:pt x="248" y="476"/>
                </a:lnTo>
                <a:lnTo>
                  <a:pt x="251" y="473"/>
                </a:lnTo>
                <a:lnTo>
                  <a:pt x="254" y="470"/>
                </a:lnTo>
                <a:lnTo>
                  <a:pt x="260" y="464"/>
                </a:lnTo>
                <a:lnTo>
                  <a:pt x="263" y="462"/>
                </a:lnTo>
                <a:lnTo>
                  <a:pt x="269" y="459"/>
                </a:lnTo>
                <a:lnTo>
                  <a:pt x="272" y="456"/>
                </a:lnTo>
                <a:lnTo>
                  <a:pt x="275" y="450"/>
                </a:lnTo>
                <a:lnTo>
                  <a:pt x="281" y="447"/>
                </a:lnTo>
                <a:lnTo>
                  <a:pt x="283" y="444"/>
                </a:lnTo>
                <a:lnTo>
                  <a:pt x="289" y="441"/>
                </a:lnTo>
                <a:lnTo>
                  <a:pt x="292" y="438"/>
                </a:lnTo>
                <a:lnTo>
                  <a:pt x="298" y="432"/>
                </a:lnTo>
                <a:lnTo>
                  <a:pt x="301" y="429"/>
                </a:lnTo>
                <a:lnTo>
                  <a:pt x="307" y="426"/>
                </a:lnTo>
                <a:lnTo>
                  <a:pt x="310" y="424"/>
                </a:lnTo>
                <a:lnTo>
                  <a:pt x="316" y="418"/>
                </a:lnTo>
                <a:lnTo>
                  <a:pt x="321" y="415"/>
                </a:lnTo>
                <a:lnTo>
                  <a:pt x="324" y="412"/>
                </a:lnTo>
                <a:lnTo>
                  <a:pt x="330" y="409"/>
                </a:lnTo>
                <a:lnTo>
                  <a:pt x="333" y="406"/>
                </a:lnTo>
                <a:lnTo>
                  <a:pt x="339" y="400"/>
                </a:lnTo>
                <a:lnTo>
                  <a:pt x="345" y="397"/>
                </a:lnTo>
                <a:lnTo>
                  <a:pt x="348" y="394"/>
                </a:lnTo>
                <a:lnTo>
                  <a:pt x="354" y="391"/>
                </a:lnTo>
                <a:lnTo>
                  <a:pt x="359" y="386"/>
                </a:lnTo>
                <a:lnTo>
                  <a:pt x="362" y="383"/>
                </a:lnTo>
                <a:lnTo>
                  <a:pt x="368" y="380"/>
                </a:lnTo>
                <a:lnTo>
                  <a:pt x="374" y="377"/>
                </a:lnTo>
                <a:lnTo>
                  <a:pt x="380" y="374"/>
                </a:lnTo>
                <a:lnTo>
                  <a:pt x="383" y="368"/>
                </a:lnTo>
                <a:lnTo>
                  <a:pt x="389" y="365"/>
                </a:lnTo>
                <a:lnTo>
                  <a:pt x="394" y="362"/>
                </a:lnTo>
                <a:lnTo>
                  <a:pt x="400" y="359"/>
                </a:lnTo>
                <a:lnTo>
                  <a:pt x="406" y="356"/>
                </a:lnTo>
                <a:lnTo>
                  <a:pt x="409" y="351"/>
                </a:lnTo>
                <a:lnTo>
                  <a:pt x="415" y="348"/>
                </a:lnTo>
                <a:lnTo>
                  <a:pt x="421" y="345"/>
                </a:lnTo>
                <a:lnTo>
                  <a:pt x="427" y="342"/>
                </a:lnTo>
                <a:lnTo>
                  <a:pt x="432" y="339"/>
                </a:lnTo>
                <a:lnTo>
                  <a:pt x="438" y="336"/>
                </a:lnTo>
                <a:lnTo>
                  <a:pt x="444" y="330"/>
                </a:lnTo>
                <a:lnTo>
                  <a:pt x="450" y="327"/>
                </a:lnTo>
                <a:lnTo>
                  <a:pt x="456" y="324"/>
                </a:lnTo>
                <a:lnTo>
                  <a:pt x="462" y="321"/>
                </a:lnTo>
                <a:lnTo>
                  <a:pt x="467" y="318"/>
                </a:lnTo>
                <a:lnTo>
                  <a:pt x="473" y="315"/>
                </a:lnTo>
                <a:lnTo>
                  <a:pt x="479" y="310"/>
                </a:lnTo>
                <a:lnTo>
                  <a:pt x="485" y="307"/>
                </a:lnTo>
                <a:lnTo>
                  <a:pt x="491" y="304"/>
                </a:lnTo>
                <a:lnTo>
                  <a:pt x="497" y="301"/>
                </a:lnTo>
                <a:lnTo>
                  <a:pt x="503" y="298"/>
                </a:lnTo>
                <a:lnTo>
                  <a:pt x="508" y="295"/>
                </a:lnTo>
                <a:lnTo>
                  <a:pt x="517" y="289"/>
                </a:lnTo>
                <a:lnTo>
                  <a:pt x="523" y="286"/>
                </a:lnTo>
                <a:lnTo>
                  <a:pt x="529" y="283"/>
                </a:lnTo>
                <a:lnTo>
                  <a:pt x="535" y="280"/>
                </a:lnTo>
                <a:lnTo>
                  <a:pt x="541" y="277"/>
                </a:lnTo>
                <a:lnTo>
                  <a:pt x="549" y="275"/>
                </a:lnTo>
                <a:lnTo>
                  <a:pt x="555" y="272"/>
                </a:lnTo>
                <a:lnTo>
                  <a:pt x="561" y="269"/>
                </a:lnTo>
                <a:lnTo>
                  <a:pt x="567" y="263"/>
                </a:lnTo>
                <a:lnTo>
                  <a:pt x="576" y="260"/>
                </a:lnTo>
                <a:lnTo>
                  <a:pt x="581" y="257"/>
                </a:lnTo>
                <a:lnTo>
                  <a:pt x="587" y="254"/>
                </a:lnTo>
                <a:lnTo>
                  <a:pt x="596" y="251"/>
                </a:lnTo>
                <a:lnTo>
                  <a:pt x="602" y="248"/>
                </a:lnTo>
                <a:lnTo>
                  <a:pt x="611" y="245"/>
                </a:lnTo>
                <a:lnTo>
                  <a:pt x="616" y="242"/>
                </a:lnTo>
                <a:lnTo>
                  <a:pt x="622" y="240"/>
                </a:lnTo>
                <a:lnTo>
                  <a:pt x="631" y="237"/>
                </a:lnTo>
                <a:lnTo>
                  <a:pt x="637" y="234"/>
                </a:lnTo>
                <a:lnTo>
                  <a:pt x="646" y="231"/>
                </a:lnTo>
                <a:lnTo>
                  <a:pt x="652" y="225"/>
                </a:lnTo>
                <a:lnTo>
                  <a:pt x="660" y="222"/>
                </a:lnTo>
                <a:lnTo>
                  <a:pt x="666" y="219"/>
                </a:lnTo>
                <a:lnTo>
                  <a:pt x="675" y="216"/>
                </a:lnTo>
                <a:lnTo>
                  <a:pt x="684" y="213"/>
                </a:lnTo>
                <a:lnTo>
                  <a:pt x="690" y="210"/>
                </a:lnTo>
                <a:lnTo>
                  <a:pt x="698" y="207"/>
                </a:lnTo>
                <a:lnTo>
                  <a:pt x="704" y="204"/>
                </a:lnTo>
                <a:lnTo>
                  <a:pt x="713" y="202"/>
                </a:lnTo>
                <a:lnTo>
                  <a:pt x="722" y="199"/>
                </a:lnTo>
                <a:lnTo>
                  <a:pt x="727" y="196"/>
                </a:lnTo>
                <a:lnTo>
                  <a:pt x="736" y="193"/>
                </a:lnTo>
                <a:lnTo>
                  <a:pt x="745" y="190"/>
                </a:lnTo>
                <a:lnTo>
                  <a:pt x="754" y="187"/>
                </a:lnTo>
                <a:lnTo>
                  <a:pt x="760" y="184"/>
                </a:lnTo>
                <a:lnTo>
                  <a:pt x="768" y="181"/>
                </a:lnTo>
                <a:lnTo>
                  <a:pt x="777" y="178"/>
                </a:lnTo>
                <a:lnTo>
                  <a:pt x="786" y="175"/>
                </a:lnTo>
                <a:lnTo>
                  <a:pt x="795" y="172"/>
                </a:lnTo>
                <a:lnTo>
                  <a:pt x="801" y="169"/>
                </a:lnTo>
                <a:lnTo>
                  <a:pt x="809" y="166"/>
                </a:lnTo>
                <a:lnTo>
                  <a:pt x="818" y="164"/>
                </a:lnTo>
                <a:lnTo>
                  <a:pt x="827" y="161"/>
                </a:lnTo>
                <a:lnTo>
                  <a:pt x="836" y="158"/>
                </a:lnTo>
                <a:lnTo>
                  <a:pt x="844" y="155"/>
                </a:lnTo>
                <a:lnTo>
                  <a:pt x="853" y="152"/>
                </a:lnTo>
                <a:lnTo>
                  <a:pt x="862" y="152"/>
                </a:lnTo>
                <a:lnTo>
                  <a:pt x="871" y="149"/>
                </a:lnTo>
                <a:lnTo>
                  <a:pt x="879" y="146"/>
                </a:lnTo>
                <a:lnTo>
                  <a:pt x="888" y="143"/>
                </a:lnTo>
                <a:lnTo>
                  <a:pt x="897" y="140"/>
                </a:lnTo>
                <a:lnTo>
                  <a:pt x="906" y="137"/>
                </a:lnTo>
                <a:lnTo>
                  <a:pt x="917" y="134"/>
                </a:lnTo>
                <a:lnTo>
                  <a:pt x="926" y="131"/>
                </a:lnTo>
                <a:lnTo>
                  <a:pt x="935" y="129"/>
                </a:lnTo>
                <a:lnTo>
                  <a:pt x="944" y="129"/>
                </a:lnTo>
                <a:lnTo>
                  <a:pt x="952" y="126"/>
                </a:lnTo>
                <a:lnTo>
                  <a:pt x="964" y="123"/>
                </a:lnTo>
                <a:lnTo>
                  <a:pt x="973" y="120"/>
                </a:lnTo>
                <a:lnTo>
                  <a:pt x="982" y="117"/>
                </a:lnTo>
                <a:lnTo>
                  <a:pt x="990" y="114"/>
                </a:lnTo>
                <a:lnTo>
                  <a:pt x="1002" y="111"/>
                </a:lnTo>
                <a:lnTo>
                  <a:pt x="1011" y="111"/>
                </a:lnTo>
                <a:lnTo>
                  <a:pt x="1020" y="108"/>
                </a:lnTo>
                <a:lnTo>
                  <a:pt x="1031" y="105"/>
                </a:lnTo>
                <a:lnTo>
                  <a:pt x="1040" y="102"/>
                </a:lnTo>
                <a:lnTo>
                  <a:pt x="1052" y="99"/>
                </a:lnTo>
                <a:lnTo>
                  <a:pt x="1061" y="99"/>
                </a:lnTo>
                <a:lnTo>
                  <a:pt x="1072" y="96"/>
                </a:lnTo>
                <a:lnTo>
                  <a:pt x="1081" y="93"/>
                </a:lnTo>
                <a:lnTo>
                  <a:pt x="1093" y="91"/>
                </a:lnTo>
                <a:lnTo>
                  <a:pt x="1101" y="91"/>
                </a:lnTo>
                <a:lnTo>
                  <a:pt x="1113" y="88"/>
                </a:lnTo>
                <a:lnTo>
                  <a:pt x="1122" y="85"/>
                </a:lnTo>
                <a:lnTo>
                  <a:pt x="1134" y="82"/>
                </a:lnTo>
                <a:lnTo>
                  <a:pt x="1142" y="82"/>
                </a:lnTo>
                <a:lnTo>
                  <a:pt x="1154" y="79"/>
                </a:lnTo>
                <a:lnTo>
                  <a:pt x="1166" y="76"/>
                </a:lnTo>
                <a:lnTo>
                  <a:pt x="1174" y="73"/>
                </a:lnTo>
                <a:lnTo>
                  <a:pt x="1186" y="73"/>
                </a:lnTo>
                <a:lnTo>
                  <a:pt x="1198" y="70"/>
                </a:lnTo>
                <a:lnTo>
                  <a:pt x="1210" y="67"/>
                </a:lnTo>
                <a:lnTo>
                  <a:pt x="1218" y="67"/>
                </a:lnTo>
                <a:lnTo>
                  <a:pt x="1230" y="64"/>
                </a:lnTo>
                <a:lnTo>
                  <a:pt x="1242" y="61"/>
                </a:lnTo>
                <a:lnTo>
                  <a:pt x="1253" y="61"/>
                </a:lnTo>
                <a:lnTo>
                  <a:pt x="1265" y="58"/>
                </a:lnTo>
                <a:lnTo>
                  <a:pt x="1277" y="58"/>
                </a:lnTo>
                <a:lnTo>
                  <a:pt x="1288" y="55"/>
                </a:lnTo>
                <a:lnTo>
                  <a:pt x="1300" y="53"/>
                </a:lnTo>
                <a:lnTo>
                  <a:pt x="1309" y="53"/>
                </a:lnTo>
                <a:lnTo>
                  <a:pt x="1321" y="50"/>
                </a:lnTo>
                <a:lnTo>
                  <a:pt x="1332" y="50"/>
                </a:lnTo>
                <a:lnTo>
                  <a:pt x="1347" y="47"/>
                </a:lnTo>
                <a:lnTo>
                  <a:pt x="1359" y="44"/>
                </a:lnTo>
                <a:lnTo>
                  <a:pt x="1370" y="44"/>
                </a:lnTo>
                <a:lnTo>
                  <a:pt x="1382" y="41"/>
                </a:lnTo>
                <a:lnTo>
                  <a:pt x="1394" y="41"/>
                </a:lnTo>
                <a:lnTo>
                  <a:pt x="1405" y="38"/>
                </a:lnTo>
                <a:lnTo>
                  <a:pt x="1417" y="38"/>
                </a:lnTo>
                <a:lnTo>
                  <a:pt x="1429" y="35"/>
                </a:lnTo>
                <a:lnTo>
                  <a:pt x="1443" y="35"/>
                </a:lnTo>
                <a:lnTo>
                  <a:pt x="1455" y="32"/>
                </a:lnTo>
                <a:lnTo>
                  <a:pt x="1467" y="32"/>
                </a:lnTo>
                <a:lnTo>
                  <a:pt x="1478" y="29"/>
                </a:lnTo>
                <a:lnTo>
                  <a:pt x="1493" y="29"/>
                </a:lnTo>
                <a:lnTo>
                  <a:pt x="1505" y="26"/>
                </a:lnTo>
                <a:lnTo>
                  <a:pt x="1516" y="26"/>
                </a:lnTo>
                <a:lnTo>
                  <a:pt x="1531" y="23"/>
                </a:lnTo>
                <a:lnTo>
                  <a:pt x="1543" y="23"/>
                </a:lnTo>
                <a:lnTo>
                  <a:pt x="1557" y="23"/>
                </a:lnTo>
                <a:lnTo>
                  <a:pt x="1569" y="20"/>
                </a:lnTo>
                <a:lnTo>
                  <a:pt x="1583" y="20"/>
                </a:lnTo>
                <a:lnTo>
                  <a:pt x="1595" y="18"/>
                </a:lnTo>
                <a:lnTo>
                  <a:pt x="1610" y="18"/>
                </a:lnTo>
                <a:lnTo>
                  <a:pt x="1621" y="18"/>
                </a:lnTo>
                <a:lnTo>
                  <a:pt x="1636" y="15"/>
                </a:lnTo>
                <a:lnTo>
                  <a:pt x="1648" y="15"/>
                </a:lnTo>
                <a:lnTo>
                  <a:pt x="1662" y="15"/>
                </a:lnTo>
                <a:lnTo>
                  <a:pt x="1677" y="12"/>
                </a:lnTo>
                <a:lnTo>
                  <a:pt x="1689" y="12"/>
                </a:lnTo>
                <a:lnTo>
                  <a:pt x="1703" y="12"/>
                </a:lnTo>
                <a:lnTo>
                  <a:pt x="1718" y="9"/>
                </a:lnTo>
                <a:lnTo>
                  <a:pt x="1732" y="9"/>
                </a:lnTo>
                <a:lnTo>
                  <a:pt x="1744" y="9"/>
                </a:lnTo>
                <a:lnTo>
                  <a:pt x="1759" y="9"/>
                </a:lnTo>
                <a:lnTo>
                  <a:pt x="1773" y="6"/>
                </a:lnTo>
                <a:lnTo>
                  <a:pt x="1788" y="6"/>
                </a:lnTo>
                <a:lnTo>
                  <a:pt x="1803" y="6"/>
                </a:lnTo>
                <a:lnTo>
                  <a:pt x="1817" y="6"/>
                </a:lnTo>
                <a:lnTo>
                  <a:pt x="1832" y="3"/>
                </a:lnTo>
                <a:lnTo>
                  <a:pt x="1846" y="3"/>
                </a:lnTo>
                <a:lnTo>
                  <a:pt x="1861" y="3"/>
                </a:lnTo>
                <a:lnTo>
                  <a:pt x="1876" y="3"/>
                </a:lnTo>
                <a:lnTo>
                  <a:pt x="1890" y="3"/>
                </a:lnTo>
                <a:lnTo>
                  <a:pt x="1905" y="3"/>
                </a:lnTo>
                <a:lnTo>
                  <a:pt x="1919" y="0"/>
                </a:lnTo>
                <a:lnTo>
                  <a:pt x="1934" y="0"/>
                </a:lnTo>
                <a:lnTo>
                  <a:pt x="1949" y="0"/>
                </a:lnTo>
                <a:lnTo>
                  <a:pt x="1963" y="0"/>
                </a:lnTo>
                <a:lnTo>
                  <a:pt x="1978" y="0"/>
                </a:lnTo>
                <a:lnTo>
                  <a:pt x="1995" y="0"/>
                </a:lnTo>
                <a:lnTo>
                  <a:pt x="2010" y="0"/>
                </a:lnTo>
                <a:lnTo>
                  <a:pt x="2025" y="0"/>
                </a:lnTo>
                <a:lnTo>
                  <a:pt x="2039" y="0"/>
                </a:lnTo>
                <a:lnTo>
                  <a:pt x="2057" y="0"/>
                </a:lnTo>
                <a:lnTo>
                  <a:pt x="2071" y="0"/>
                </a:lnTo>
                <a:lnTo>
                  <a:pt x="2089" y="0"/>
                </a:lnTo>
              </a:path>
            </a:pathLst>
          </a:custGeom>
          <a:noFill/>
          <a:ln w="23813">
            <a:solidFill>
              <a:srgbClr val="BF0C09"/>
            </a:solidFill>
            <a:round/>
            <a:headEnd/>
            <a:tailEnd/>
          </a:ln>
        </p:spPr>
        <p:txBody>
          <a:bodyPr/>
          <a:lstStyle/>
          <a:p>
            <a:endParaRPr lang="es-ES_tradnl"/>
          </a:p>
        </p:txBody>
      </p:sp>
      <p:sp>
        <p:nvSpPr>
          <p:cNvPr id="70867" name="Text Box 211"/>
          <p:cNvSpPr txBox="1">
            <a:spLocks noChangeArrowheads="1"/>
          </p:cNvSpPr>
          <p:nvPr/>
        </p:nvSpPr>
        <p:spPr bwMode="auto">
          <a:xfrm>
            <a:off x="3217863" y="4073525"/>
            <a:ext cx="2733675" cy="304800"/>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400">
                <a:solidFill>
                  <a:srgbClr val="0000FF"/>
                </a:solidFill>
              </a:rPr>
              <a:t>Profundidad (km)</a:t>
            </a:r>
          </a:p>
        </p:txBody>
      </p:sp>
      <p:sp>
        <p:nvSpPr>
          <p:cNvPr id="70868" name="Text Box 212"/>
          <p:cNvSpPr txBox="1">
            <a:spLocks noChangeArrowheads="1"/>
          </p:cNvSpPr>
          <p:nvPr/>
        </p:nvSpPr>
        <p:spPr bwMode="auto">
          <a:xfrm rot="-5400000">
            <a:off x="1419225" y="2709863"/>
            <a:ext cx="1905000" cy="304800"/>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400">
                <a:solidFill>
                  <a:srgbClr val="0000FF"/>
                </a:solidFill>
              </a:rPr>
              <a:t>Temperatura (</a:t>
            </a:r>
            <a:r>
              <a:rPr lang="es-ES_tradnl" sz="1400" baseline="30000">
                <a:solidFill>
                  <a:srgbClr val="0000FF"/>
                </a:solidFill>
              </a:rPr>
              <a:t>0</a:t>
            </a:r>
            <a:r>
              <a:rPr lang="es-ES_tradnl" sz="1400">
                <a:solidFill>
                  <a:srgbClr val="0000FF"/>
                </a:solidFill>
              </a:rPr>
              <a:t>C)</a:t>
            </a:r>
          </a:p>
        </p:txBody>
      </p:sp>
      <p:sp>
        <p:nvSpPr>
          <p:cNvPr id="70869" name="Text Box 213"/>
          <p:cNvSpPr txBox="1">
            <a:spLocks noChangeArrowheads="1"/>
          </p:cNvSpPr>
          <p:nvPr/>
        </p:nvSpPr>
        <p:spPr bwMode="auto">
          <a:xfrm>
            <a:off x="2686050" y="4627563"/>
            <a:ext cx="3686175" cy="581025"/>
          </a:xfrm>
          <a:prstGeom prst="rect">
            <a:avLst/>
          </a:prstGeom>
          <a:noFill/>
          <a:ln w="19050">
            <a:noFill/>
            <a:miter lim="800000"/>
            <a:headEnd/>
            <a:tailEnd type="none" w="lg" len="med"/>
          </a:ln>
        </p:spPr>
        <p:txBody>
          <a:bodyPr lIns="18000" tIns="46800" rIns="90000" bIns="46800" anchor="ctr">
            <a:spAutoFit/>
          </a:bodyPr>
          <a:lstStyle/>
          <a:p>
            <a:pPr eaLnBrk="0" hangingPunct="0">
              <a:spcBef>
                <a:spcPct val="50000"/>
              </a:spcBef>
            </a:pPr>
            <a:r>
              <a:rPr lang="es-ES_tradnl" sz="1600"/>
              <a:t>Existe un gradiente geotérmico que va reduciéndose con la profundidad.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70658"/>
                                        </p:tgtEl>
                                        <p:attrNameLst>
                                          <p:attrName>style.visibility</p:attrName>
                                        </p:attrNameLst>
                                      </p:cBhvr>
                                      <p:to>
                                        <p:strVal val="visible"/>
                                      </p:to>
                                    </p:set>
                                    <p:anim to="" calcmode="lin" valueType="num">
                                      <p:cBhvr>
                                        <p:cTn id="7" dur="1" fill="hold"/>
                                        <p:tgtEl>
                                          <p:spTgt spid="70658"/>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499"/>
                                          </p:stCondLst>
                                        </p:cTn>
                                        <p:tgtEl>
                                          <p:spTgt spid="2"/>
                                        </p:tgtEl>
                                        <p:attrNameLst>
                                          <p:attrName>style.visibility</p:attrName>
                                        </p:attrNameLst>
                                      </p:cBhvr>
                                      <p:to>
                                        <p:strVal val="visible"/>
                                      </p:to>
                                    </p:set>
                                    <p:anim to="" calcmode="lin" valueType="num">
                                      <p:cBhvr>
                                        <p:cTn id="12" dur="1" fill="hold"/>
                                        <p:tgtEl>
                                          <p:spTgt spid="2"/>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499"/>
                                          </p:stCondLst>
                                        </p:cTn>
                                        <p:tgtEl>
                                          <p:spTgt spid="3"/>
                                        </p:tgtEl>
                                        <p:attrNameLst>
                                          <p:attrName>style.visibility</p:attrName>
                                        </p:attrNameLst>
                                      </p:cBhvr>
                                      <p:to>
                                        <p:strVal val="visible"/>
                                      </p:to>
                                    </p:set>
                                    <p:anim to="" calcmode="lin" valueType="num">
                                      <p:cBhvr>
                                        <p:cTn id="17" dur="1" fill="hold"/>
                                        <p:tgtEl>
                                          <p:spTgt spid="3"/>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17" presetClass="entr" presetSubtype="1" fill="hold" grpId="0" nodeType="clickEffect">
                                  <p:stCondLst>
                                    <p:cond delay="0"/>
                                  </p:stCondLst>
                                  <p:childTnLst>
                                    <p:set>
                                      <p:cBhvr>
                                        <p:cTn id="21" dur="1" fill="hold">
                                          <p:stCondLst>
                                            <p:cond delay="0"/>
                                          </p:stCondLst>
                                        </p:cTn>
                                        <p:tgtEl>
                                          <p:spTgt spid="70698"/>
                                        </p:tgtEl>
                                        <p:attrNameLst>
                                          <p:attrName>style.visibility</p:attrName>
                                        </p:attrNameLst>
                                      </p:cBhvr>
                                      <p:to>
                                        <p:strVal val="visible"/>
                                      </p:to>
                                    </p:set>
                                    <p:anim calcmode="lin" valueType="num">
                                      <p:cBhvr>
                                        <p:cTn id="22" dur="500" fill="hold"/>
                                        <p:tgtEl>
                                          <p:spTgt spid="70698"/>
                                        </p:tgtEl>
                                        <p:attrNameLst>
                                          <p:attrName>ppt_x</p:attrName>
                                        </p:attrNameLst>
                                      </p:cBhvr>
                                      <p:tavLst>
                                        <p:tav tm="0">
                                          <p:val>
                                            <p:strVal val="#ppt_x"/>
                                          </p:val>
                                        </p:tav>
                                        <p:tav tm="100000">
                                          <p:val>
                                            <p:strVal val="#ppt_x"/>
                                          </p:val>
                                        </p:tav>
                                      </p:tavLst>
                                    </p:anim>
                                    <p:anim calcmode="lin" valueType="num">
                                      <p:cBhvr>
                                        <p:cTn id="23" dur="500" fill="hold"/>
                                        <p:tgtEl>
                                          <p:spTgt spid="70698"/>
                                        </p:tgtEl>
                                        <p:attrNameLst>
                                          <p:attrName>ppt_y</p:attrName>
                                        </p:attrNameLst>
                                      </p:cBhvr>
                                      <p:tavLst>
                                        <p:tav tm="0">
                                          <p:val>
                                            <p:strVal val="#ppt_y-#ppt_h/2"/>
                                          </p:val>
                                        </p:tav>
                                        <p:tav tm="100000">
                                          <p:val>
                                            <p:strVal val="#ppt_y"/>
                                          </p:val>
                                        </p:tav>
                                      </p:tavLst>
                                    </p:anim>
                                    <p:anim calcmode="lin" valueType="num">
                                      <p:cBhvr>
                                        <p:cTn id="24" dur="500" fill="hold"/>
                                        <p:tgtEl>
                                          <p:spTgt spid="70698"/>
                                        </p:tgtEl>
                                        <p:attrNameLst>
                                          <p:attrName>ppt_w</p:attrName>
                                        </p:attrNameLst>
                                      </p:cBhvr>
                                      <p:tavLst>
                                        <p:tav tm="0">
                                          <p:val>
                                            <p:strVal val="#ppt_w"/>
                                          </p:val>
                                        </p:tav>
                                        <p:tav tm="100000">
                                          <p:val>
                                            <p:strVal val="#ppt_w"/>
                                          </p:val>
                                        </p:tav>
                                      </p:tavLst>
                                    </p:anim>
                                    <p:anim calcmode="lin" valueType="num">
                                      <p:cBhvr>
                                        <p:cTn id="25" dur="500" fill="hold"/>
                                        <p:tgtEl>
                                          <p:spTgt spid="70698"/>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499"/>
                                          </p:stCondLst>
                                        </p:cTn>
                                        <p:tgtEl>
                                          <p:spTgt spid="4"/>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499"/>
                                          </p:stCondLst>
                                        </p:cTn>
                                        <p:tgtEl>
                                          <p:spTgt spid="70868">
                                            <p:txEl>
                                              <p:pRg st="0" end="0"/>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499"/>
                                          </p:stCondLst>
                                        </p:cTn>
                                        <p:tgtEl>
                                          <p:spTgt spid="70867">
                                            <p:txEl>
                                              <p:pRg st="0" end="0"/>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7" presetClass="entr" presetSubtype="1" fill="hold" grpId="0" nodeType="clickEffect">
                                  <p:stCondLst>
                                    <p:cond delay="0"/>
                                  </p:stCondLst>
                                  <p:childTnLst>
                                    <p:set>
                                      <p:cBhvr>
                                        <p:cTn id="41" dur="1" fill="hold">
                                          <p:stCondLst>
                                            <p:cond delay="0"/>
                                          </p:stCondLst>
                                        </p:cTn>
                                        <p:tgtEl>
                                          <p:spTgt spid="70869"/>
                                        </p:tgtEl>
                                        <p:attrNameLst>
                                          <p:attrName>style.visibility</p:attrName>
                                        </p:attrNameLst>
                                      </p:cBhvr>
                                      <p:to>
                                        <p:strVal val="visible"/>
                                      </p:to>
                                    </p:set>
                                    <p:anim calcmode="lin" valueType="num">
                                      <p:cBhvr>
                                        <p:cTn id="42" dur="500" fill="hold"/>
                                        <p:tgtEl>
                                          <p:spTgt spid="70869"/>
                                        </p:tgtEl>
                                        <p:attrNameLst>
                                          <p:attrName>ppt_x</p:attrName>
                                        </p:attrNameLst>
                                      </p:cBhvr>
                                      <p:tavLst>
                                        <p:tav tm="0">
                                          <p:val>
                                            <p:strVal val="#ppt_x"/>
                                          </p:val>
                                        </p:tav>
                                        <p:tav tm="100000">
                                          <p:val>
                                            <p:strVal val="#ppt_x"/>
                                          </p:val>
                                        </p:tav>
                                      </p:tavLst>
                                    </p:anim>
                                    <p:anim calcmode="lin" valueType="num">
                                      <p:cBhvr>
                                        <p:cTn id="43" dur="500" fill="hold"/>
                                        <p:tgtEl>
                                          <p:spTgt spid="70869"/>
                                        </p:tgtEl>
                                        <p:attrNameLst>
                                          <p:attrName>ppt_y</p:attrName>
                                        </p:attrNameLst>
                                      </p:cBhvr>
                                      <p:tavLst>
                                        <p:tav tm="0">
                                          <p:val>
                                            <p:strVal val="#ppt_y-#ppt_h/2"/>
                                          </p:val>
                                        </p:tav>
                                        <p:tav tm="100000">
                                          <p:val>
                                            <p:strVal val="#ppt_y"/>
                                          </p:val>
                                        </p:tav>
                                      </p:tavLst>
                                    </p:anim>
                                    <p:anim calcmode="lin" valueType="num">
                                      <p:cBhvr>
                                        <p:cTn id="44" dur="500" fill="hold"/>
                                        <p:tgtEl>
                                          <p:spTgt spid="70869"/>
                                        </p:tgtEl>
                                        <p:attrNameLst>
                                          <p:attrName>ppt_w</p:attrName>
                                        </p:attrNameLst>
                                      </p:cBhvr>
                                      <p:tavLst>
                                        <p:tav tm="0">
                                          <p:val>
                                            <p:strVal val="#ppt_w"/>
                                          </p:val>
                                        </p:tav>
                                        <p:tav tm="100000">
                                          <p:val>
                                            <p:strVal val="#ppt_w"/>
                                          </p:val>
                                        </p:tav>
                                      </p:tavLst>
                                    </p:anim>
                                    <p:anim calcmode="lin" valueType="num">
                                      <p:cBhvr>
                                        <p:cTn id="45" dur="500" fill="hold"/>
                                        <p:tgtEl>
                                          <p:spTgt spid="70869"/>
                                        </p:tgtEl>
                                        <p:attrNameLst>
                                          <p:attrName>ppt_h</p:attrName>
                                        </p:attrNameLst>
                                      </p:cBhvr>
                                      <p:tavLst>
                                        <p:tav tm="0">
                                          <p:val>
                                            <p:fltVal val="0"/>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18" presetClass="entr" presetSubtype="3" fill="hold" grpId="0" nodeType="clickEffect">
                                  <p:stCondLst>
                                    <p:cond delay="0"/>
                                  </p:stCondLst>
                                  <p:childTnLst>
                                    <p:set>
                                      <p:cBhvr>
                                        <p:cTn id="49" dur="1" fill="hold">
                                          <p:stCondLst>
                                            <p:cond delay="0"/>
                                          </p:stCondLst>
                                        </p:cTn>
                                        <p:tgtEl>
                                          <p:spTgt spid="70866"/>
                                        </p:tgtEl>
                                        <p:attrNameLst>
                                          <p:attrName>style.visibility</p:attrName>
                                        </p:attrNameLst>
                                      </p:cBhvr>
                                      <p:to>
                                        <p:strVal val="visible"/>
                                      </p:to>
                                    </p:set>
                                    <p:animEffect transition="in" filter="strips(upRight)">
                                      <p:cBhvr>
                                        <p:cTn id="50" dur="500"/>
                                        <p:tgtEl>
                                          <p:spTgt spid="70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8" grpId="0" animBg="1" autoUpdateAnimBg="0"/>
      <p:bldP spid="70698" grpId="0" autoUpdateAnimBg="0"/>
      <p:bldP spid="70866" grpId="0" animBg="1"/>
      <p:bldP spid="70867" grpId="0" build="p" autoUpdateAnimBg="0"/>
      <p:bldP spid="70868" grpId="0" build="p" autoUpdateAnimBg="0"/>
      <p:bldP spid="70869"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1 Título"/>
          <p:cNvSpPr>
            <a:spLocks noGrp="1"/>
          </p:cNvSpPr>
          <p:nvPr>
            <p:ph type="title"/>
          </p:nvPr>
        </p:nvSpPr>
        <p:spPr/>
        <p:txBody>
          <a:bodyPr/>
          <a:lstStyle/>
          <a:p>
            <a:pPr eaLnBrk="1" hangingPunct="1"/>
            <a:r>
              <a:rPr lang="es-ES" sz="2800" smtClean="0"/>
              <a:t>Formas de propagación del calor por la tierra</a:t>
            </a:r>
          </a:p>
        </p:txBody>
      </p:sp>
      <p:sp>
        <p:nvSpPr>
          <p:cNvPr id="3" name="2 Marcador de contenido"/>
          <p:cNvSpPr>
            <a:spLocks noGrp="1"/>
          </p:cNvSpPr>
          <p:nvPr>
            <p:ph idx="1"/>
          </p:nvPr>
        </p:nvSpPr>
        <p:spPr/>
        <p:txBody>
          <a:bodyPr/>
          <a:lstStyle/>
          <a:p>
            <a:pPr eaLnBrk="1" hangingPunct="1"/>
            <a:r>
              <a:rPr lang="es-ES" sz="2400" smtClean="0"/>
              <a:t>Radiación. Mecanismo de transmisión de la energía en forma de onda electromagnética de onda muy corta.</a:t>
            </a:r>
          </a:p>
          <a:p>
            <a:pPr eaLnBrk="1" hangingPunct="1"/>
            <a:endParaRPr lang="es-ES" sz="2400" smtClean="0"/>
          </a:p>
          <a:p>
            <a:pPr eaLnBrk="1" hangingPunct="1"/>
            <a:r>
              <a:rPr lang="es-ES" sz="2400" smtClean="0"/>
              <a:t>Conducción: la energía se transmite de un cuerpo a otro en forma de calor, mediante un conductor.</a:t>
            </a:r>
          </a:p>
          <a:p>
            <a:pPr eaLnBrk="1" hangingPunct="1"/>
            <a:endParaRPr lang="es-ES" sz="2400" smtClean="0"/>
          </a:p>
          <a:p>
            <a:pPr eaLnBrk="1" hangingPunct="1"/>
            <a:r>
              <a:rPr lang="es-ES" sz="2400" smtClean="0"/>
              <a:t>Convección: proceso de transmisión del calor en los fluidos, mediante la formación de corrientes de convección.</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in)">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ox(in)">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1 Título"/>
          <p:cNvSpPr>
            <a:spLocks noGrp="1"/>
          </p:cNvSpPr>
          <p:nvPr>
            <p:ph type="title"/>
          </p:nvPr>
        </p:nvSpPr>
        <p:spPr/>
        <p:txBody>
          <a:bodyPr/>
          <a:lstStyle/>
          <a:p>
            <a:pPr eaLnBrk="1" hangingPunct="1"/>
            <a:r>
              <a:rPr lang="es-ES" sz="3200" smtClean="0"/>
              <a:t>Energía elástica</a:t>
            </a:r>
          </a:p>
        </p:txBody>
      </p:sp>
      <p:sp>
        <p:nvSpPr>
          <p:cNvPr id="3" name="2 Marcador de contenido"/>
          <p:cNvSpPr>
            <a:spLocks noGrp="1"/>
          </p:cNvSpPr>
          <p:nvPr>
            <p:ph idx="1"/>
          </p:nvPr>
        </p:nvSpPr>
        <p:spPr/>
        <p:txBody>
          <a:bodyPr/>
          <a:lstStyle/>
          <a:p>
            <a:pPr eaLnBrk="1" hangingPunct="1"/>
            <a:r>
              <a:rPr lang="es-ES" sz="2400" smtClean="0"/>
              <a:t>Los materiales terrestres se pueden comportar como elásticos, plásticos o rígidos.</a:t>
            </a:r>
          </a:p>
          <a:p>
            <a:pPr eaLnBrk="1" hangingPunct="1"/>
            <a:endParaRPr lang="es-ES" sz="2400" smtClean="0"/>
          </a:p>
          <a:p>
            <a:pPr eaLnBrk="1" hangingPunct="1"/>
            <a:r>
              <a:rPr lang="es-ES" sz="2400" smtClean="0"/>
              <a:t>La liberación de este tipo de energía da lugar a :</a:t>
            </a:r>
          </a:p>
          <a:p>
            <a:pPr lvl="1" eaLnBrk="1" hangingPunct="1">
              <a:buFontTx/>
              <a:buNone/>
            </a:pPr>
            <a:r>
              <a:rPr lang="es-ES" sz="2000" smtClean="0"/>
              <a:t>Deformaciones plásticas: pliegues, mantos corrimiento..</a:t>
            </a:r>
          </a:p>
          <a:p>
            <a:pPr lvl="1" eaLnBrk="1" hangingPunct="1">
              <a:buFontTx/>
              <a:buNone/>
            </a:pPr>
            <a:r>
              <a:rPr lang="es-ES" sz="2000" smtClean="0"/>
              <a:t>Deformaciones elásticas: terremotos</a:t>
            </a:r>
          </a:p>
          <a:p>
            <a:pPr lvl="1" eaLnBrk="1" hangingPunct="1">
              <a:buFontTx/>
              <a:buNone/>
            </a:pPr>
            <a:r>
              <a:rPr lang="es-ES" sz="2000" smtClean="0"/>
              <a:t>Deformaciones ruptura: fallas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3">
                                            <p:txEl>
                                              <p:pRg st="0" end="0"/>
                                            </p:txEl>
                                          </p:spTgt>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3" presetClass="path" presetSubtype="0" accel="50000" decel="50000" fill="hold" nodeType="clickEffect">
                                  <p:stCondLst>
                                    <p:cond delay="0"/>
                                  </p:stCondLst>
                                  <p:childTnLst>
                                    <p:animMotion origin="layout" path="M 0 0  L 0.25 0  E" pathEditMode="relative" ptsTypes="">
                                      <p:cBhvr>
                                        <p:cTn id="10" dur="2000" fill="hold"/>
                                        <p:tgtEl>
                                          <p:spTgt spid="3">
                                            <p:txEl>
                                              <p:pRg st="2" end="2"/>
                                            </p:txEl>
                                          </p:spTgt>
                                        </p:tgtEl>
                                        <p:attrNameLst>
                                          <p:attrName>ppt_x</p:attrName>
                                          <p:attrName>ppt_y</p:attrName>
                                        </p:attrNameLst>
                                      </p:cBhvr>
                                    </p:animMotion>
                                  </p:childTnLst>
                                </p:cTn>
                              </p:par>
                              <p:par>
                                <p:cTn id="11" presetID="63" presetClass="path" presetSubtype="0" accel="50000" decel="50000" fill="hold" nodeType="withEffect">
                                  <p:stCondLst>
                                    <p:cond delay="0"/>
                                  </p:stCondLst>
                                  <p:childTnLst>
                                    <p:animMotion origin="layout" path="M 0 0  L 0.25 0  E" pathEditMode="relative" ptsTypes="">
                                      <p:cBhvr>
                                        <p:cTn id="12" dur="2000" fill="hold"/>
                                        <p:tgtEl>
                                          <p:spTgt spid="3">
                                            <p:txEl>
                                              <p:pRg st="3" end="3"/>
                                            </p:txEl>
                                          </p:spTgt>
                                        </p:tgtEl>
                                        <p:attrNameLst>
                                          <p:attrName>ppt_x</p:attrName>
                                          <p:attrName>ppt_y</p:attrName>
                                        </p:attrNameLst>
                                      </p:cBhvr>
                                    </p:animMotion>
                                  </p:childTnLst>
                                </p:cTn>
                              </p:par>
                              <p:par>
                                <p:cTn id="13" presetID="63" presetClass="path" presetSubtype="0" accel="50000" decel="50000" fill="hold" nodeType="withEffect">
                                  <p:stCondLst>
                                    <p:cond delay="0"/>
                                  </p:stCondLst>
                                  <p:childTnLst>
                                    <p:animMotion origin="layout" path="M 0 0  L 0.25 0  E" pathEditMode="relative" ptsTypes="">
                                      <p:cBhvr>
                                        <p:cTn id="14" dur="2000" fill="hold"/>
                                        <p:tgtEl>
                                          <p:spTgt spid="3">
                                            <p:txEl>
                                              <p:pRg st="4" end="4"/>
                                            </p:txEl>
                                          </p:spTgt>
                                        </p:tgtEl>
                                        <p:attrNameLst>
                                          <p:attrName>ppt_x</p:attrName>
                                          <p:attrName>ppt_y</p:attrName>
                                        </p:attrNameLst>
                                      </p:cBhvr>
                                    </p:animMotion>
                                  </p:childTnLst>
                                </p:cTn>
                              </p:par>
                              <p:par>
                                <p:cTn id="15" presetID="63" presetClass="path" presetSubtype="0" accel="50000" decel="50000" fill="hold" nodeType="withEffect">
                                  <p:stCondLst>
                                    <p:cond delay="0"/>
                                  </p:stCondLst>
                                  <p:childTnLst>
                                    <p:animMotion origin="layout" path="M 0 0  L 0.25 0  E" pathEditMode="relative" ptsTypes="">
                                      <p:cBhvr>
                                        <p:cTn id="16" dur="2000" fill="hold"/>
                                        <p:tgtEl>
                                          <p:spTgt spid="3">
                                            <p:txEl>
                                              <p:pRg st="5" end="5"/>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4" name="Rectangle 44"/>
          <p:cNvSpPr>
            <a:spLocks noChangeArrowheads="1"/>
          </p:cNvSpPr>
          <p:nvPr/>
        </p:nvSpPr>
        <p:spPr bwMode="auto">
          <a:xfrm>
            <a:off x="142875" y="1125538"/>
            <a:ext cx="8893175" cy="5472112"/>
          </a:xfrm>
          <a:prstGeom prst="rect">
            <a:avLst/>
          </a:prstGeom>
          <a:solidFill>
            <a:schemeClr val="accent1"/>
          </a:solidFill>
          <a:ln w="9525">
            <a:solidFill>
              <a:schemeClr val="tx1"/>
            </a:solidFill>
            <a:miter lim="800000"/>
            <a:headEnd/>
            <a:tailEnd/>
          </a:ln>
        </p:spPr>
        <p:txBody>
          <a:bodyPr wrap="none" anchor="ctr"/>
          <a:lstStyle/>
          <a:p>
            <a:endParaRPr lang="es-ES_tradnl"/>
          </a:p>
        </p:txBody>
      </p:sp>
      <p:sp>
        <p:nvSpPr>
          <p:cNvPr id="61444" name="Text Box 4"/>
          <p:cNvSpPr txBox="1">
            <a:spLocks noChangeArrowheads="1"/>
          </p:cNvSpPr>
          <p:nvPr/>
        </p:nvSpPr>
        <p:spPr bwMode="auto">
          <a:xfrm>
            <a:off x="2339975" y="42863"/>
            <a:ext cx="4537075" cy="361950"/>
          </a:xfrm>
          <a:prstGeom prst="rect">
            <a:avLst/>
          </a:prstGeom>
          <a:solidFill>
            <a:srgbClr val="FFFF99"/>
          </a:solidFill>
          <a:ln w="25400">
            <a:solidFill>
              <a:schemeClr val="accent2"/>
            </a:solidFill>
            <a:miter lim="800000"/>
            <a:headEnd/>
            <a:tailEnd/>
          </a:ln>
        </p:spPr>
        <p:txBody>
          <a:bodyPr>
            <a:spAutoFit/>
          </a:bodyPr>
          <a:lstStyle/>
          <a:p>
            <a:pPr algn="ctr" eaLnBrk="0" hangingPunct="0">
              <a:spcBef>
                <a:spcPct val="50000"/>
              </a:spcBef>
            </a:pPr>
            <a:r>
              <a:rPr lang="es-ES_tradnl" sz="1600">
                <a:solidFill>
                  <a:schemeClr val="accent2"/>
                </a:solidFill>
                <a:latin typeface="Verdana" pitchFamily="34" charset="0"/>
              </a:rPr>
              <a:t>MASA Y DENSIDAD DE LA TIERRA</a:t>
            </a:r>
            <a:endParaRPr lang="es-ES_tradnl" sz="1600">
              <a:latin typeface="Verdana" pitchFamily="34" charset="0"/>
            </a:endParaRPr>
          </a:p>
        </p:txBody>
      </p:sp>
      <p:grpSp>
        <p:nvGrpSpPr>
          <p:cNvPr id="2" name="Group 5"/>
          <p:cNvGrpSpPr>
            <a:grpSpLocks/>
          </p:cNvGrpSpPr>
          <p:nvPr/>
        </p:nvGrpSpPr>
        <p:grpSpPr bwMode="auto">
          <a:xfrm>
            <a:off x="179388" y="620713"/>
            <a:ext cx="2305050" cy="425450"/>
            <a:chOff x="2336" y="1620"/>
            <a:chExt cx="816" cy="268"/>
          </a:xfrm>
        </p:grpSpPr>
        <p:sp>
          <p:nvSpPr>
            <p:cNvPr id="1068" name="AutoShape 6"/>
            <p:cNvSpPr>
              <a:spLocks noChangeArrowheads="1"/>
            </p:cNvSpPr>
            <p:nvPr/>
          </p:nvSpPr>
          <p:spPr bwMode="auto">
            <a:xfrm>
              <a:off x="2336" y="1658"/>
              <a:ext cx="725" cy="230"/>
            </a:xfrm>
            <a:prstGeom prst="flowChartAlternateProcess">
              <a:avLst/>
            </a:prstGeom>
            <a:solidFill>
              <a:schemeClr val="accent1"/>
            </a:solidFill>
            <a:ln w="9525">
              <a:solidFill>
                <a:schemeClr val="tx1"/>
              </a:solidFill>
              <a:miter lim="800000"/>
              <a:headEnd/>
              <a:tailEnd/>
            </a:ln>
          </p:spPr>
          <p:txBody>
            <a:bodyPr wrap="none" anchor="ctr"/>
            <a:lstStyle/>
            <a:p>
              <a:endParaRPr lang="es-ES_tradnl"/>
            </a:p>
          </p:txBody>
        </p:sp>
        <p:sp>
          <p:nvSpPr>
            <p:cNvPr id="1069" name="Rectangle 7"/>
            <p:cNvSpPr>
              <a:spLocks noChangeArrowheads="1"/>
            </p:cNvSpPr>
            <p:nvPr/>
          </p:nvSpPr>
          <p:spPr bwMode="auto">
            <a:xfrm>
              <a:off x="2336" y="1620"/>
              <a:ext cx="816" cy="231"/>
            </a:xfrm>
            <a:prstGeom prst="rect">
              <a:avLst/>
            </a:prstGeom>
            <a:noFill/>
            <a:ln w="9525">
              <a:noFill/>
              <a:miter lim="800000"/>
              <a:headEnd/>
              <a:tailEnd/>
            </a:ln>
          </p:spPr>
          <p:txBody>
            <a:bodyPr>
              <a:spAutoFit/>
            </a:bodyPr>
            <a:lstStyle/>
            <a:p>
              <a:r>
                <a:rPr lang="es-ES_tradnl"/>
                <a:t>Métodos indirectos</a:t>
              </a:r>
              <a:endParaRPr lang="es-ES"/>
            </a:p>
          </p:txBody>
        </p:sp>
      </p:grpSp>
      <p:graphicFrame>
        <p:nvGraphicFramePr>
          <p:cNvPr id="61448" name="Object 8"/>
          <p:cNvGraphicFramePr>
            <a:graphicFrameLocks noChangeAspect="1"/>
          </p:cNvGraphicFramePr>
          <p:nvPr/>
        </p:nvGraphicFramePr>
        <p:xfrm>
          <a:off x="2195513" y="1196975"/>
          <a:ext cx="4897437" cy="3671888"/>
        </p:xfrm>
        <a:graphic>
          <a:graphicData uri="http://schemas.openxmlformats.org/presentationml/2006/ole">
            <p:oleObj spid="_x0000_s1026" name="Fotografía de Photo Editor" r:id="rId3" imgW="3048426" imgH="2285714" progId="MSPhotoEd.3">
              <p:embed/>
            </p:oleObj>
          </a:graphicData>
        </a:graphic>
      </p:graphicFrame>
      <p:grpSp>
        <p:nvGrpSpPr>
          <p:cNvPr id="3" name="Group 9"/>
          <p:cNvGrpSpPr>
            <a:grpSpLocks/>
          </p:cNvGrpSpPr>
          <p:nvPr/>
        </p:nvGrpSpPr>
        <p:grpSpPr bwMode="auto">
          <a:xfrm>
            <a:off x="2555875" y="620713"/>
            <a:ext cx="5616575" cy="431800"/>
            <a:chOff x="3152" y="981"/>
            <a:chExt cx="2608" cy="432"/>
          </a:xfrm>
        </p:grpSpPr>
        <p:sp>
          <p:nvSpPr>
            <p:cNvPr id="1066" name="AutoShape 10"/>
            <p:cNvSpPr>
              <a:spLocks noChangeArrowheads="1"/>
            </p:cNvSpPr>
            <p:nvPr/>
          </p:nvSpPr>
          <p:spPr bwMode="auto">
            <a:xfrm>
              <a:off x="3153" y="1013"/>
              <a:ext cx="2449" cy="400"/>
            </a:xfrm>
            <a:prstGeom prst="foldedCorner">
              <a:avLst>
                <a:gd name="adj" fmla="val 12500"/>
              </a:avLst>
            </a:prstGeom>
            <a:solidFill>
              <a:schemeClr val="folHlink"/>
            </a:solidFill>
            <a:ln w="9525">
              <a:solidFill>
                <a:schemeClr val="tx1"/>
              </a:solidFill>
              <a:round/>
              <a:headEnd/>
              <a:tailEnd/>
            </a:ln>
          </p:spPr>
          <p:txBody>
            <a:bodyPr wrap="none" anchor="ctr"/>
            <a:lstStyle/>
            <a:p>
              <a:endParaRPr lang="es-ES_tradnl"/>
            </a:p>
          </p:txBody>
        </p:sp>
        <p:sp>
          <p:nvSpPr>
            <p:cNvPr id="1067" name="Rectangle 11"/>
            <p:cNvSpPr>
              <a:spLocks noChangeArrowheads="1"/>
            </p:cNvSpPr>
            <p:nvPr/>
          </p:nvSpPr>
          <p:spPr bwMode="auto">
            <a:xfrm>
              <a:off x="3152" y="981"/>
              <a:ext cx="2608" cy="367"/>
            </a:xfrm>
            <a:prstGeom prst="rect">
              <a:avLst/>
            </a:prstGeom>
            <a:noFill/>
            <a:ln w="9525">
              <a:noFill/>
              <a:miter lim="800000"/>
              <a:headEnd/>
              <a:tailEnd/>
            </a:ln>
          </p:spPr>
          <p:txBody>
            <a:bodyPr>
              <a:spAutoFit/>
            </a:bodyPr>
            <a:lstStyle/>
            <a:p>
              <a:r>
                <a:rPr lang="es-ES_tradnl"/>
                <a:t>¿Cómo medir la masa y la densidad de la Tierra?</a:t>
              </a:r>
              <a:endParaRPr lang="es-ES"/>
            </a:p>
          </p:txBody>
        </p:sp>
      </p:grpSp>
      <p:sp>
        <p:nvSpPr>
          <p:cNvPr id="61452" name="Rectangle 12"/>
          <p:cNvSpPr>
            <a:spLocks noChangeArrowheads="1"/>
          </p:cNvSpPr>
          <p:nvPr/>
        </p:nvSpPr>
        <p:spPr bwMode="auto">
          <a:xfrm>
            <a:off x="523875" y="2451100"/>
            <a:ext cx="458788" cy="1184275"/>
          </a:xfrm>
          <a:prstGeom prst="rect">
            <a:avLst/>
          </a:prstGeom>
          <a:solidFill>
            <a:srgbClr val="FFFF66"/>
          </a:solidFill>
          <a:ln w="28575">
            <a:noFill/>
            <a:miter lim="800000"/>
            <a:headEnd/>
            <a:tailEnd type="none" w="lg" len="med"/>
          </a:ln>
        </p:spPr>
        <p:txBody>
          <a:bodyPr lIns="90000" tIns="46800" rIns="90000" bIns="46800" anchor="ctr">
            <a:spAutoFit/>
          </a:bodyPr>
          <a:lstStyle/>
          <a:p>
            <a:endParaRPr lang="es-ES_tradnl"/>
          </a:p>
        </p:txBody>
      </p:sp>
      <p:sp>
        <p:nvSpPr>
          <p:cNvPr id="61453" name="Oval 13"/>
          <p:cNvSpPr>
            <a:spLocks noChangeArrowheads="1"/>
          </p:cNvSpPr>
          <p:nvPr/>
        </p:nvSpPr>
        <p:spPr bwMode="auto">
          <a:xfrm>
            <a:off x="989013" y="5734050"/>
            <a:ext cx="458787" cy="458788"/>
          </a:xfrm>
          <a:prstGeom prst="ellipse">
            <a:avLst/>
          </a:prstGeom>
          <a:solidFill>
            <a:srgbClr val="FFCCCC"/>
          </a:solidFill>
          <a:ln w="28575">
            <a:noFill/>
            <a:round/>
            <a:headEnd/>
            <a:tailEnd type="none" w="lg" len="med"/>
          </a:ln>
        </p:spPr>
        <p:txBody>
          <a:bodyPr wrap="none" lIns="90000" tIns="46800" rIns="90000" bIns="46800" anchor="ctr">
            <a:spAutoFit/>
          </a:bodyPr>
          <a:lstStyle/>
          <a:p>
            <a:endParaRPr lang="es-ES_tradnl"/>
          </a:p>
        </p:txBody>
      </p:sp>
      <p:sp>
        <p:nvSpPr>
          <p:cNvPr id="61454" name="Oval 14"/>
          <p:cNvSpPr>
            <a:spLocks noChangeArrowheads="1"/>
          </p:cNvSpPr>
          <p:nvPr/>
        </p:nvSpPr>
        <p:spPr bwMode="auto">
          <a:xfrm>
            <a:off x="6802438" y="2681288"/>
            <a:ext cx="458787" cy="458787"/>
          </a:xfrm>
          <a:prstGeom prst="ellipse">
            <a:avLst/>
          </a:prstGeom>
          <a:solidFill>
            <a:srgbClr val="FFCCCC"/>
          </a:solidFill>
          <a:ln w="28575">
            <a:noFill/>
            <a:round/>
            <a:headEnd/>
            <a:tailEnd type="none" w="lg" len="med"/>
          </a:ln>
        </p:spPr>
        <p:txBody>
          <a:bodyPr wrap="none" lIns="90000" tIns="46800" rIns="90000" bIns="46800" anchor="ctr">
            <a:spAutoFit/>
          </a:bodyPr>
          <a:lstStyle/>
          <a:p>
            <a:endParaRPr lang="es-ES_tradnl"/>
          </a:p>
        </p:txBody>
      </p:sp>
      <p:sp>
        <p:nvSpPr>
          <p:cNvPr id="61455" name="Oval 15"/>
          <p:cNvSpPr>
            <a:spLocks noChangeArrowheads="1"/>
          </p:cNvSpPr>
          <p:nvPr/>
        </p:nvSpPr>
        <p:spPr bwMode="auto">
          <a:xfrm>
            <a:off x="4935538" y="2716213"/>
            <a:ext cx="458787" cy="458787"/>
          </a:xfrm>
          <a:prstGeom prst="ellipse">
            <a:avLst/>
          </a:prstGeom>
          <a:solidFill>
            <a:srgbClr val="54AAF8"/>
          </a:solidFill>
          <a:ln w="28575">
            <a:noFill/>
            <a:round/>
            <a:headEnd/>
            <a:tailEnd type="none" w="lg" len="med"/>
          </a:ln>
        </p:spPr>
        <p:txBody>
          <a:bodyPr wrap="none" lIns="90000" tIns="46800" rIns="90000" bIns="46800" anchor="ctr">
            <a:spAutoFit/>
          </a:bodyPr>
          <a:lstStyle/>
          <a:p>
            <a:endParaRPr lang="es-ES_tradnl"/>
          </a:p>
        </p:txBody>
      </p:sp>
      <p:sp>
        <p:nvSpPr>
          <p:cNvPr id="61456" name="Oval 16"/>
          <p:cNvSpPr>
            <a:spLocks noChangeArrowheads="1"/>
          </p:cNvSpPr>
          <p:nvPr/>
        </p:nvSpPr>
        <p:spPr bwMode="auto">
          <a:xfrm>
            <a:off x="987425" y="5221288"/>
            <a:ext cx="458788" cy="458787"/>
          </a:xfrm>
          <a:prstGeom prst="ellipse">
            <a:avLst/>
          </a:prstGeom>
          <a:solidFill>
            <a:srgbClr val="54AAF8"/>
          </a:solidFill>
          <a:ln w="28575">
            <a:noFill/>
            <a:round/>
            <a:headEnd/>
            <a:tailEnd type="none" w="lg" len="med"/>
          </a:ln>
        </p:spPr>
        <p:txBody>
          <a:bodyPr wrap="none" lIns="90000" tIns="46800" rIns="90000" bIns="46800" anchor="ctr">
            <a:spAutoFit/>
          </a:bodyPr>
          <a:lstStyle/>
          <a:p>
            <a:endParaRPr lang="es-ES_tradnl"/>
          </a:p>
        </p:txBody>
      </p:sp>
      <p:graphicFrame>
        <p:nvGraphicFramePr>
          <p:cNvPr id="61457" name="Object 17"/>
          <p:cNvGraphicFramePr>
            <a:graphicFrameLocks noChangeAspect="1"/>
          </p:cNvGraphicFramePr>
          <p:nvPr/>
        </p:nvGraphicFramePr>
        <p:xfrm>
          <a:off x="1328738" y="4895850"/>
          <a:ext cx="1185862" cy="1582738"/>
        </p:xfrm>
        <a:graphic>
          <a:graphicData uri="http://schemas.openxmlformats.org/presentationml/2006/ole">
            <p:oleObj spid="_x0000_s1027" name="Ecuación" r:id="rId4" imgW="749160" imgH="1002960" progId="Equation.3">
              <p:embed/>
            </p:oleObj>
          </a:graphicData>
        </a:graphic>
      </p:graphicFrame>
      <p:graphicFrame>
        <p:nvGraphicFramePr>
          <p:cNvPr id="61458" name="Object 18"/>
          <p:cNvGraphicFramePr>
            <a:graphicFrameLocks noChangeAspect="1"/>
          </p:cNvGraphicFramePr>
          <p:nvPr/>
        </p:nvGraphicFramePr>
        <p:xfrm>
          <a:off x="661988" y="2293938"/>
          <a:ext cx="1403350" cy="779462"/>
        </p:xfrm>
        <a:graphic>
          <a:graphicData uri="http://schemas.openxmlformats.org/presentationml/2006/ole">
            <p:oleObj spid="_x0000_s1028" name="Ecuación" r:id="rId5" imgW="914400" imgH="507960" progId="Equation.3">
              <p:embed/>
            </p:oleObj>
          </a:graphicData>
        </a:graphic>
      </p:graphicFrame>
      <p:graphicFrame>
        <p:nvGraphicFramePr>
          <p:cNvPr id="61459" name="Object 19"/>
          <p:cNvGraphicFramePr>
            <a:graphicFrameLocks noChangeAspect="1"/>
          </p:cNvGraphicFramePr>
          <p:nvPr/>
        </p:nvGraphicFramePr>
        <p:xfrm>
          <a:off x="633413" y="5273675"/>
          <a:ext cx="781050" cy="825500"/>
        </p:xfrm>
        <a:graphic>
          <a:graphicData uri="http://schemas.openxmlformats.org/presentationml/2006/ole">
            <p:oleObj spid="_x0000_s1029" name="Ecuación" r:id="rId6" imgW="482400" imgH="507960" progId="Equation.3">
              <p:embed/>
            </p:oleObj>
          </a:graphicData>
        </a:graphic>
      </p:graphicFrame>
      <p:graphicFrame>
        <p:nvGraphicFramePr>
          <p:cNvPr id="61460" name="Object 20"/>
          <p:cNvGraphicFramePr>
            <a:graphicFrameLocks noChangeAspect="1"/>
          </p:cNvGraphicFramePr>
          <p:nvPr/>
        </p:nvGraphicFramePr>
        <p:xfrm>
          <a:off x="673100" y="3267075"/>
          <a:ext cx="992188" cy="387350"/>
        </p:xfrm>
        <a:graphic>
          <a:graphicData uri="http://schemas.openxmlformats.org/presentationml/2006/ole">
            <p:oleObj spid="_x0000_s1030" name="Ecuación" r:id="rId7" imgW="647640" imgH="253800" progId="Equation.3">
              <p:embed/>
            </p:oleObj>
          </a:graphicData>
        </a:graphic>
      </p:graphicFrame>
      <p:graphicFrame>
        <p:nvGraphicFramePr>
          <p:cNvPr id="61461" name="Object 21"/>
          <p:cNvGraphicFramePr>
            <a:graphicFrameLocks noChangeAspect="1"/>
          </p:cNvGraphicFramePr>
          <p:nvPr/>
        </p:nvGraphicFramePr>
        <p:xfrm>
          <a:off x="2333625" y="2573338"/>
          <a:ext cx="1790700" cy="779462"/>
        </p:xfrm>
        <a:graphic>
          <a:graphicData uri="http://schemas.openxmlformats.org/presentationml/2006/ole">
            <p:oleObj spid="_x0000_s1031" name="Ecuación" r:id="rId8" imgW="1168200" imgH="507960" progId="Equation.3">
              <p:embed/>
            </p:oleObj>
          </a:graphicData>
        </a:graphic>
      </p:graphicFrame>
      <p:graphicFrame>
        <p:nvGraphicFramePr>
          <p:cNvPr id="61462" name="Object 22"/>
          <p:cNvGraphicFramePr>
            <a:graphicFrameLocks noChangeAspect="1"/>
          </p:cNvGraphicFramePr>
          <p:nvPr/>
        </p:nvGraphicFramePr>
        <p:xfrm>
          <a:off x="5011738" y="2565400"/>
          <a:ext cx="1266825" cy="798513"/>
        </p:xfrm>
        <a:graphic>
          <a:graphicData uri="http://schemas.openxmlformats.org/presentationml/2006/ole">
            <p:oleObj spid="_x0000_s1032" name="Ecuación" r:id="rId9" imgW="825480" imgH="520560" progId="Equation.3">
              <p:embed/>
            </p:oleObj>
          </a:graphicData>
        </a:graphic>
      </p:graphicFrame>
      <p:sp>
        <p:nvSpPr>
          <p:cNvPr id="61463" name="AutoShape 23"/>
          <p:cNvSpPr>
            <a:spLocks/>
          </p:cNvSpPr>
          <p:nvPr/>
        </p:nvSpPr>
        <p:spPr bwMode="auto">
          <a:xfrm>
            <a:off x="1954213" y="2292350"/>
            <a:ext cx="315912" cy="1341438"/>
          </a:xfrm>
          <a:prstGeom prst="rightBrace">
            <a:avLst>
              <a:gd name="adj1" fmla="val 35385"/>
              <a:gd name="adj2" fmla="val 50000"/>
            </a:avLst>
          </a:prstGeom>
          <a:noFill/>
          <a:ln w="22225">
            <a:solidFill>
              <a:schemeClr val="tx1"/>
            </a:solidFill>
            <a:round/>
            <a:headEnd/>
            <a:tailEnd type="none" w="lg" len="med"/>
          </a:ln>
        </p:spPr>
        <p:txBody>
          <a:bodyPr lIns="90000" tIns="46800" rIns="90000" bIns="46800" anchor="ctr">
            <a:spAutoFit/>
          </a:bodyPr>
          <a:lstStyle/>
          <a:p>
            <a:endParaRPr lang="es-ES_tradnl"/>
          </a:p>
        </p:txBody>
      </p:sp>
      <p:sp>
        <p:nvSpPr>
          <p:cNvPr id="61464" name="AutoShape 24"/>
          <p:cNvSpPr>
            <a:spLocks noChangeArrowheads="1"/>
          </p:cNvSpPr>
          <p:nvPr/>
        </p:nvSpPr>
        <p:spPr bwMode="auto">
          <a:xfrm>
            <a:off x="4248150" y="2787650"/>
            <a:ext cx="493713" cy="33496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7678 h 21600"/>
              <a:gd name="T14" fmla="*/ 18689 w 21600"/>
              <a:gd name="T15" fmla="*/ 13922 h 21600"/>
            </a:gdLst>
            <a:ahLst/>
            <a:cxnLst>
              <a:cxn ang="T8">
                <a:pos x="T0" y="T1"/>
              </a:cxn>
              <a:cxn ang="T9">
                <a:pos x="T2" y="T3"/>
              </a:cxn>
              <a:cxn ang="T10">
                <a:pos x="T4" y="T5"/>
              </a:cxn>
              <a:cxn ang="T11">
                <a:pos x="T6" y="T7"/>
              </a:cxn>
            </a:cxnLst>
            <a:rect l="T12" t="T13" r="T14" b="T15"/>
            <a:pathLst>
              <a:path w="21600" h="21600">
                <a:moveTo>
                  <a:pt x="11529" y="0"/>
                </a:moveTo>
                <a:lnTo>
                  <a:pt x="11529" y="7678"/>
                </a:lnTo>
                <a:lnTo>
                  <a:pt x="3375" y="7678"/>
                </a:lnTo>
                <a:lnTo>
                  <a:pt x="3375" y="13922"/>
                </a:lnTo>
                <a:lnTo>
                  <a:pt x="11529" y="13922"/>
                </a:lnTo>
                <a:lnTo>
                  <a:pt x="11529" y="21600"/>
                </a:lnTo>
                <a:lnTo>
                  <a:pt x="21600" y="10800"/>
                </a:lnTo>
                <a:close/>
              </a:path>
              <a:path w="21600" h="21600">
                <a:moveTo>
                  <a:pt x="1350" y="7678"/>
                </a:moveTo>
                <a:lnTo>
                  <a:pt x="1350" y="13922"/>
                </a:lnTo>
                <a:lnTo>
                  <a:pt x="2700" y="13922"/>
                </a:lnTo>
                <a:lnTo>
                  <a:pt x="2700" y="7678"/>
                </a:lnTo>
                <a:close/>
              </a:path>
              <a:path w="21600" h="21600">
                <a:moveTo>
                  <a:pt x="0" y="7678"/>
                </a:moveTo>
                <a:lnTo>
                  <a:pt x="0" y="13922"/>
                </a:lnTo>
                <a:lnTo>
                  <a:pt x="675" y="13922"/>
                </a:lnTo>
                <a:lnTo>
                  <a:pt x="675" y="7678"/>
                </a:lnTo>
                <a:close/>
              </a:path>
            </a:pathLst>
          </a:custGeom>
          <a:solidFill>
            <a:srgbClr val="FF6600"/>
          </a:solidFill>
          <a:ln w="6350">
            <a:solidFill>
              <a:schemeClr val="tx1"/>
            </a:solidFill>
            <a:miter lim="800000"/>
            <a:headEnd/>
            <a:tailEnd type="none" w="lg" len="med"/>
          </a:ln>
        </p:spPr>
        <p:txBody>
          <a:bodyPr lIns="90000" tIns="46800" rIns="90000" bIns="46800" anchor="ctr">
            <a:spAutoFit/>
          </a:bodyPr>
          <a:lstStyle/>
          <a:p>
            <a:endParaRPr lang="es-ES_tradnl"/>
          </a:p>
        </p:txBody>
      </p:sp>
      <p:grpSp>
        <p:nvGrpSpPr>
          <p:cNvPr id="4" name="Group 25"/>
          <p:cNvGrpSpPr>
            <a:grpSpLocks/>
          </p:cNvGrpSpPr>
          <p:nvPr/>
        </p:nvGrpSpPr>
        <p:grpSpPr bwMode="auto">
          <a:xfrm>
            <a:off x="290513" y="3759200"/>
            <a:ext cx="4624387" cy="898525"/>
            <a:chOff x="234" y="2644"/>
            <a:chExt cx="3189" cy="566"/>
          </a:xfrm>
        </p:grpSpPr>
        <p:sp>
          <p:nvSpPr>
            <p:cNvPr id="1064" name="Text Box 26"/>
            <p:cNvSpPr txBox="1">
              <a:spLocks noChangeArrowheads="1"/>
            </p:cNvSpPr>
            <p:nvPr/>
          </p:nvSpPr>
          <p:spPr bwMode="auto">
            <a:xfrm>
              <a:off x="234" y="2844"/>
              <a:ext cx="3189" cy="366"/>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a:t>Para un cuerpo situado en la superficie terrestre </a:t>
              </a:r>
              <a:r>
                <a:rPr lang="es-ES_tradnl" sz="1600" b="1"/>
                <a:t>F</a:t>
              </a:r>
              <a:r>
                <a:rPr lang="es-ES_tradnl" sz="1600"/>
                <a:t> es la fuerza con la que es atraído por la tierra.</a:t>
              </a:r>
            </a:p>
          </p:txBody>
        </p:sp>
        <p:sp>
          <p:nvSpPr>
            <p:cNvPr id="1065" name="AutoShape 27"/>
            <p:cNvSpPr>
              <a:spLocks noChangeArrowheads="1"/>
            </p:cNvSpPr>
            <p:nvPr/>
          </p:nvSpPr>
          <p:spPr bwMode="auto">
            <a:xfrm>
              <a:off x="678" y="2644"/>
              <a:ext cx="278" cy="222"/>
            </a:xfrm>
            <a:prstGeom prst="upArrow">
              <a:avLst>
                <a:gd name="adj1" fmla="val 33815"/>
                <a:gd name="adj2" fmla="val 45046"/>
              </a:avLst>
            </a:prstGeom>
            <a:solidFill>
              <a:srgbClr val="66FF66"/>
            </a:solidFill>
            <a:ln w="28575">
              <a:noFill/>
              <a:miter lim="800000"/>
              <a:headEnd/>
              <a:tailEnd type="none" w="lg" len="med"/>
            </a:ln>
          </p:spPr>
          <p:txBody>
            <a:bodyPr wrap="none" lIns="90000" tIns="46800" rIns="90000" bIns="46800" anchor="ctr">
              <a:spAutoFit/>
            </a:bodyPr>
            <a:lstStyle/>
            <a:p>
              <a:endParaRPr lang="es-ES_tradnl"/>
            </a:p>
          </p:txBody>
        </p:sp>
      </p:grpSp>
      <p:grpSp>
        <p:nvGrpSpPr>
          <p:cNvPr id="5" name="Group 28"/>
          <p:cNvGrpSpPr>
            <a:grpSpLocks/>
          </p:cNvGrpSpPr>
          <p:nvPr/>
        </p:nvGrpSpPr>
        <p:grpSpPr bwMode="auto">
          <a:xfrm>
            <a:off x="273050" y="1433513"/>
            <a:ext cx="3527425" cy="928687"/>
            <a:chOff x="223" y="1203"/>
            <a:chExt cx="2222" cy="585"/>
          </a:xfrm>
        </p:grpSpPr>
        <p:sp>
          <p:nvSpPr>
            <p:cNvPr id="1062" name="Text Box 29"/>
            <p:cNvSpPr txBox="1">
              <a:spLocks noChangeArrowheads="1"/>
            </p:cNvSpPr>
            <p:nvPr/>
          </p:nvSpPr>
          <p:spPr bwMode="auto">
            <a:xfrm>
              <a:off x="223" y="1203"/>
              <a:ext cx="2222" cy="366"/>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a:t>Para calcular la </a:t>
              </a:r>
              <a:r>
                <a:rPr lang="es-ES_tradnl" sz="1600">
                  <a:solidFill>
                    <a:srgbClr val="FF3300"/>
                  </a:solidFill>
                </a:rPr>
                <a:t>masa</a:t>
              </a:r>
              <a:r>
                <a:rPr lang="es-ES_tradnl" sz="1600"/>
                <a:t> recurrimos a la </a:t>
              </a:r>
              <a:r>
                <a:rPr lang="es-ES_tradnl" sz="1600" b="1"/>
                <a:t>ley de la gravitación universal</a:t>
              </a:r>
              <a:r>
                <a:rPr lang="es-ES_tradnl" sz="1600"/>
                <a:t>.</a:t>
              </a:r>
            </a:p>
          </p:txBody>
        </p:sp>
        <p:sp>
          <p:nvSpPr>
            <p:cNvPr id="1063" name="AutoShape 30"/>
            <p:cNvSpPr>
              <a:spLocks noChangeArrowheads="1"/>
            </p:cNvSpPr>
            <p:nvPr/>
          </p:nvSpPr>
          <p:spPr bwMode="auto">
            <a:xfrm flipV="1">
              <a:off x="623" y="1566"/>
              <a:ext cx="278" cy="222"/>
            </a:xfrm>
            <a:prstGeom prst="upArrow">
              <a:avLst>
                <a:gd name="adj1" fmla="val 33815"/>
                <a:gd name="adj2" fmla="val 45046"/>
              </a:avLst>
            </a:prstGeom>
            <a:solidFill>
              <a:srgbClr val="66FF66"/>
            </a:solidFill>
            <a:ln w="28575">
              <a:noFill/>
              <a:miter lim="800000"/>
              <a:headEnd/>
              <a:tailEnd type="none" w="lg" len="med"/>
            </a:ln>
          </p:spPr>
          <p:txBody>
            <a:bodyPr wrap="none" lIns="90000" tIns="46800" rIns="90000" bIns="46800" anchor="ctr">
              <a:spAutoFit/>
            </a:bodyPr>
            <a:lstStyle/>
            <a:p>
              <a:endParaRPr lang="es-ES_tradnl"/>
            </a:p>
          </p:txBody>
        </p:sp>
      </p:grpSp>
      <p:grpSp>
        <p:nvGrpSpPr>
          <p:cNvPr id="6" name="Group 31"/>
          <p:cNvGrpSpPr>
            <a:grpSpLocks/>
          </p:cNvGrpSpPr>
          <p:nvPr/>
        </p:nvGrpSpPr>
        <p:grpSpPr bwMode="auto">
          <a:xfrm>
            <a:off x="4367213" y="1433513"/>
            <a:ext cx="4510087" cy="982662"/>
            <a:chOff x="3078" y="1203"/>
            <a:chExt cx="2877" cy="619"/>
          </a:xfrm>
        </p:grpSpPr>
        <p:sp>
          <p:nvSpPr>
            <p:cNvPr id="1060" name="Text Box 32"/>
            <p:cNvSpPr txBox="1">
              <a:spLocks noChangeArrowheads="1"/>
            </p:cNvSpPr>
            <p:nvPr/>
          </p:nvSpPr>
          <p:spPr bwMode="auto">
            <a:xfrm>
              <a:off x="3078" y="1203"/>
              <a:ext cx="2877" cy="366"/>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a:t>Si consideramos como aproximación que la Tierra es una esfera perfecta, su </a:t>
              </a:r>
              <a:r>
                <a:rPr lang="es-ES_tradnl" sz="1600">
                  <a:solidFill>
                    <a:srgbClr val="FF3300"/>
                  </a:solidFill>
                </a:rPr>
                <a:t>volumen</a:t>
              </a:r>
              <a:r>
                <a:rPr lang="es-ES_tradnl" sz="1600"/>
                <a:t> será:</a:t>
              </a:r>
            </a:p>
          </p:txBody>
        </p:sp>
        <p:sp>
          <p:nvSpPr>
            <p:cNvPr id="1061" name="AutoShape 33"/>
            <p:cNvSpPr>
              <a:spLocks noChangeArrowheads="1"/>
            </p:cNvSpPr>
            <p:nvPr/>
          </p:nvSpPr>
          <p:spPr bwMode="auto">
            <a:xfrm flipV="1">
              <a:off x="4667" y="1600"/>
              <a:ext cx="278" cy="222"/>
            </a:xfrm>
            <a:prstGeom prst="upArrow">
              <a:avLst>
                <a:gd name="adj1" fmla="val 33815"/>
                <a:gd name="adj2" fmla="val 45046"/>
              </a:avLst>
            </a:prstGeom>
            <a:solidFill>
              <a:srgbClr val="66FF66"/>
            </a:solidFill>
            <a:ln w="28575">
              <a:noFill/>
              <a:miter lim="800000"/>
              <a:headEnd/>
              <a:tailEnd type="none" w="lg" len="med"/>
            </a:ln>
          </p:spPr>
          <p:txBody>
            <a:bodyPr wrap="none" lIns="90000" tIns="46800" rIns="90000" bIns="46800" anchor="ctr">
              <a:spAutoFit/>
            </a:bodyPr>
            <a:lstStyle/>
            <a:p>
              <a:endParaRPr lang="es-ES_tradnl"/>
            </a:p>
          </p:txBody>
        </p:sp>
      </p:grpSp>
      <p:grpSp>
        <p:nvGrpSpPr>
          <p:cNvPr id="7" name="Group 34"/>
          <p:cNvGrpSpPr>
            <a:grpSpLocks/>
          </p:cNvGrpSpPr>
          <p:nvPr/>
        </p:nvGrpSpPr>
        <p:grpSpPr bwMode="auto">
          <a:xfrm>
            <a:off x="2536825" y="3335338"/>
            <a:ext cx="2416175" cy="698500"/>
            <a:chOff x="1634" y="2489"/>
            <a:chExt cx="1522" cy="440"/>
          </a:xfrm>
        </p:grpSpPr>
        <p:sp>
          <p:nvSpPr>
            <p:cNvPr id="1058" name="AutoShape 35"/>
            <p:cNvSpPr>
              <a:spLocks noChangeArrowheads="1"/>
            </p:cNvSpPr>
            <p:nvPr/>
          </p:nvSpPr>
          <p:spPr bwMode="auto">
            <a:xfrm>
              <a:off x="1667" y="2489"/>
              <a:ext cx="1455" cy="422"/>
            </a:xfrm>
            <a:prstGeom prst="upArrowCallout">
              <a:avLst>
                <a:gd name="adj1" fmla="val 33425"/>
                <a:gd name="adj2" fmla="val 41358"/>
                <a:gd name="adj3" fmla="val 22037"/>
                <a:gd name="adj4" fmla="val 66588"/>
              </a:avLst>
            </a:prstGeom>
            <a:solidFill>
              <a:srgbClr val="A3F9D2"/>
            </a:solidFill>
            <a:ln w="9525">
              <a:solidFill>
                <a:schemeClr val="tx1"/>
              </a:solidFill>
              <a:miter lim="800000"/>
              <a:headEnd/>
              <a:tailEnd type="none" w="lg" len="med"/>
            </a:ln>
          </p:spPr>
          <p:txBody>
            <a:bodyPr lIns="90000" tIns="46800" rIns="90000" bIns="46800" anchor="ctr">
              <a:spAutoFit/>
            </a:bodyPr>
            <a:lstStyle/>
            <a:p>
              <a:endParaRPr lang="es-ES_tradnl"/>
            </a:p>
          </p:txBody>
        </p:sp>
        <p:sp>
          <p:nvSpPr>
            <p:cNvPr id="1059" name="Text Box 36"/>
            <p:cNvSpPr txBox="1">
              <a:spLocks noChangeArrowheads="1"/>
            </p:cNvSpPr>
            <p:nvPr/>
          </p:nvSpPr>
          <p:spPr bwMode="auto">
            <a:xfrm>
              <a:off x="1634" y="2603"/>
              <a:ext cx="1522" cy="326"/>
            </a:xfrm>
            <a:prstGeom prst="rect">
              <a:avLst/>
            </a:prstGeom>
            <a:noFill/>
            <a:ln w="28575">
              <a:noFill/>
              <a:miter lim="800000"/>
              <a:headEnd/>
              <a:tailEnd type="none" w="lg" len="med"/>
            </a:ln>
          </p:spPr>
          <p:txBody>
            <a:bodyPr lIns="90000" tIns="46800" rIns="90000" bIns="46800" anchor="ctr" anchorCtr="1">
              <a:spAutoFit/>
            </a:bodyPr>
            <a:lstStyle/>
            <a:p>
              <a:pPr algn="ctr" eaLnBrk="0" hangingPunct="0">
                <a:spcBef>
                  <a:spcPct val="50000"/>
                </a:spcBef>
              </a:pPr>
              <a:r>
                <a:rPr lang="es-ES_tradnl" sz="1400"/>
                <a:t>la distancia entre los dos cuerpos es el radio terrestre</a:t>
              </a:r>
            </a:p>
          </p:txBody>
        </p:sp>
      </p:grpSp>
      <p:graphicFrame>
        <p:nvGraphicFramePr>
          <p:cNvPr id="61477" name="Object 37"/>
          <p:cNvGraphicFramePr>
            <a:graphicFrameLocks noChangeAspect="1"/>
          </p:cNvGraphicFramePr>
          <p:nvPr/>
        </p:nvGraphicFramePr>
        <p:xfrm>
          <a:off x="2547938" y="4903788"/>
          <a:ext cx="1044575" cy="1565275"/>
        </p:xfrm>
        <a:graphic>
          <a:graphicData uri="http://schemas.openxmlformats.org/presentationml/2006/ole">
            <p:oleObj spid="_x0000_s1033" name="Ecuación" r:id="rId10" imgW="660240" imgH="990360" progId="Equation.3">
              <p:embed/>
            </p:oleObj>
          </a:graphicData>
        </a:graphic>
      </p:graphicFrame>
      <p:graphicFrame>
        <p:nvGraphicFramePr>
          <p:cNvPr id="61478" name="Object 38"/>
          <p:cNvGraphicFramePr>
            <a:graphicFrameLocks noChangeAspect="1"/>
          </p:cNvGraphicFramePr>
          <p:nvPr/>
        </p:nvGraphicFramePr>
        <p:xfrm>
          <a:off x="3562350" y="5245100"/>
          <a:ext cx="1204913" cy="882650"/>
        </p:xfrm>
        <a:graphic>
          <a:graphicData uri="http://schemas.openxmlformats.org/presentationml/2006/ole">
            <p:oleObj spid="_x0000_s1034" name="Ecuación" r:id="rId11" imgW="761760" imgH="558720" progId="Equation.3">
              <p:embed/>
            </p:oleObj>
          </a:graphicData>
        </a:graphic>
      </p:graphicFrame>
      <p:graphicFrame>
        <p:nvGraphicFramePr>
          <p:cNvPr id="61479" name="Object 39"/>
          <p:cNvGraphicFramePr>
            <a:graphicFrameLocks noChangeAspect="1"/>
          </p:cNvGraphicFramePr>
          <p:nvPr/>
        </p:nvGraphicFramePr>
        <p:xfrm>
          <a:off x="4714875" y="5457825"/>
          <a:ext cx="1406525" cy="458788"/>
        </p:xfrm>
        <a:graphic>
          <a:graphicData uri="http://schemas.openxmlformats.org/presentationml/2006/ole">
            <p:oleObj spid="_x0000_s1035" name="Ecuación" r:id="rId12" imgW="888840" imgH="291960" progId="Equation.3">
              <p:embed/>
            </p:oleObj>
          </a:graphicData>
        </a:graphic>
      </p:graphicFrame>
      <p:grpSp>
        <p:nvGrpSpPr>
          <p:cNvPr id="8" name="Group 40"/>
          <p:cNvGrpSpPr>
            <a:grpSpLocks/>
          </p:cNvGrpSpPr>
          <p:nvPr/>
        </p:nvGrpSpPr>
        <p:grpSpPr bwMode="auto">
          <a:xfrm>
            <a:off x="6138863" y="4048125"/>
            <a:ext cx="2698750" cy="1409700"/>
            <a:chOff x="4266" y="2826"/>
            <a:chExt cx="1700" cy="888"/>
          </a:xfrm>
        </p:grpSpPr>
        <p:sp>
          <p:nvSpPr>
            <p:cNvPr id="1057" name="Text Box 41"/>
            <p:cNvSpPr txBox="1">
              <a:spLocks noChangeArrowheads="1"/>
            </p:cNvSpPr>
            <p:nvPr/>
          </p:nvSpPr>
          <p:spPr bwMode="auto">
            <a:xfrm>
              <a:off x="4266" y="2826"/>
              <a:ext cx="1700" cy="828"/>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a:t>Este valor de la densidad contrasta con la densidad media de las rocas que constituyen los continentes que es de </a:t>
              </a:r>
            </a:p>
          </p:txBody>
        </p:sp>
        <p:graphicFrame>
          <p:nvGraphicFramePr>
            <p:cNvPr id="1037" name="Object 42"/>
            <p:cNvGraphicFramePr>
              <a:graphicFrameLocks noChangeAspect="1"/>
            </p:cNvGraphicFramePr>
            <p:nvPr/>
          </p:nvGraphicFramePr>
          <p:xfrm>
            <a:off x="4934" y="3454"/>
            <a:ext cx="602" cy="260"/>
          </p:xfrm>
          <a:graphic>
            <a:graphicData uri="http://schemas.openxmlformats.org/presentationml/2006/ole">
              <p:oleObj spid="_x0000_s1037" name="Ecuación" r:id="rId13" imgW="672840" imgH="291960" progId="Equation.3">
                <p:embed/>
              </p:oleObj>
            </a:graphicData>
          </a:graphic>
        </p:graphicFrame>
      </p:grpSp>
      <p:graphicFrame>
        <p:nvGraphicFramePr>
          <p:cNvPr id="61483" name="Object 43"/>
          <p:cNvGraphicFramePr>
            <a:graphicFrameLocks noChangeAspect="1"/>
          </p:cNvGraphicFramePr>
          <p:nvPr/>
        </p:nvGraphicFramePr>
        <p:xfrm>
          <a:off x="6910388" y="2538413"/>
          <a:ext cx="1344612" cy="777875"/>
        </p:xfrm>
        <a:graphic>
          <a:graphicData uri="http://schemas.openxmlformats.org/presentationml/2006/ole">
            <p:oleObj spid="_x0000_s1036" name="Ecuación" r:id="rId14" imgW="876240" imgH="507960" progId="Equation.3">
              <p:embed/>
            </p:oleObj>
          </a:graphicData>
        </a:graphic>
      </p:graphicFrame>
      <p:grpSp>
        <p:nvGrpSpPr>
          <p:cNvPr id="9" name="Group 45"/>
          <p:cNvGrpSpPr>
            <a:grpSpLocks/>
          </p:cNvGrpSpPr>
          <p:nvPr/>
        </p:nvGrpSpPr>
        <p:grpSpPr bwMode="auto">
          <a:xfrm>
            <a:off x="2700338" y="692150"/>
            <a:ext cx="3671887" cy="304800"/>
            <a:chOff x="4272" y="1584"/>
            <a:chExt cx="1200" cy="192"/>
          </a:xfrm>
        </p:grpSpPr>
        <p:sp>
          <p:nvSpPr>
            <p:cNvPr id="61486" name="AutoShape 46"/>
            <p:cNvSpPr>
              <a:spLocks noChangeArrowheads="1"/>
            </p:cNvSpPr>
            <p:nvPr/>
          </p:nvSpPr>
          <p:spPr bwMode="auto">
            <a:xfrm>
              <a:off x="4272" y="1584"/>
              <a:ext cx="1200" cy="192"/>
            </a:xfrm>
            <a:prstGeom prst="foldedCorner">
              <a:avLst>
                <a:gd name="adj" fmla="val 12500"/>
              </a:avLst>
            </a:prstGeom>
            <a:gradFill rotWithShape="0">
              <a:gsLst>
                <a:gs pos="0">
                  <a:srgbClr val="FFFF00"/>
                </a:gs>
                <a:gs pos="100000">
                  <a:srgbClr val="FFFFFF"/>
                </a:gs>
              </a:gsLst>
              <a:path path="rect">
                <a:fillToRect r="100000" b="100000"/>
              </a:path>
            </a:gradFill>
            <a:ln w="9525">
              <a:solidFill>
                <a:srgbClr val="000000"/>
              </a:solidFill>
              <a:round/>
              <a:headEnd/>
              <a:tailEnd/>
            </a:ln>
            <a:effectLst>
              <a:outerShdw dist="107763" dir="2700000" algn="ctr" rotWithShape="0">
                <a:srgbClr val="808080"/>
              </a:outerShdw>
            </a:effectLst>
          </p:spPr>
          <p:txBody>
            <a:bodyPr/>
            <a:lstStyle/>
            <a:p>
              <a:pPr>
                <a:defRPr/>
              </a:pPr>
              <a:endParaRPr lang="es-ES"/>
            </a:p>
          </p:txBody>
        </p:sp>
        <p:sp>
          <p:nvSpPr>
            <p:cNvPr id="1056" name="Text Box 47"/>
            <p:cNvSpPr txBox="1">
              <a:spLocks noChangeArrowheads="1"/>
            </p:cNvSpPr>
            <p:nvPr/>
          </p:nvSpPr>
          <p:spPr bwMode="auto">
            <a:xfrm>
              <a:off x="4272" y="1584"/>
              <a:ext cx="1152" cy="192"/>
            </a:xfrm>
            <a:prstGeom prst="rect">
              <a:avLst/>
            </a:prstGeom>
            <a:noFill/>
            <a:ln w="9525">
              <a:noFill/>
              <a:miter lim="800000"/>
              <a:headEnd/>
              <a:tailEnd/>
            </a:ln>
          </p:spPr>
          <p:txBody>
            <a:bodyPr>
              <a:spAutoFit/>
            </a:bodyPr>
            <a:lstStyle/>
            <a:p>
              <a:pPr>
                <a:spcBef>
                  <a:spcPct val="50000"/>
                </a:spcBef>
              </a:pPr>
              <a:r>
                <a:rPr lang="es-ES_tradnl" sz="1400">
                  <a:latin typeface="Comic Sans MS" pitchFamily="66" charset="0"/>
                </a:rPr>
                <a:t>Estudiar la masa y densidad de la Tierra</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61444"/>
                                        </p:tgtEl>
                                        <p:attrNameLst>
                                          <p:attrName>style.visibility</p:attrName>
                                        </p:attrNameLst>
                                      </p:cBhvr>
                                      <p:to>
                                        <p:strVal val="visible"/>
                                      </p:to>
                                    </p:set>
                                    <p:anim to="" calcmode="lin" valueType="num">
                                      <p:cBhvr>
                                        <p:cTn id="7" dur="1" fill="hold"/>
                                        <p:tgtEl>
                                          <p:spTgt spid="6144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to="" calcmode="lin" valueType="num">
                                      <p:cBhvr>
                                        <p:cTn id="17" dur="1" fill="hold"/>
                                        <p:tgtEl>
                                          <p:spTgt spid="9"/>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xit" presetSubtype="0" fill="hold" nodeType="clickEffect">
                                  <p:stCondLst>
                                    <p:cond delay="0"/>
                                  </p:stCondLst>
                                  <p:childTnLst>
                                    <p:anim to="" calcmode="lin" valueType="num">
                                      <p:cBhvr>
                                        <p:cTn id="21" dur="1"/>
                                        <p:tgtEl>
                                          <p:spTgt spid="9"/>
                                        </p:tgtEl>
                                        <p:attrNameLst>
                                          <p:attrName/>
                                        </p:attrNameLst>
                                      </p:cBhvr>
                                    </p:anim>
                                    <p:set>
                                      <p:cBhvr>
                                        <p:cTn id="22" dur="1" fill="hold">
                                          <p:stCondLst>
                                            <p:cond delay="0"/>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 to="" calcmode="lin" valueType="num">
                                      <p:cBhvr>
                                        <p:cTn id="27" dur="1" fill="hold"/>
                                        <p:tgtEl>
                                          <p:spTgt spid="3"/>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nodeType="clickEffect">
                                  <p:stCondLst>
                                    <p:cond delay="0"/>
                                  </p:stCondLst>
                                  <p:childTnLst>
                                    <p:set>
                                      <p:cBhvr>
                                        <p:cTn id="31" dur="1" fill="hold">
                                          <p:stCondLst>
                                            <p:cond delay="0"/>
                                          </p:stCondLst>
                                        </p:cTn>
                                        <p:tgtEl>
                                          <p:spTgt spid="61448"/>
                                        </p:tgtEl>
                                        <p:attrNameLst>
                                          <p:attrName>style.visibility</p:attrName>
                                        </p:attrNameLst>
                                      </p:cBhvr>
                                      <p:to>
                                        <p:strVal val="visible"/>
                                      </p:to>
                                    </p:set>
                                    <p:anim to="" calcmode="lin" valueType="num">
                                      <p:cBhvr>
                                        <p:cTn id="32" dur="1" fill="hold"/>
                                        <p:tgtEl>
                                          <p:spTgt spid="61448"/>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xit" presetSubtype="0" fill="hold" nodeType="clickEffect">
                                  <p:stCondLst>
                                    <p:cond delay="0"/>
                                  </p:stCondLst>
                                  <p:childTnLst>
                                    <p:anim to="" calcmode="lin" valueType="num">
                                      <p:cBhvr>
                                        <p:cTn id="36" dur="1"/>
                                        <p:tgtEl>
                                          <p:spTgt spid="61448"/>
                                        </p:tgtEl>
                                        <p:attrNameLst>
                                          <p:attrName/>
                                        </p:attrNameLst>
                                      </p:cBhvr>
                                    </p:anim>
                                    <p:set>
                                      <p:cBhvr>
                                        <p:cTn id="37" dur="1" fill="hold">
                                          <p:stCondLst>
                                            <p:cond delay="0"/>
                                          </p:stCondLst>
                                        </p:cTn>
                                        <p:tgtEl>
                                          <p:spTgt spid="61448"/>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61484"/>
                                        </p:tgtEl>
                                        <p:attrNameLst>
                                          <p:attrName>style.visibility</p:attrName>
                                        </p:attrNameLst>
                                      </p:cBhvr>
                                      <p:to>
                                        <p:strVal val="visible"/>
                                      </p:to>
                                    </p:set>
                                    <p:anim to="" calcmode="lin" valueType="num">
                                      <p:cBhvr>
                                        <p:cTn id="42" dur="1" fill="hold"/>
                                        <p:tgtEl>
                                          <p:spTgt spid="61484"/>
                                        </p:tgtEl>
                                        <p:attrNameLst>
                                          <p:attrName/>
                                        </p:attrNameLst>
                                      </p:cBhvr>
                                    </p:anim>
                                  </p:childTnLst>
                                </p:cTn>
                              </p:par>
                            </p:childTnLst>
                          </p:cTn>
                        </p:par>
                      </p:childTnLst>
                    </p:cTn>
                  </p:par>
                  <p:par>
                    <p:cTn id="43" fill="hold">
                      <p:stCondLst>
                        <p:cond delay="indefinite"/>
                      </p:stCondLst>
                      <p:childTnLst>
                        <p:par>
                          <p:cTn id="44" fill="hold">
                            <p:stCondLst>
                              <p:cond delay="0"/>
                            </p:stCondLst>
                            <p:childTnLst>
                              <p:par>
                                <p:cTn id="45" presetID="17" presetClass="entr" presetSubtype="1" fill="hold" nodeType="click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ppt_x</p:attrName>
                                        </p:attrNameLst>
                                      </p:cBhvr>
                                      <p:tavLst>
                                        <p:tav tm="0">
                                          <p:val>
                                            <p:strVal val="#ppt_x"/>
                                          </p:val>
                                        </p:tav>
                                        <p:tav tm="100000">
                                          <p:val>
                                            <p:strVal val="#ppt_x"/>
                                          </p:val>
                                        </p:tav>
                                      </p:tavLst>
                                    </p:anim>
                                    <p:anim calcmode="lin" valueType="num">
                                      <p:cBhvr>
                                        <p:cTn id="48" dur="500" fill="hold"/>
                                        <p:tgtEl>
                                          <p:spTgt spid="5"/>
                                        </p:tgtEl>
                                        <p:attrNameLst>
                                          <p:attrName>ppt_y</p:attrName>
                                        </p:attrNameLst>
                                      </p:cBhvr>
                                      <p:tavLst>
                                        <p:tav tm="0">
                                          <p:val>
                                            <p:strVal val="#ppt_y-#ppt_h/2"/>
                                          </p:val>
                                        </p:tav>
                                        <p:tav tm="100000">
                                          <p:val>
                                            <p:strVal val="#ppt_y"/>
                                          </p:val>
                                        </p:tav>
                                      </p:tavLst>
                                    </p:anim>
                                    <p:anim calcmode="lin" valueType="num">
                                      <p:cBhvr>
                                        <p:cTn id="49" dur="500" fill="hold"/>
                                        <p:tgtEl>
                                          <p:spTgt spid="5"/>
                                        </p:tgtEl>
                                        <p:attrNameLst>
                                          <p:attrName>ppt_w</p:attrName>
                                        </p:attrNameLst>
                                      </p:cBhvr>
                                      <p:tavLst>
                                        <p:tav tm="0">
                                          <p:val>
                                            <p:strVal val="#ppt_w"/>
                                          </p:val>
                                        </p:tav>
                                        <p:tav tm="100000">
                                          <p:val>
                                            <p:strVal val="#ppt_w"/>
                                          </p:val>
                                        </p:tav>
                                      </p:tavLst>
                                    </p:anim>
                                    <p:anim calcmode="lin" valueType="num">
                                      <p:cBhvr>
                                        <p:cTn id="50"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17" presetClass="entr" presetSubtype="8" fill="hold" nodeType="clickEffect">
                                  <p:stCondLst>
                                    <p:cond delay="0"/>
                                  </p:stCondLst>
                                  <p:childTnLst>
                                    <p:set>
                                      <p:cBhvr>
                                        <p:cTn id="54" dur="1" fill="hold">
                                          <p:stCondLst>
                                            <p:cond delay="0"/>
                                          </p:stCondLst>
                                        </p:cTn>
                                        <p:tgtEl>
                                          <p:spTgt spid="61458"/>
                                        </p:tgtEl>
                                        <p:attrNameLst>
                                          <p:attrName>style.visibility</p:attrName>
                                        </p:attrNameLst>
                                      </p:cBhvr>
                                      <p:to>
                                        <p:strVal val="visible"/>
                                      </p:to>
                                    </p:set>
                                    <p:anim calcmode="lin" valueType="num">
                                      <p:cBhvr>
                                        <p:cTn id="55" dur="500" fill="hold"/>
                                        <p:tgtEl>
                                          <p:spTgt spid="61458"/>
                                        </p:tgtEl>
                                        <p:attrNameLst>
                                          <p:attrName>ppt_x</p:attrName>
                                        </p:attrNameLst>
                                      </p:cBhvr>
                                      <p:tavLst>
                                        <p:tav tm="0">
                                          <p:val>
                                            <p:strVal val="#ppt_x-#ppt_w/2"/>
                                          </p:val>
                                        </p:tav>
                                        <p:tav tm="100000">
                                          <p:val>
                                            <p:strVal val="#ppt_x"/>
                                          </p:val>
                                        </p:tav>
                                      </p:tavLst>
                                    </p:anim>
                                    <p:anim calcmode="lin" valueType="num">
                                      <p:cBhvr>
                                        <p:cTn id="56" dur="500" fill="hold"/>
                                        <p:tgtEl>
                                          <p:spTgt spid="61458"/>
                                        </p:tgtEl>
                                        <p:attrNameLst>
                                          <p:attrName>ppt_y</p:attrName>
                                        </p:attrNameLst>
                                      </p:cBhvr>
                                      <p:tavLst>
                                        <p:tav tm="0">
                                          <p:val>
                                            <p:strVal val="#ppt_y"/>
                                          </p:val>
                                        </p:tav>
                                        <p:tav tm="100000">
                                          <p:val>
                                            <p:strVal val="#ppt_y"/>
                                          </p:val>
                                        </p:tav>
                                      </p:tavLst>
                                    </p:anim>
                                    <p:anim calcmode="lin" valueType="num">
                                      <p:cBhvr>
                                        <p:cTn id="57" dur="500" fill="hold"/>
                                        <p:tgtEl>
                                          <p:spTgt spid="61458"/>
                                        </p:tgtEl>
                                        <p:attrNameLst>
                                          <p:attrName>ppt_w</p:attrName>
                                        </p:attrNameLst>
                                      </p:cBhvr>
                                      <p:tavLst>
                                        <p:tav tm="0">
                                          <p:val>
                                            <p:fltVal val="0"/>
                                          </p:val>
                                        </p:tav>
                                        <p:tav tm="100000">
                                          <p:val>
                                            <p:strVal val="#ppt_w"/>
                                          </p:val>
                                        </p:tav>
                                      </p:tavLst>
                                    </p:anim>
                                    <p:anim calcmode="lin" valueType="num">
                                      <p:cBhvr>
                                        <p:cTn id="58" dur="500" fill="hold"/>
                                        <p:tgtEl>
                                          <p:spTgt spid="61458"/>
                                        </p:tgtEl>
                                        <p:attrNameLst>
                                          <p:attrName>ppt_h</p:attrName>
                                        </p:attrNameLst>
                                      </p:cBhvr>
                                      <p:tavLst>
                                        <p:tav tm="0">
                                          <p:val>
                                            <p:strVal val="#ppt_h"/>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17" presetClass="entr" presetSubtype="4" fill="hold" nodeType="click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p:cTn id="63" dur="500" fill="hold"/>
                                        <p:tgtEl>
                                          <p:spTgt spid="4"/>
                                        </p:tgtEl>
                                        <p:attrNameLst>
                                          <p:attrName>ppt_x</p:attrName>
                                        </p:attrNameLst>
                                      </p:cBhvr>
                                      <p:tavLst>
                                        <p:tav tm="0">
                                          <p:val>
                                            <p:strVal val="#ppt_x"/>
                                          </p:val>
                                        </p:tav>
                                        <p:tav tm="100000">
                                          <p:val>
                                            <p:strVal val="#ppt_x"/>
                                          </p:val>
                                        </p:tav>
                                      </p:tavLst>
                                    </p:anim>
                                    <p:anim calcmode="lin" valueType="num">
                                      <p:cBhvr>
                                        <p:cTn id="64" dur="500" fill="hold"/>
                                        <p:tgtEl>
                                          <p:spTgt spid="4"/>
                                        </p:tgtEl>
                                        <p:attrNameLst>
                                          <p:attrName>ppt_y</p:attrName>
                                        </p:attrNameLst>
                                      </p:cBhvr>
                                      <p:tavLst>
                                        <p:tav tm="0">
                                          <p:val>
                                            <p:strVal val="#ppt_y+#ppt_h/2"/>
                                          </p:val>
                                        </p:tav>
                                        <p:tav tm="100000">
                                          <p:val>
                                            <p:strVal val="#ppt_y"/>
                                          </p:val>
                                        </p:tav>
                                      </p:tavLst>
                                    </p:anim>
                                    <p:anim calcmode="lin" valueType="num">
                                      <p:cBhvr>
                                        <p:cTn id="65" dur="500" fill="hold"/>
                                        <p:tgtEl>
                                          <p:spTgt spid="4"/>
                                        </p:tgtEl>
                                        <p:attrNameLst>
                                          <p:attrName>ppt_w</p:attrName>
                                        </p:attrNameLst>
                                      </p:cBhvr>
                                      <p:tavLst>
                                        <p:tav tm="0">
                                          <p:val>
                                            <p:strVal val="#ppt_w"/>
                                          </p:val>
                                        </p:tav>
                                        <p:tav tm="100000">
                                          <p:val>
                                            <p:strVal val="#ppt_w"/>
                                          </p:val>
                                        </p:tav>
                                      </p:tavLst>
                                    </p:anim>
                                    <p:anim calcmode="lin" valueType="num">
                                      <p:cBhvr>
                                        <p:cTn id="66"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17" presetClass="entr" presetSubtype="8" fill="hold" nodeType="clickEffect">
                                  <p:stCondLst>
                                    <p:cond delay="0"/>
                                  </p:stCondLst>
                                  <p:childTnLst>
                                    <p:set>
                                      <p:cBhvr>
                                        <p:cTn id="70" dur="1" fill="hold">
                                          <p:stCondLst>
                                            <p:cond delay="0"/>
                                          </p:stCondLst>
                                        </p:cTn>
                                        <p:tgtEl>
                                          <p:spTgt spid="61460"/>
                                        </p:tgtEl>
                                        <p:attrNameLst>
                                          <p:attrName>style.visibility</p:attrName>
                                        </p:attrNameLst>
                                      </p:cBhvr>
                                      <p:to>
                                        <p:strVal val="visible"/>
                                      </p:to>
                                    </p:set>
                                    <p:anim calcmode="lin" valueType="num">
                                      <p:cBhvr>
                                        <p:cTn id="71" dur="500" fill="hold"/>
                                        <p:tgtEl>
                                          <p:spTgt spid="61460"/>
                                        </p:tgtEl>
                                        <p:attrNameLst>
                                          <p:attrName>ppt_x</p:attrName>
                                        </p:attrNameLst>
                                      </p:cBhvr>
                                      <p:tavLst>
                                        <p:tav tm="0">
                                          <p:val>
                                            <p:strVal val="#ppt_x-#ppt_w/2"/>
                                          </p:val>
                                        </p:tav>
                                        <p:tav tm="100000">
                                          <p:val>
                                            <p:strVal val="#ppt_x"/>
                                          </p:val>
                                        </p:tav>
                                      </p:tavLst>
                                    </p:anim>
                                    <p:anim calcmode="lin" valueType="num">
                                      <p:cBhvr>
                                        <p:cTn id="72" dur="500" fill="hold"/>
                                        <p:tgtEl>
                                          <p:spTgt spid="61460"/>
                                        </p:tgtEl>
                                        <p:attrNameLst>
                                          <p:attrName>ppt_y</p:attrName>
                                        </p:attrNameLst>
                                      </p:cBhvr>
                                      <p:tavLst>
                                        <p:tav tm="0">
                                          <p:val>
                                            <p:strVal val="#ppt_y"/>
                                          </p:val>
                                        </p:tav>
                                        <p:tav tm="100000">
                                          <p:val>
                                            <p:strVal val="#ppt_y"/>
                                          </p:val>
                                        </p:tav>
                                      </p:tavLst>
                                    </p:anim>
                                    <p:anim calcmode="lin" valueType="num">
                                      <p:cBhvr>
                                        <p:cTn id="73" dur="500" fill="hold"/>
                                        <p:tgtEl>
                                          <p:spTgt spid="61460"/>
                                        </p:tgtEl>
                                        <p:attrNameLst>
                                          <p:attrName>ppt_w</p:attrName>
                                        </p:attrNameLst>
                                      </p:cBhvr>
                                      <p:tavLst>
                                        <p:tav tm="0">
                                          <p:val>
                                            <p:fltVal val="0"/>
                                          </p:val>
                                        </p:tav>
                                        <p:tav tm="100000">
                                          <p:val>
                                            <p:strVal val="#ppt_w"/>
                                          </p:val>
                                        </p:tav>
                                      </p:tavLst>
                                    </p:anim>
                                    <p:anim calcmode="lin" valueType="num">
                                      <p:cBhvr>
                                        <p:cTn id="74" dur="500" fill="hold"/>
                                        <p:tgtEl>
                                          <p:spTgt spid="61460"/>
                                        </p:tgtEl>
                                        <p:attrNameLst>
                                          <p:attrName>ppt_h</p:attrName>
                                        </p:attrNameLst>
                                      </p:cBhvr>
                                      <p:tavLst>
                                        <p:tav tm="0">
                                          <p:val>
                                            <p:strVal val="#ppt_h"/>
                                          </p:val>
                                        </p:tav>
                                        <p:tav tm="100000">
                                          <p:val>
                                            <p:strVal val="#ppt_h"/>
                                          </p:val>
                                        </p:tav>
                                      </p:tavLst>
                                    </p:anim>
                                  </p:childTnLst>
                                </p:cTn>
                              </p:par>
                            </p:childTnLst>
                          </p:cTn>
                        </p:par>
                      </p:childTnLst>
                    </p:cTn>
                  </p:par>
                  <p:par>
                    <p:cTn id="75" fill="hold">
                      <p:stCondLst>
                        <p:cond delay="indefinite"/>
                      </p:stCondLst>
                      <p:childTnLst>
                        <p:par>
                          <p:cTn id="76" fill="hold">
                            <p:stCondLst>
                              <p:cond delay="0"/>
                            </p:stCondLst>
                            <p:childTnLst>
                              <p:par>
                                <p:cTn id="77" presetID="23" presetClass="entr" presetSubtype="16" fill="hold" grpId="0" nodeType="clickEffect">
                                  <p:stCondLst>
                                    <p:cond delay="0"/>
                                  </p:stCondLst>
                                  <p:childTnLst>
                                    <p:set>
                                      <p:cBhvr>
                                        <p:cTn id="78" dur="1" fill="hold">
                                          <p:stCondLst>
                                            <p:cond delay="0"/>
                                          </p:stCondLst>
                                        </p:cTn>
                                        <p:tgtEl>
                                          <p:spTgt spid="61452"/>
                                        </p:tgtEl>
                                        <p:attrNameLst>
                                          <p:attrName>style.visibility</p:attrName>
                                        </p:attrNameLst>
                                      </p:cBhvr>
                                      <p:to>
                                        <p:strVal val="visible"/>
                                      </p:to>
                                    </p:set>
                                    <p:anim calcmode="lin" valueType="num">
                                      <p:cBhvr>
                                        <p:cTn id="79" dur="500" fill="hold"/>
                                        <p:tgtEl>
                                          <p:spTgt spid="61452"/>
                                        </p:tgtEl>
                                        <p:attrNameLst>
                                          <p:attrName>ppt_w</p:attrName>
                                        </p:attrNameLst>
                                      </p:cBhvr>
                                      <p:tavLst>
                                        <p:tav tm="0">
                                          <p:val>
                                            <p:fltVal val="0"/>
                                          </p:val>
                                        </p:tav>
                                        <p:tav tm="100000">
                                          <p:val>
                                            <p:strVal val="#ppt_w"/>
                                          </p:val>
                                        </p:tav>
                                      </p:tavLst>
                                    </p:anim>
                                    <p:anim calcmode="lin" valueType="num">
                                      <p:cBhvr>
                                        <p:cTn id="80" dur="500" fill="hold"/>
                                        <p:tgtEl>
                                          <p:spTgt spid="61452"/>
                                        </p:tgtEl>
                                        <p:attrNameLst>
                                          <p:attrName>ppt_h</p:attrName>
                                        </p:attrNameLst>
                                      </p:cBhvr>
                                      <p:tavLst>
                                        <p:tav tm="0">
                                          <p:val>
                                            <p:fltVal val="0"/>
                                          </p:val>
                                        </p:tav>
                                        <p:tav tm="100000">
                                          <p:val>
                                            <p:strVal val="#ppt_h"/>
                                          </p:val>
                                        </p:tav>
                                      </p:tavLst>
                                    </p:anim>
                                  </p:childTnLst>
                                </p:cTn>
                              </p:par>
                            </p:childTnLst>
                          </p:cTn>
                        </p:par>
                      </p:childTnLst>
                    </p:cTn>
                  </p:par>
                  <p:par>
                    <p:cTn id="81" fill="hold">
                      <p:stCondLst>
                        <p:cond delay="indefinite"/>
                      </p:stCondLst>
                      <p:childTnLst>
                        <p:par>
                          <p:cTn id="82" fill="hold">
                            <p:stCondLst>
                              <p:cond delay="0"/>
                            </p:stCondLst>
                            <p:childTnLst>
                              <p:par>
                                <p:cTn id="83" presetID="17" presetClass="entr" presetSubtype="8" fill="hold" grpId="0" nodeType="clickEffect">
                                  <p:stCondLst>
                                    <p:cond delay="0"/>
                                  </p:stCondLst>
                                  <p:childTnLst>
                                    <p:set>
                                      <p:cBhvr>
                                        <p:cTn id="84" dur="1" fill="hold">
                                          <p:stCondLst>
                                            <p:cond delay="0"/>
                                          </p:stCondLst>
                                        </p:cTn>
                                        <p:tgtEl>
                                          <p:spTgt spid="61463"/>
                                        </p:tgtEl>
                                        <p:attrNameLst>
                                          <p:attrName>style.visibility</p:attrName>
                                        </p:attrNameLst>
                                      </p:cBhvr>
                                      <p:to>
                                        <p:strVal val="visible"/>
                                      </p:to>
                                    </p:set>
                                    <p:anim calcmode="lin" valueType="num">
                                      <p:cBhvr>
                                        <p:cTn id="85" dur="500" fill="hold"/>
                                        <p:tgtEl>
                                          <p:spTgt spid="61463"/>
                                        </p:tgtEl>
                                        <p:attrNameLst>
                                          <p:attrName>ppt_x</p:attrName>
                                        </p:attrNameLst>
                                      </p:cBhvr>
                                      <p:tavLst>
                                        <p:tav tm="0">
                                          <p:val>
                                            <p:strVal val="#ppt_x-#ppt_w/2"/>
                                          </p:val>
                                        </p:tav>
                                        <p:tav tm="100000">
                                          <p:val>
                                            <p:strVal val="#ppt_x"/>
                                          </p:val>
                                        </p:tav>
                                      </p:tavLst>
                                    </p:anim>
                                    <p:anim calcmode="lin" valueType="num">
                                      <p:cBhvr>
                                        <p:cTn id="86" dur="500" fill="hold"/>
                                        <p:tgtEl>
                                          <p:spTgt spid="61463"/>
                                        </p:tgtEl>
                                        <p:attrNameLst>
                                          <p:attrName>ppt_y</p:attrName>
                                        </p:attrNameLst>
                                      </p:cBhvr>
                                      <p:tavLst>
                                        <p:tav tm="0">
                                          <p:val>
                                            <p:strVal val="#ppt_y"/>
                                          </p:val>
                                        </p:tav>
                                        <p:tav tm="100000">
                                          <p:val>
                                            <p:strVal val="#ppt_y"/>
                                          </p:val>
                                        </p:tav>
                                      </p:tavLst>
                                    </p:anim>
                                    <p:anim calcmode="lin" valueType="num">
                                      <p:cBhvr>
                                        <p:cTn id="87" dur="500" fill="hold"/>
                                        <p:tgtEl>
                                          <p:spTgt spid="61463"/>
                                        </p:tgtEl>
                                        <p:attrNameLst>
                                          <p:attrName>ppt_w</p:attrName>
                                        </p:attrNameLst>
                                      </p:cBhvr>
                                      <p:tavLst>
                                        <p:tav tm="0">
                                          <p:val>
                                            <p:fltVal val="0"/>
                                          </p:val>
                                        </p:tav>
                                        <p:tav tm="100000">
                                          <p:val>
                                            <p:strVal val="#ppt_w"/>
                                          </p:val>
                                        </p:tav>
                                      </p:tavLst>
                                    </p:anim>
                                    <p:anim calcmode="lin" valueType="num">
                                      <p:cBhvr>
                                        <p:cTn id="88" dur="500" fill="hold"/>
                                        <p:tgtEl>
                                          <p:spTgt spid="61463"/>
                                        </p:tgtEl>
                                        <p:attrNameLst>
                                          <p:attrName>ppt_h</p:attrName>
                                        </p:attrNameLst>
                                      </p:cBhvr>
                                      <p:tavLst>
                                        <p:tav tm="0">
                                          <p:val>
                                            <p:strVal val="#ppt_h"/>
                                          </p:val>
                                        </p:tav>
                                        <p:tav tm="100000">
                                          <p:val>
                                            <p:strVal val="#ppt_h"/>
                                          </p:val>
                                        </p:tav>
                                      </p:tavLst>
                                    </p:anim>
                                  </p:childTnLst>
                                </p:cTn>
                              </p:par>
                            </p:childTnLst>
                          </p:cTn>
                        </p:par>
                      </p:childTnLst>
                    </p:cTn>
                  </p:par>
                  <p:par>
                    <p:cTn id="89" fill="hold">
                      <p:stCondLst>
                        <p:cond delay="indefinite"/>
                      </p:stCondLst>
                      <p:childTnLst>
                        <p:par>
                          <p:cTn id="90" fill="hold">
                            <p:stCondLst>
                              <p:cond delay="0"/>
                            </p:stCondLst>
                            <p:childTnLst>
                              <p:par>
                                <p:cTn id="91" presetID="17" presetClass="entr" presetSubtype="8" fill="hold" nodeType="clickEffect">
                                  <p:stCondLst>
                                    <p:cond delay="0"/>
                                  </p:stCondLst>
                                  <p:childTnLst>
                                    <p:set>
                                      <p:cBhvr>
                                        <p:cTn id="92" dur="1" fill="hold">
                                          <p:stCondLst>
                                            <p:cond delay="0"/>
                                          </p:stCondLst>
                                        </p:cTn>
                                        <p:tgtEl>
                                          <p:spTgt spid="61461"/>
                                        </p:tgtEl>
                                        <p:attrNameLst>
                                          <p:attrName>style.visibility</p:attrName>
                                        </p:attrNameLst>
                                      </p:cBhvr>
                                      <p:to>
                                        <p:strVal val="visible"/>
                                      </p:to>
                                    </p:set>
                                    <p:anim calcmode="lin" valueType="num">
                                      <p:cBhvr>
                                        <p:cTn id="93" dur="500" fill="hold"/>
                                        <p:tgtEl>
                                          <p:spTgt spid="61461"/>
                                        </p:tgtEl>
                                        <p:attrNameLst>
                                          <p:attrName>ppt_x</p:attrName>
                                        </p:attrNameLst>
                                      </p:cBhvr>
                                      <p:tavLst>
                                        <p:tav tm="0">
                                          <p:val>
                                            <p:strVal val="#ppt_x-#ppt_w/2"/>
                                          </p:val>
                                        </p:tav>
                                        <p:tav tm="100000">
                                          <p:val>
                                            <p:strVal val="#ppt_x"/>
                                          </p:val>
                                        </p:tav>
                                      </p:tavLst>
                                    </p:anim>
                                    <p:anim calcmode="lin" valueType="num">
                                      <p:cBhvr>
                                        <p:cTn id="94" dur="500" fill="hold"/>
                                        <p:tgtEl>
                                          <p:spTgt spid="61461"/>
                                        </p:tgtEl>
                                        <p:attrNameLst>
                                          <p:attrName>ppt_y</p:attrName>
                                        </p:attrNameLst>
                                      </p:cBhvr>
                                      <p:tavLst>
                                        <p:tav tm="0">
                                          <p:val>
                                            <p:strVal val="#ppt_y"/>
                                          </p:val>
                                        </p:tav>
                                        <p:tav tm="100000">
                                          <p:val>
                                            <p:strVal val="#ppt_y"/>
                                          </p:val>
                                        </p:tav>
                                      </p:tavLst>
                                    </p:anim>
                                    <p:anim calcmode="lin" valueType="num">
                                      <p:cBhvr>
                                        <p:cTn id="95" dur="500" fill="hold"/>
                                        <p:tgtEl>
                                          <p:spTgt spid="61461"/>
                                        </p:tgtEl>
                                        <p:attrNameLst>
                                          <p:attrName>ppt_w</p:attrName>
                                        </p:attrNameLst>
                                      </p:cBhvr>
                                      <p:tavLst>
                                        <p:tav tm="0">
                                          <p:val>
                                            <p:fltVal val="0"/>
                                          </p:val>
                                        </p:tav>
                                        <p:tav tm="100000">
                                          <p:val>
                                            <p:strVal val="#ppt_w"/>
                                          </p:val>
                                        </p:tav>
                                      </p:tavLst>
                                    </p:anim>
                                    <p:anim calcmode="lin" valueType="num">
                                      <p:cBhvr>
                                        <p:cTn id="96" dur="500" fill="hold"/>
                                        <p:tgtEl>
                                          <p:spTgt spid="61461"/>
                                        </p:tgtEl>
                                        <p:attrNameLst>
                                          <p:attrName>ppt_h</p:attrName>
                                        </p:attrNameLst>
                                      </p:cBhvr>
                                      <p:tavLst>
                                        <p:tav tm="0">
                                          <p:val>
                                            <p:strVal val="#ppt_h"/>
                                          </p:val>
                                        </p:tav>
                                        <p:tav tm="100000">
                                          <p:val>
                                            <p:strVal val="#ppt_h"/>
                                          </p:val>
                                        </p:tav>
                                      </p:tavLst>
                                    </p:anim>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nodeType="clickEffect">
                                  <p:stCondLst>
                                    <p:cond delay="0"/>
                                  </p:stCondLst>
                                  <p:childTnLst>
                                    <p:set>
                                      <p:cBhvr>
                                        <p:cTn id="100" dur="1" fill="hold">
                                          <p:stCondLst>
                                            <p:cond delay="499"/>
                                          </p:stCondLst>
                                        </p:cTn>
                                        <p:tgtEl>
                                          <p:spTgt spid="7"/>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17" presetClass="entr" presetSubtype="8" fill="hold" grpId="0" nodeType="clickEffect">
                                  <p:stCondLst>
                                    <p:cond delay="0"/>
                                  </p:stCondLst>
                                  <p:childTnLst>
                                    <p:set>
                                      <p:cBhvr>
                                        <p:cTn id="104" dur="1" fill="hold">
                                          <p:stCondLst>
                                            <p:cond delay="0"/>
                                          </p:stCondLst>
                                        </p:cTn>
                                        <p:tgtEl>
                                          <p:spTgt spid="61464"/>
                                        </p:tgtEl>
                                        <p:attrNameLst>
                                          <p:attrName>style.visibility</p:attrName>
                                        </p:attrNameLst>
                                      </p:cBhvr>
                                      <p:to>
                                        <p:strVal val="visible"/>
                                      </p:to>
                                    </p:set>
                                    <p:anim calcmode="lin" valueType="num">
                                      <p:cBhvr>
                                        <p:cTn id="105" dur="500" fill="hold"/>
                                        <p:tgtEl>
                                          <p:spTgt spid="61464"/>
                                        </p:tgtEl>
                                        <p:attrNameLst>
                                          <p:attrName>ppt_x</p:attrName>
                                        </p:attrNameLst>
                                      </p:cBhvr>
                                      <p:tavLst>
                                        <p:tav tm="0">
                                          <p:val>
                                            <p:strVal val="#ppt_x-#ppt_w/2"/>
                                          </p:val>
                                        </p:tav>
                                        <p:tav tm="100000">
                                          <p:val>
                                            <p:strVal val="#ppt_x"/>
                                          </p:val>
                                        </p:tav>
                                      </p:tavLst>
                                    </p:anim>
                                    <p:anim calcmode="lin" valueType="num">
                                      <p:cBhvr>
                                        <p:cTn id="106" dur="500" fill="hold"/>
                                        <p:tgtEl>
                                          <p:spTgt spid="61464"/>
                                        </p:tgtEl>
                                        <p:attrNameLst>
                                          <p:attrName>ppt_y</p:attrName>
                                        </p:attrNameLst>
                                      </p:cBhvr>
                                      <p:tavLst>
                                        <p:tav tm="0">
                                          <p:val>
                                            <p:strVal val="#ppt_y"/>
                                          </p:val>
                                        </p:tav>
                                        <p:tav tm="100000">
                                          <p:val>
                                            <p:strVal val="#ppt_y"/>
                                          </p:val>
                                        </p:tav>
                                      </p:tavLst>
                                    </p:anim>
                                    <p:anim calcmode="lin" valueType="num">
                                      <p:cBhvr>
                                        <p:cTn id="107" dur="500" fill="hold"/>
                                        <p:tgtEl>
                                          <p:spTgt spid="61464"/>
                                        </p:tgtEl>
                                        <p:attrNameLst>
                                          <p:attrName>ppt_w</p:attrName>
                                        </p:attrNameLst>
                                      </p:cBhvr>
                                      <p:tavLst>
                                        <p:tav tm="0">
                                          <p:val>
                                            <p:fltVal val="0"/>
                                          </p:val>
                                        </p:tav>
                                        <p:tav tm="100000">
                                          <p:val>
                                            <p:strVal val="#ppt_w"/>
                                          </p:val>
                                        </p:tav>
                                      </p:tavLst>
                                    </p:anim>
                                    <p:anim calcmode="lin" valueType="num">
                                      <p:cBhvr>
                                        <p:cTn id="108" dur="500" fill="hold"/>
                                        <p:tgtEl>
                                          <p:spTgt spid="61464"/>
                                        </p:tgtEl>
                                        <p:attrNameLst>
                                          <p:attrName>ppt_h</p:attrName>
                                        </p:attrNameLst>
                                      </p:cBhvr>
                                      <p:tavLst>
                                        <p:tav tm="0">
                                          <p:val>
                                            <p:strVal val="#ppt_h"/>
                                          </p:val>
                                        </p:tav>
                                        <p:tav tm="100000">
                                          <p:val>
                                            <p:strVal val="#ppt_h"/>
                                          </p:val>
                                        </p:tav>
                                      </p:tavLst>
                                    </p:anim>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nodeType="clickEffect">
                                  <p:stCondLst>
                                    <p:cond delay="0"/>
                                  </p:stCondLst>
                                  <p:childTnLst>
                                    <p:set>
                                      <p:cBhvr>
                                        <p:cTn id="112" dur="1" fill="hold">
                                          <p:stCondLst>
                                            <p:cond delay="499"/>
                                          </p:stCondLst>
                                        </p:cTn>
                                        <p:tgtEl>
                                          <p:spTgt spid="61462"/>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7" presetClass="entr" presetSubtype="1" fill="hold" nodeType="clickEffect">
                                  <p:stCondLst>
                                    <p:cond delay="0"/>
                                  </p:stCondLst>
                                  <p:childTnLst>
                                    <p:set>
                                      <p:cBhvr>
                                        <p:cTn id="116" dur="1" fill="hold">
                                          <p:stCondLst>
                                            <p:cond delay="0"/>
                                          </p:stCondLst>
                                        </p:cTn>
                                        <p:tgtEl>
                                          <p:spTgt spid="6"/>
                                        </p:tgtEl>
                                        <p:attrNameLst>
                                          <p:attrName>style.visibility</p:attrName>
                                        </p:attrNameLst>
                                      </p:cBhvr>
                                      <p:to>
                                        <p:strVal val="visible"/>
                                      </p:to>
                                    </p:set>
                                    <p:anim calcmode="lin" valueType="num">
                                      <p:cBhvr>
                                        <p:cTn id="117" dur="500" fill="hold"/>
                                        <p:tgtEl>
                                          <p:spTgt spid="6"/>
                                        </p:tgtEl>
                                        <p:attrNameLst>
                                          <p:attrName>ppt_x</p:attrName>
                                        </p:attrNameLst>
                                      </p:cBhvr>
                                      <p:tavLst>
                                        <p:tav tm="0">
                                          <p:val>
                                            <p:strVal val="#ppt_x"/>
                                          </p:val>
                                        </p:tav>
                                        <p:tav tm="100000">
                                          <p:val>
                                            <p:strVal val="#ppt_x"/>
                                          </p:val>
                                        </p:tav>
                                      </p:tavLst>
                                    </p:anim>
                                    <p:anim calcmode="lin" valueType="num">
                                      <p:cBhvr>
                                        <p:cTn id="118" dur="500" fill="hold"/>
                                        <p:tgtEl>
                                          <p:spTgt spid="6"/>
                                        </p:tgtEl>
                                        <p:attrNameLst>
                                          <p:attrName>ppt_y</p:attrName>
                                        </p:attrNameLst>
                                      </p:cBhvr>
                                      <p:tavLst>
                                        <p:tav tm="0">
                                          <p:val>
                                            <p:strVal val="#ppt_y-#ppt_h/2"/>
                                          </p:val>
                                        </p:tav>
                                        <p:tav tm="100000">
                                          <p:val>
                                            <p:strVal val="#ppt_y"/>
                                          </p:val>
                                        </p:tav>
                                      </p:tavLst>
                                    </p:anim>
                                    <p:anim calcmode="lin" valueType="num">
                                      <p:cBhvr>
                                        <p:cTn id="119" dur="500" fill="hold"/>
                                        <p:tgtEl>
                                          <p:spTgt spid="6"/>
                                        </p:tgtEl>
                                        <p:attrNameLst>
                                          <p:attrName>ppt_w</p:attrName>
                                        </p:attrNameLst>
                                      </p:cBhvr>
                                      <p:tavLst>
                                        <p:tav tm="0">
                                          <p:val>
                                            <p:strVal val="#ppt_w"/>
                                          </p:val>
                                        </p:tav>
                                        <p:tav tm="100000">
                                          <p:val>
                                            <p:strVal val="#ppt_w"/>
                                          </p:val>
                                        </p:tav>
                                      </p:tavLst>
                                    </p:anim>
                                    <p:anim calcmode="lin" valueType="num">
                                      <p:cBhvr>
                                        <p:cTn id="120"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21" fill="hold">
                      <p:stCondLst>
                        <p:cond delay="indefinite"/>
                      </p:stCondLst>
                      <p:childTnLst>
                        <p:par>
                          <p:cTn id="122" fill="hold">
                            <p:stCondLst>
                              <p:cond delay="0"/>
                            </p:stCondLst>
                            <p:childTnLst>
                              <p:par>
                                <p:cTn id="123" presetID="1" presetClass="entr" presetSubtype="0" fill="hold" nodeType="clickEffect">
                                  <p:stCondLst>
                                    <p:cond delay="0"/>
                                  </p:stCondLst>
                                  <p:childTnLst>
                                    <p:set>
                                      <p:cBhvr>
                                        <p:cTn id="124" dur="1" fill="hold">
                                          <p:stCondLst>
                                            <p:cond delay="499"/>
                                          </p:stCondLst>
                                        </p:cTn>
                                        <p:tgtEl>
                                          <p:spTgt spid="61483"/>
                                        </p:tgtEl>
                                        <p:attrNameLst>
                                          <p:attrName>style.visibility</p:attrName>
                                        </p:attrNameLst>
                                      </p:cBhvr>
                                      <p:to>
                                        <p:strVal val="visible"/>
                                      </p:to>
                                    </p:set>
                                  </p:childTnLst>
                                </p:cTn>
                              </p:par>
                            </p:childTnLst>
                          </p:cTn>
                        </p:par>
                      </p:childTnLst>
                    </p:cTn>
                  </p:par>
                  <p:par>
                    <p:cTn id="125" fill="hold">
                      <p:stCondLst>
                        <p:cond delay="indefinite"/>
                      </p:stCondLst>
                      <p:childTnLst>
                        <p:par>
                          <p:cTn id="126" fill="hold">
                            <p:stCondLst>
                              <p:cond delay="0"/>
                            </p:stCondLst>
                            <p:childTnLst>
                              <p:par>
                                <p:cTn id="127" presetID="17" presetClass="entr" presetSubtype="8" fill="hold" nodeType="clickEffect">
                                  <p:stCondLst>
                                    <p:cond delay="0"/>
                                  </p:stCondLst>
                                  <p:childTnLst>
                                    <p:set>
                                      <p:cBhvr>
                                        <p:cTn id="128" dur="1" fill="hold">
                                          <p:stCondLst>
                                            <p:cond delay="0"/>
                                          </p:stCondLst>
                                        </p:cTn>
                                        <p:tgtEl>
                                          <p:spTgt spid="61459"/>
                                        </p:tgtEl>
                                        <p:attrNameLst>
                                          <p:attrName>style.visibility</p:attrName>
                                        </p:attrNameLst>
                                      </p:cBhvr>
                                      <p:to>
                                        <p:strVal val="visible"/>
                                      </p:to>
                                    </p:set>
                                    <p:anim calcmode="lin" valueType="num">
                                      <p:cBhvr>
                                        <p:cTn id="129" dur="500" fill="hold"/>
                                        <p:tgtEl>
                                          <p:spTgt spid="61459"/>
                                        </p:tgtEl>
                                        <p:attrNameLst>
                                          <p:attrName>ppt_x</p:attrName>
                                        </p:attrNameLst>
                                      </p:cBhvr>
                                      <p:tavLst>
                                        <p:tav tm="0">
                                          <p:val>
                                            <p:strVal val="#ppt_x-#ppt_w/2"/>
                                          </p:val>
                                        </p:tav>
                                        <p:tav tm="100000">
                                          <p:val>
                                            <p:strVal val="#ppt_x"/>
                                          </p:val>
                                        </p:tav>
                                      </p:tavLst>
                                    </p:anim>
                                    <p:anim calcmode="lin" valueType="num">
                                      <p:cBhvr>
                                        <p:cTn id="130" dur="500" fill="hold"/>
                                        <p:tgtEl>
                                          <p:spTgt spid="61459"/>
                                        </p:tgtEl>
                                        <p:attrNameLst>
                                          <p:attrName>ppt_y</p:attrName>
                                        </p:attrNameLst>
                                      </p:cBhvr>
                                      <p:tavLst>
                                        <p:tav tm="0">
                                          <p:val>
                                            <p:strVal val="#ppt_y"/>
                                          </p:val>
                                        </p:tav>
                                        <p:tav tm="100000">
                                          <p:val>
                                            <p:strVal val="#ppt_y"/>
                                          </p:val>
                                        </p:tav>
                                      </p:tavLst>
                                    </p:anim>
                                    <p:anim calcmode="lin" valueType="num">
                                      <p:cBhvr>
                                        <p:cTn id="131" dur="500" fill="hold"/>
                                        <p:tgtEl>
                                          <p:spTgt spid="61459"/>
                                        </p:tgtEl>
                                        <p:attrNameLst>
                                          <p:attrName>ppt_w</p:attrName>
                                        </p:attrNameLst>
                                      </p:cBhvr>
                                      <p:tavLst>
                                        <p:tav tm="0">
                                          <p:val>
                                            <p:fltVal val="0"/>
                                          </p:val>
                                        </p:tav>
                                        <p:tav tm="100000">
                                          <p:val>
                                            <p:strVal val="#ppt_w"/>
                                          </p:val>
                                        </p:tav>
                                      </p:tavLst>
                                    </p:anim>
                                    <p:anim calcmode="lin" valueType="num">
                                      <p:cBhvr>
                                        <p:cTn id="132" dur="500" fill="hold"/>
                                        <p:tgtEl>
                                          <p:spTgt spid="61459"/>
                                        </p:tgtEl>
                                        <p:attrNameLst>
                                          <p:attrName>ppt_h</p:attrName>
                                        </p:attrNameLst>
                                      </p:cBhvr>
                                      <p:tavLst>
                                        <p:tav tm="0">
                                          <p:val>
                                            <p:strVal val="#ppt_h"/>
                                          </p:val>
                                        </p:tav>
                                        <p:tav tm="100000">
                                          <p:val>
                                            <p:strVal val="#ppt_h"/>
                                          </p:val>
                                        </p:tav>
                                      </p:tavLst>
                                    </p:anim>
                                  </p:childTnLst>
                                </p:cTn>
                              </p:par>
                            </p:childTnLst>
                          </p:cTn>
                        </p:par>
                      </p:childTnLst>
                    </p:cTn>
                  </p:par>
                  <p:par>
                    <p:cTn id="133" fill="hold">
                      <p:stCondLst>
                        <p:cond delay="indefinite"/>
                      </p:stCondLst>
                      <p:childTnLst>
                        <p:par>
                          <p:cTn id="134" fill="hold">
                            <p:stCondLst>
                              <p:cond delay="0"/>
                            </p:stCondLst>
                            <p:childTnLst>
                              <p:par>
                                <p:cTn id="135" presetID="23" presetClass="entr" presetSubtype="16" fill="hold" grpId="0" nodeType="clickEffect">
                                  <p:stCondLst>
                                    <p:cond delay="0"/>
                                  </p:stCondLst>
                                  <p:childTnLst>
                                    <p:set>
                                      <p:cBhvr>
                                        <p:cTn id="136" dur="1" fill="hold">
                                          <p:stCondLst>
                                            <p:cond delay="0"/>
                                          </p:stCondLst>
                                        </p:cTn>
                                        <p:tgtEl>
                                          <p:spTgt spid="61455"/>
                                        </p:tgtEl>
                                        <p:attrNameLst>
                                          <p:attrName>style.visibility</p:attrName>
                                        </p:attrNameLst>
                                      </p:cBhvr>
                                      <p:to>
                                        <p:strVal val="visible"/>
                                      </p:to>
                                    </p:set>
                                    <p:anim calcmode="lin" valueType="num">
                                      <p:cBhvr>
                                        <p:cTn id="137" dur="500" fill="hold"/>
                                        <p:tgtEl>
                                          <p:spTgt spid="61455"/>
                                        </p:tgtEl>
                                        <p:attrNameLst>
                                          <p:attrName>ppt_w</p:attrName>
                                        </p:attrNameLst>
                                      </p:cBhvr>
                                      <p:tavLst>
                                        <p:tav tm="0">
                                          <p:val>
                                            <p:fltVal val="0"/>
                                          </p:val>
                                        </p:tav>
                                        <p:tav tm="100000">
                                          <p:val>
                                            <p:strVal val="#ppt_w"/>
                                          </p:val>
                                        </p:tav>
                                      </p:tavLst>
                                    </p:anim>
                                    <p:anim calcmode="lin" valueType="num">
                                      <p:cBhvr>
                                        <p:cTn id="138" dur="500" fill="hold"/>
                                        <p:tgtEl>
                                          <p:spTgt spid="61455"/>
                                        </p:tgtEl>
                                        <p:attrNameLst>
                                          <p:attrName>ppt_h</p:attrName>
                                        </p:attrNameLst>
                                      </p:cBhvr>
                                      <p:tavLst>
                                        <p:tav tm="0">
                                          <p:val>
                                            <p:fltVal val="0"/>
                                          </p:val>
                                        </p:tav>
                                        <p:tav tm="100000">
                                          <p:val>
                                            <p:strVal val="#ppt_h"/>
                                          </p:val>
                                        </p:tav>
                                      </p:tavLst>
                                    </p:anim>
                                  </p:childTnLst>
                                </p:cTn>
                              </p:par>
                            </p:childTnLst>
                          </p:cTn>
                        </p:par>
                      </p:childTnLst>
                    </p:cTn>
                  </p:par>
                  <p:par>
                    <p:cTn id="139" fill="hold">
                      <p:stCondLst>
                        <p:cond delay="indefinite"/>
                      </p:stCondLst>
                      <p:childTnLst>
                        <p:par>
                          <p:cTn id="140" fill="hold">
                            <p:stCondLst>
                              <p:cond delay="0"/>
                            </p:stCondLst>
                            <p:childTnLst>
                              <p:par>
                                <p:cTn id="141" presetID="23" presetClass="entr" presetSubtype="16" fill="hold" grpId="0" nodeType="clickEffect">
                                  <p:stCondLst>
                                    <p:cond delay="0"/>
                                  </p:stCondLst>
                                  <p:childTnLst>
                                    <p:set>
                                      <p:cBhvr>
                                        <p:cTn id="142" dur="1" fill="hold">
                                          <p:stCondLst>
                                            <p:cond delay="0"/>
                                          </p:stCondLst>
                                        </p:cTn>
                                        <p:tgtEl>
                                          <p:spTgt spid="61456"/>
                                        </p:tgtEl>
                                        <p:attrNameLst>
                                          <p:attrName>style.visibility</p:attrName>
                                        </p:attrNameLst>
                                      </p:cBhvr>
                                      <p:to>
                                        <p:strVal val="visible"/>
                                      </p:to>
                                    </p:set>
                                    <p:anim calcmode="lin" valueType="num">
                                      <p:cBhvr>
                                        <p:cTn id="143" dur="500" fill="hold"/>
                                        <p:tgtEl>
                                          <p:spTgt spid="61456"/>
                                        </p:tgtEl>
                                        <p:attrNameLst>
                                          <p:attrName>ppt_w</p:attrName>
                                        </p:attrNameLst>
                                      </p:cBhvr>
                                      <p:tavLst>
                                        <p:tav tm="0">
                                          <p:val>
                                            <p:fltVal val="0"/>
                                          </p:val>
                                        </p:tav>
                                        <p:tav tm="100000">
                                          <p:val>
                                            <p:strVal val="#ppt_w"/>
                                          </p:val>
                                        </p:tav>
                                      </p:tavLst>
                                    </p:anim>
                                    <p:anim calcmode="lin" valueType="num">
                                      <p:cBhvr>
                                        <p:cTn id="144" dur="500" fill="hold"/>
                                        <p:tgtEl>
                                          <p:spTgt spid="61456"/>
                                        </p:tgtEl>
                                        <p:attrNameLst>
                                          <p:attrName>ppt_h</p:attrName>
                                        </p:attrNameLst>
                                      </p:cBhvr>
                                      <p:tavLst>
                                        <p:tav tm="0">
                                          <p:val>
                                            <p:fltVal val="0"/>
                                          </p:val>
                                        </p:tav>
                                        <p:tav tm="100000">
                                          <p:val>
                                            <p:strVal val="#ppt_h"/>
                                          </p:val>
                                        </p:tav>
                                      </p:tavLst>
                                    </p:anim>
                                  </p:childTnLst>
                                </p:cTn>
                              </p:par>
                            </p:childTnLst>
                          </p:cTn>
                        </p:par>
                      </p:childTnLst>
                    </p:cTn>
                  </p:par>
                  <p:par>
                    <p:cTn id="145" fill="hold">
                      <p:stCondLst>
                        <p:cond delay="indefinite"/>
                      </p:stCondLst>
                      <p:childTnLst>
                        <p:par>
                          <p:cTn id="146" fill="hold">
                            <p:stCondLst>
                              <p:cond delay="0"/>
                            </p:stCondLst>
                            <p:childTnLst>
                              <p:par>
                                <p:cTn id="147" presetID="23" presetClass="entr" presetSubtype="16" fill="hold" grpId="0" nodeType="clickEffect">
                                  <p:stCondLst>
                                    <p:cond delay="0"/>
                                  </p:stCondLst>
                                  <p:childTnLst>
                                    <p:set>
                                      <p:cBhvr>
                                        <p:cTn id="148" dur="1" fill="hold">
                                          <p:stCondLst>
                                            <p:cond delay="0"/>
                                          </p:stCondLst>
                                        </p:cTn>
                                        <p:tgtEl>
                                          <p:spTgt spid="61454"/>
                                        </p:tgtEl>
                                        <p:attrNameLst>
                                          <p:attrName>style.visibility</p:attrName>
                                        </p:attrNameLst>
                                      </p:cBhvr>
                                      <p:to>
                                        <p:strVal val="visible"/>
                                      </p:to>
                                    </p:set>
                                    <p:anim calcmode="lin" valueType="num">
                                      <p:cBhvr>
                                        <p:cTn id="149" dur="500" fill="hold"/>
                                        <p:tgtEl>
                                          <p:spTgt spid="61454"/>
                                        </p:tgtEl>
                                        <p:attrNameLst>
                                          <p:attrName>ppt_w</p:attrName>
                                        </p:attrNameLst>
                                      </p:cBhvr>
                                      <p:tavLst>
                                        <p:tav tm="0">
                                          <p:val>
                                            <p:fltVal val="0"/>
                                          </p:val>
                                        </p:tav>
                                        <p:tav tm="100000">
                                          <p:val>
                                            <p:strVal val="#ppt_w"/>
                                          </p:val>
                                        </p:tav>
                                      </p:tavLst>
                                    </p:anim>
                                    <p:anim calcmode="lin" valueType="num">
                                      <p:cBhvr>
                                        <p:cTn id="150" dur="500" fill="hold"/>
                                        <p:tgtEl>
                                          <p:spTgt spid="61454"/>
                                        </p:tgtEl>
                                        <p:attrNameLst>
                                          <p:attrName>ppt_h</p:attrName>
                                        </p:attrNameLst>
                                      </p:cBhvr>
                                      <p:tavLst>
                                        <p:tav tm="0">
                                          <p:val>
                                            <p:fltVal val="0"/>
                                          </p:val>
                                        </p:tav>
                                        <p:tav tm="100000">
                                          <p:val>
                                            <p:strVal val="#ppt_h"/>
                                          </p:val>
                                        </p:tav>
                                      </p:tavLst>
                                    </p:anim>
                                  </p:childTnLst>
                                </p:cTn>
                              </p:par>
                            </p:childTnLst>
                          </p:cTn>
                        </p:par>
                      </p:childTnLst>
                    </p:cTn>
                  </p:par>
                  <p:par>
                    <p:cTn id="151" fill="hold">
                      <p:stCondLst>
                        <p:cond delay="indefinite"/>
                      </p:stCondLst>
                      <p:childTnLst>
                        <p:par>
                          <p:cTn id="152" fill="hold">
                            <p:stCondLst>
                              <p:cond delay="0"/>
                            </p:stCondLst>
                            <p:childTnLst>
                              <p:par>
                                <p:cTn id="153" presetID="23" presetClass="entr" presetSubtype="16" fill="hold" grpId="0" nodeType="clickEffect">
                                  <p:stCondLst>
                                    <p:cond delay="0"/>
                                  </p:stCondLst>
                                  <p:childTnLst>
                                    <p:set>
                                      <p:cBhvr>
                                        <p:cTn id="154" dur="1" fill="hold">
                                          <p:stCondLst>
                                            <p:cond delay="0"/>
                                          </p:stCondLst>
                                        </p:cTn>
                                        <p:tgtEl>
                                          <p:spTgt spid="61453"/>
                                        </p:tgtEl>
                                        <p:attrNameLst>
                                          <p:attrName>style.visibility</p:attrName>
                                        </p:attrNameLst>
                                      </p:cBhvr>
                                      <p:to>
                                        <p:strVal val="visible"/>
                                      </p:to>
                                    </p:set>
                                    <p:anim calcmode="lin" valueType="num">
                                      <p:cBhvr>
                                        <p:cTn id="155" dur="500" fill="hold"/>
                                        <p:tgtEl>
                                          <p:spTgt spid="61453"/>
                                        </p:tgtEl>
                                        <p:attrNameLst>
                                          <p:attrName>ppt_w</p:attrName>
                                        </p:attrNameLst>
                                      </p:cBhvr>
                                      <p:tavLst>
                                        <p:tav tm="0">
                                          <p:val>
                                            <p:fltVal val="0"/>
                                          </p:val>
                                        </p:tav>
                                        <p:tav tm="100000">
                                          <p:val>
                                            <p:strVal val="#ppt_w"/>
                                          </p:val>
                                        </p:tav>
                                      </p:tavLst>
                                    </p:anim>
                                    <p:anim calcmode="lin" valueType="num">
                                      <p:cBhvr>
                                        <p:cTn id="156" dur="500" fill="hold"/>
                                        <p:tgtEl>
                                          <p:spTgt spid="61453"/>
                                        </p:tgtEl>
                                        <p:attrNameLst>
                                          <p:attrName>ppt_h</p:attrName>
                                        </p:attrNameLst>
                                      </p:cBhvr>
                                      <p:tavLst>
                                        <p:tav tm="0">
                                          <p:val>
                                            <p:fltVal val="0"/>
                                          </p:val>
                                        </p:tav>
                                        <p:tav tm="100000">
                                          <p:val>
                                            <p:strVal val="#ppt_h"/>
                                          </p:val>
                                        </p:tav>
                                      </p:tavLst>
                                    </p:anim>
                                  </p:childTnLst>
                                </p:cTn>
                              </p:par>
                            </p:childTnLst>
                          </p:cTn>
                        </p:par>
                      </p:childTnLst>
                    </p:cTn>
                  </p:par>
                  <p:par>
                    <p:cTn id="157" fill="hold">
                      <p:stCondLst>
                        <p:cond delay="indefinite"/>
                      </p:stCondLst>
                      <p:childTnLst>
                        <p:par>
                          <p:cTn id="158" fill="hold">
                            <p:stCondLst>
                              <p:cond delay="0"/>
                            </p:stCondLst>
                            <p:childTnLst>
                              <p:par>
                                <p:cTn id="159" presetID="17" presetClass="entr" presetSubtype="8" fill="hold" nodeType="clickEffect">
                                  <p:stCondLst>
                                    <p:cond delay="0"/>
                                  </p:stCondLst>
                                  <p:childTnLst>
                                    <p:set>
                                      <p:cBhvr>
                                        <p:cTn id="160" dur="1" fill="hold">
                                          <p:stCondLst>
                                            <p:cond delay="0"/>
                                          </p:stCondLst>
                                        </p:cTn>
                                        <p:tgtEl>
                                          <p:spTgt spid="61457"/>
                                        </p:tgtEl>
                                        <p:attrNameLst>
                                          <p:attrName>style.visibility</p:attrName>
                                        </p:attrNameLst>
                                      </p:cBhvr>
                                      <p:to>
                                        <p:strVal val="visible"/>
                                      </p:to>
                                    </p:set>
                                    <p:anim calcmode="lin" valueType="num">
                                      <p:cBhvr>
                                        <p:cTn id="161" dur="500" fill="hold"/>
                                        <p:tgtEl>
                                          <p:spTgt spid="61457"/>
                                        </p:tgtEl>
                                        <p:attrNameLst>
                                          <p:attrName>ppt_x</p:attrName>
                                        </p:attrNameLst>
                                      </p:cBhvr>
                                      <p:tavLst>
                                        <p:tav tm="0">
                                          <p:val>
                                            <p:strVal val="#ppt_x-#ppt_w/2"/>
                                          </p:val>
                                        </p:tav>
                                        <p:tav tm="100000">
                                          <p:val>
                                            <p:strVal val="#ppt_x"/>
                                          </p:val>
                                        </p:tav>
                                      </p:tavLst>
                                    </p:anim>
                                    <p:anim calcmode="lin" valueType="num">
                                      <p:cBhvr>
                                        <p:cTn id="162" dur="500" fill="hold"/>
                                        <p:tgtEl>
                                          <p:spTgt spid="61457"/>
                                        </p:tgtEl>
                                        <p:attrNameLst>
                                          <p:attrName>ppt_y</p:attrName>
                                        </p:attrNameLst>
                                      </p:cBhvr>
                                      <p:tavLst>
                                        <p:tav tm="0">
                                          <p:val>
                                            <p:strVal val="#ppt_y"/>
                                          </p:val>
                                        </p:tav>
                                        <p:tav tm="100000">
                                          <p:val>
                                            <p:strVal val="#ppt_y"/>
                                          </p:val>
                                        </p:tav>
                                      </p:tavLst>
                                    </p:anim>
                                    <p:anim calcmode="lin" valueType="num">
                                      <p:cBhvr>
                                        <p:cTn id="163" dur="500" fill="hold"/>
                                        <p:tgtEl>
                                          <p:spTgt spid="61457"/>
                                        </p:tgtEl>
                                        <p:attrNameLst>
                                          <p:attrName>ppt_w</p:attrName>
                                        </p:attrNameLst>
                                      </p:cBhvr>
                                      <p:tavLst>
                                        <p:tav tm="0">
                                          <p:val>
                                            <p:fltVal val="0"/>
                                          </p:val>
                                        </p:tav>
                                        <p:tav tm="100000">
                                          <p:val>
                                            <p:strVal val="#ppt_w"/>
                                          </p:val>
                                        </p:tav>
                                      </p:tavLst>
                                    </p:anim>
                                    <p:anim calcmode="lin" valueType="num">
                                      <p:cBhvr>
                                        <p:cTn id="164" dur="500" fill="hold"/>
                                        <p:tgtEl>
                                          <p:spTgt spid="61457"/>
                                        </p:tgtEl>
                                        <p:attrNameLst>
                                          <p:attrName>ppt_h</p:attrName>
                                        </p:attrNameLst>
                                      </p:cBhvr>
                                      <p:tavLst>
                                        <p:tav tm="0">
                                          <p:val>
                                            <p:strVal val="#ppt_h"/>
                                          </p:val>
                                        </p:tav>
                                        <p:tav tm="100000">
                                          <p:val>
                                            <p:strVal val="#ppt_h"/>
                                          </p:val>
                                        </p:tav>
                                      </p:tavLst>
                                    </p:anim>
                                  </p:childTnLst>
                                </p:cTn>
                              </p:par>
                            </p:childTnLst>
                          </p:cTn>
                        </p:par>
                      </p:childTnLst>
                    </p:cTn>
                  </p:par>
                  <p:par>
                    <p:cTn id="165" fill="hold">
                      <p:stCondLst>
                        <p:cond delay="indefinite"/>
                      </p:stCondLst>
                      <p:childTnLst>
                        <p:par>
                          <p:cTn id="166" fill="hold">
                            <p:stCondLst>
                              <p:cond delay="0"/>
                            </p:stCondLst>
                            <p:childTnLst>
                              <p:par>
                                <p:cTn id="167" presetID="17" presetClass="entr" presetSubtype="8" fill="hold" nodeType="clickEffect">
                                  <p:stCondLst>
                                    <p:cond delay="0"/>
                                  </p:stCondLst>
                                  <p:childTnLst>
                                    <p:set>
                                      <p:cBhvr>
                                        <p:cTn id="168" dur="1" fill="hold">
                                          <p:stCondLst>
                                            <p:cond delay="0"/>
                                          </p:stCondLst>
                                        </p:cTn>
                                        <p:tgtEl>
                                          <p:spTgt spid="61477"/>
                                        </p:tgtEl>
                                        <p:attrNameLst>
                                          <p:attrName>style.visibility</p:attrName>
                                        </p:attrNameLst>
                                      </p:cBhvr>
                                      <p:to>
                                        <p:strVal val="visible"/>
                                      </p:to>
                                    </p:set>
                                    <p:anim calcmode="lin" valueType="num">
                                      <p:cBhvr>
                                        <p:cTn id="169" dur="500" fill="hold"/>
                                        <p:tgtEl>
                                          <p:spTgt spid="61477"/>
                                        </p:tgtEl>
                                        <p:attrNameLst>
                                          <p:attrName>ppt_x</p:attrName>
                                        </p:attrNameLst>
                                      </p:cBhvr>
                                      <p:tavLst>
                                        <p:tav tm="0">
                                          <p:val>
                                            <p:strVal val="#ppt_x-#ppt_w/2"/>
                                          </p:val>
                                        </p:tav>
                                        <p:tav tm="100000">
                                          <p:val>
                                            <p:strVal val="#ppt_x"/>
                                          </p:val>
                                        </p:tav>
                                      </p:tavLst>
                                    </p:anim>
                                    <p:anim calcmode="lin" valueType="num">
                                      <p:cBhvr>
                                        <p:cTn id="170" dur="500" fill="hold"/>
                                        <p:tgtEl>
                                          <p:spTgt spid="61477"/>
                                        </p:tgtEl>
                                        <p:attrNameLst>
                                          <p:attrName>ppt_y</p:attrName>
                                        </p:attrNameLst>
                                      </p:cBhvr>
                                      <p:tavLst>
                                        <p:tav tm="0">
                                          <p:val>
                                            <p:strVal val="#ppt_y"/>
                                          </p:val>
                                        </p:tav>
                                        <p:tav tm="100000">
                                          <p:val>
                                            <p:strVal val="#ppt_y"/>
                                          </p:val>
                                        </p:tav>
                                      </p:tavLst>
                                    </p:anim>
                                    <p:anim calcmode="lin" valueType="num">
                                      <p:cBhvr>
                                        <p:cTn id="171" dur="500" fill="hold"/>
                                        <p:tgtEl>
                                          <p:spTgt spid="61477"/>
                                        </p:tgtEl>
                                        <p:attrNameLst>
                                          <p:attrName>ppt_w</p:attrName>
                                        </p:attrNameLst>
                                      </p:cBhvr>
                                      <p:tavLst>
                                        <p:tav tm="0">
                                          <p:val>
                                            <p:fltVal val="0"/>
                                          </p:val>
                                        </p:tav>
                                        <p:tav tm="100000">
                                          <p:val>
                                            <p:strVal val="#ppt_w"/>
                                          </p:val>
                                        </p:tav>
                                      </p:tavLst>
                                    </p:anim>
                                    <p:anim calcmode="lin" valueType="num">
                                      <p:cBhvr>
                                        <p:cTn id="172" dur="500" fill="hold"/>
                                        <p:tgtEl>
                                          <p:spTgt spid="61477"/>
                                        </p:tgtEl>
                                        <p:attrNameLst>
                                          <p:attrName>ppt_h</p:attrName>
                                        </p:attrNameLst>
                                      </p:cBhvr>
                                      <p:tavLst>
                                        <p:tav tm="0">
                                          <p:val>
                                            <p:strVal val="#ppt_h"/>
                                          </p:val>
                                        </p:tav>
                                        <p:tav tm="100000">
                                          <p:val>
                                            <p:strVal val="#ppt_h"/>
                                          </p:val>
                                        </p:tav>
                                      </p:tavLst>
                                    </p:anim>
                                  </p:childTnLst>
                                </p:cTn>
                              </p:par>
                            </p:childTnLst>
                          </p:cTn>
                        </p:par>
                      </p:childTnLst>
                    </p:cTn>
                  </p:par>
                  <p:par>
                    <p:cTn id="173" fill="hold">
                      <p:stCondLst>
                        <p:cond delay="indefinite"/>
                      </p:stCondLst>
                      <p:childTnLst>
                        <p:par>
                          <p:cTn id="174" fill="hold">
                            <p:stCondLst>
                              <p:cond delay="0"/>
                            </p:stCondLst>
                            <p:childTnLst>
                              <p:par>
                                <p:cTn id="175" presetID="17" presetClass="entr" presetSubtype="8" fill="hold" nodeType="clickEffect">
                                  <p:stCondLst>
                                    <p:cond delay="0"/>
                                  </p:stCondLst>
                                  <p:childTnLst>
                                    <p:set>
                                      <p:cBhvr>
                                        <p:cTn id="176" dur="1" fill="hold">
                                          <p:stCondLst>
                                            <p:cond delay="0"/>
                                          </p:stCondLst>
                                        </p:cTn>
                                        <p:tgtEl>
                                          <p:spTgt spid="61478"/>
                                        </p:tgtEl>
                                        <p:attrNameLst>
                                          <p:attrName>style.visibility</p:attrName>
                                        </p:attrNameLst>
                                      </p:cBhvr>
                                      <p:to>
                                        <p:strVal val="visible"/>
                                      </p:to>
                                    </p:set>
                                    <p:anim calcmode="lin" valueType="num">
                                      <p:cBhvr>
                                        <p:cTn id="177" dur="500" fill="hold"/>
                                        <p:tgtEl>
                                          <p:spTgt spid="61478"/>
                                        </p:tgtEl>
                                        <p:attrNameLst>
                                          <p:attrName>ppt_x</p:attrName>
                                        </p:attrNameLst>
                                      </p:cBhvr>
                                      <p:tavLst>
                                        <p:tav tm="0">
                                          <p:val>
                                            <p:strVal val="#ppt_x-#ppt_w/2"/>
                                          </p:val>
                                        </p:tav>
                                        <p:tav tm="100000">
                                          <p:val>
                                            <p:strVal val="#ppt_x"/>
                                          </p:val>
                                        </p:tav>
                                      </p:tavLst>
                                    </p:anim>
                                    <p:anim calcmode="lin" valueType="num">
                                      <p:cBhvr>
                                        <p:cTn id="178" dur="500" fill="hold"/>
                                        <p:tgtEl>
                                          <p:spTgt spid="61478"/>
                                        </p:tgtEl>
                                        <p:attrNameLst>
                                          <p:attrName>ppt_y</p:attrName>
                                        </p:attrNameLst>
                                      </p:cBhvr>
                                      <p:tavLst>
                                        <p:tav tm="0">
                                          <p:val>
                                            <p:strVal val="#ppt_y"/>
                                          </p:val>
                                        </p:tav>
                                        <p:tav tm="100000">
                                          <p:val>
                                            <p:strVal val="#ppt_y"/>
                                          </p:val>
                                        </p:tav>
                                      </p:tavLst>
                                    </p:anim>
                                    <p:anim calcmode="lin" valueType="num">
                                      <p:cBhvr>
                                        <p:cTn id="179" dur="500" fill="hold"/>
                                        <p:tgtEl>
                                          <p:spTgt spid="61478"/>
                                        </p:tgtEl>
                                        <p:attrNameLst>
                                          <p:attrName>ppt_w</p:attrName>
                                        </p:attrNameLst>
                                      </p:cBhvr>
                                      <p:tavLst>
                                        <p:tav tm="0">
                                          <p:val>
                                            <p:fltVal val="0"/>
                                          </p:val>
                                        </p:tav>
                                        <p:tav tm="100000">
                                          <p:val>
                                            <p:strVal val="#ppt_w"/>
                                          </p:val>
                                        </p:tav>
                                      </p:tavLst>
                                    </p:anim>
                                    <p:anim calcmode="lin" valueType="num">
                                      <p:cBhvr>
                                        <p:cTn id="180" dur="500" fill="hold"/>
                                        <p:tgtEl>
                                          <p:spTgt spid="61478"/>
                                        </p:tgtEl>
                                        <p:attrNameLst>
                                          <p:attrName>ppt_h</p:attrName>
                                        </p:attrNameLst>
                                      </p:cBhvr>
                                      <p:tavLst>
                                        <p:tav tm="0">
                                          <p:val>
                                            <p:strVal val="#ppt_h"/>
                                          </p:val>
                                        </p:tav>
                                        <p:tav tm="100000">
                                          <p:val>
                                            <p:strVal val="#ppt_h"/>
                                          </p:val>
                                        </p:tav>
                                      </p:tavLst>
                                    </p:anim>
                                  </p:childTnLst>
                                </p:cTn>
                              </p:par>
                            </p:childTnLst>
                          </p:cTn>
                        </p:par>
                      </p:childTnLst>
                    </p:cTn>
                  </p:par>
                  <p:par>
                    <p:cTn id="181" fill="hold">
                      <p:stCondLst>
                        <p:cond delay="indefinite"/>
                      </p:stCondLst>
                      <p:childTnLst>
                        <p:par>
                          <p:cTn id="182" fill="hold">
                            <p:stCondLst>
                              <p:cond delay="0"/>
                            </p:stCondLst>
                            <p:childTnLst>
                              <p:par>
                                <p:cTn id="183" presetID="17" presetClass="entr" presetSubtype="8" fill="hold" nodeType="clickEffect">
                                  <p:stCondLst>
                                    <p:cond delay="0"/>
                                  </p:stCondLst>
                                  <p:childTnLst>
                                    <p:set>
                                      <p:cBhvr>
                                        <p:cTn id="184" dur="1" fill="hold">
                                          <p:stCondLst>
                                            <p:cond delay="0"/>
                                          </p:stCondLst>
                                        </p:cTn>
                                        <p:tgtEl>
                                          <p:spTgt spid="61479"/>
                                        </p:tgtEl>
                                        <p:attrNameLst>
                                          <p:attrName>style.visibility</p:attrName>
                                        </p:attrNameLst>
                                      </p:cBhvr>
                                      <p:to>
                                        <p:strVal val="visible"/>
                                      </p:to>
                                    </p:set>
                                    <p:anim calcmode="lin" valueType="num">
                                      <p:cBhvr>
                                        <p:cTn id="185" dur="500" fill="hold"/>
                                        <p:tgtEl>
                                          <p:spTgt spid="61479"/>
                                        </p:tgtEl>
                                        <p:attrNameLst>
                                          <p:attrName>ppt_x</p:attrName>
                                        </p:attrNameLst>
                                      </p:cBhvr>
                                      <p:tavLst>
                                        <p:tav tm="0">
                                          <p:val>
                                            <p:strVal val="#ppt_x-#ppt_w/2"/>
                                          </p:val>
                                        </p:tav>
                                        <p:tav tm="100000">
                                          <p:val>
                                            <p:strVal val="#ppt_x"/>
                                          </p:val>
                                        </p:tav>
                                      </p:tavLst>
                                    </p:anim>
                                    <p:anim calcmode="lin" valueType="num">
                                      <p:cBhvr>
                                        <p:cTn id="186" dur="500" fill="hold"/>
                                        <p:tgtEl>
                                          <p:spTgt spid="61479"/>
                                        </p:tgtEl>
                                        <p:attrNameLst>
                                          <p:attrName>ppt_y</p:attrName>
                                        </p:attrNameLst>
                                      </p:cBhvr>
                                      <p:tavLst>
                                        <p:tav tm="0">
                                          <p:val>
                                            <p:strVal val="#ppt_y"/>
                                          </p:val>
                                        </p:tav>
                                        <p:tav tm="100000">
                                          <p:val>
                                            <p:strVal val="#ppt_y"/>
                                          </p:val>
                                        </p:tav>
                                      </p:tavLst>
                                    </p:anim>
                                    <p:anim calcmode="lin" valueType="num">
                                      <p:cBhvr>
                                        <p:cTn id="187" dur="500" fill="hold"/>
                                        <p:tgtEl>
                                          <p:spTgt spid="61479"/>
                                        </p:tgtEl>
                                        <p:attrNameLst>
                                          <p:attrName>ppt_w</p:attrName>
                                        </p:attrNameLst>
                                      </p:cBhvr>
                                      <p:tavLst>
                                        <p:tav tm="0">
                                          <p:val>
                                            <p:fltVal val="0"/>
                                          </p:val>
                                        </p:tav>
                                        <p:tav tm="100000">
                                          <p:val>
                                            <p:strVal val="#ppt_w"/>
                                          </p:val>
                                        </p:tav>
                                      </p:tavLst>
                                    </p:anim>
                                    <p:anim calcmode="lin" valueType="num">
                                      <p:cBhvr>
                                        <p:cTn id="188" dur="500" fill="hold"/>
                                        <p:tgtEl>
                                          <p:spTgt spid="61479"/>
                                        </p:tgtEl>
                                        <p:attrNameLst>
                                          <p:attrName>ppt_h</p:attrName>
                                        </p:attrNameLst>
                                      </p:cBhvr>
                                      <p:tavLst>
                                        <p:tav tm="0">
                                          <p:val>
                                            <p:strVal val="#ppt_h"/>
                                          </p:val>
                                        </p:tav>
                                        <p:tav tm="100000">
                                          <p:val>
                                            <p:strVal val="#ppt_h"/>
                                          </p:val>
                                        </p:tav>
                                      </p:tavLst>
                                    </p:anim>
                                  </p:childTnLst>
                                </p:cTn>
                              </p:par>
                            </p:childTnLst>
                          </p:cTn>
                        </p:par>
                      </p:childTnLst>
                    </p:cTn>
                  </p:par>
                  <p:par>
                    <p:cTn id="189" fill="hold">
                      <p:stCondLst>
                        <p:cond delay="indefinite"/>
                      </p:stCondLst>
                      <p:childTnLst>
                        <p:par>
                          <p:cTn id="190" fill="hold">
                            <p:stCondLst>
                              <p:cond delay="0"/>
                            </p:stCondLst>
                            <p:childTnLst>
                              <p:par>
                                <p:cTn id="191" presetID="1" presetClass="entr" presetSubtype="0" fill="hold" nodeType="clickEffect">
                                  <p:stCondLst>
                                    <p:cond delay="0"/>
                                  </p:stCondLst>
                                  <p:childTnLst>
                                    <p:set>
                                      <p:cBhvr>
                                        <p:cTn id="192"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4" grpId="0" animBg="1"/>
      <p:bldP spid="61444" grpId="0" animBg="1" autoUpdateAnimBg="0"/>
      <p:bldP spid="61452" grpId="0" animBg="1"/>
      <p:bldP spid="61453" grpId="0" animBg="1"/>
      <p:bldP spid="61454" grpId="0" animBg="1"/>
      <p:bldP spid="61455" grpId="0" animBg="1"/>
      <p:bldP spid="61456" grpId="0" animBg="1"/>
      <p:bldP spid="61463" grpId="0" animBg="1"/>
      <p:bldP spid="6146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21" name="Rectangle 57"/>
          <p:cNvSpPr>
            <a:spLocks noChangeArrowheads="1"/>
          </p:cNvSpPr>
          <p:nvPr/>
        </p:nvSpPr>
        <p:spPr bwMode="auto">
          <a:xfrm>
            <a:off x="142875" y="1125538"/>
            <a:ext cx="8893175" cy="5472112"/>
          </a:xfrm>
          <a:prstGeom prst="rect">
            <a:avLst/>
          </a:prstGeom>
          <a:solidFill>
            <a:srgbClr val="FFFF99">
              <a:alpha val="29019"/>
            </a:srgbClr>
          </a:solidFill>
          <a:ln w="9525">
            <a:solidFill>
              <a:schemeClr val="tx1"/>
            </a:solidFill>
            <a:miter lim="800000"/>
            <a:headEnd/>
            <a:tailEnd/>
          </a:ln>
        </p:spPr>
        <p:txBody>
          <a:bodyPr wrap="none" anchor="ctr"/>
          <a:lstStyle/>
          <a:p>
            <a:endParaRPr lang="es-ES_tradnl"/>
          </a:p>
        </p:txBody>
      </p:sp>
      <p:sp>
        <p:nvSpPr>
          <p:cNvPr id="62467" name="Text Box 3"/>
          <p:cNvSpPr txBox="1">
            <a:spLocks noChangeArrowheads="1"/>
          </p:cNvSpPr>
          <p:nvPr/>
        </p:nvSpPr>
        <p:spPr bwMode="auto">
          <a:xfrm>
            <a:off x="2339975" y="42863"/>
            <a:ext cx="4537075" cy="361950"/>
          </a:xfrm>
          <a:prstGeom prst="rect">
            <a:avLst/>
          </a:prstGeom>
          <a:solidFill>
            <a:srgbClr val="FFFF99"/>
          </a:solidFill>
          <a:ln w="25400">
            <a:solidFill>
              <a:schemeClr val="accent2"/>
            </a:solidFill>
            <a:miter lim="800000"/>
            <a:headEnd/>
            <a:tailEnd/>
          </a:ln>
        </p:spPr>
        <p:txBody>
          <a:bodyPr>
            <a:spAutoFit/>
          </a:bodyPr>
          <a:lstStyle/>
          <a:p>
            <a:pPr algn="ctr" eaLnBrk="0" hangingPunct="0">
              <a:spcBef>
                <a:spcPct val="50000"/>
              </a:spcBef>
            </a:pPr>
            <a:r>
              <a:rPr lang="es-ES_tradnl" sz="1600">
                <a:solidFill>
                  <a:schemeClr val="accent2"/>
                </a:solidFill>
                <a:latin typeface="Verdana" pitchFamily="34" charset="0"/>
              </a:rPr>
              <a:t>MASA Y DENSIDAD DE LA TIERRA</a:t>
            </a:r>
            <a:endParaRPr lang="es-ES_tradnl" sz="1600">
              <a:latin typeface="Verdana" pitchFamily="34" charset="0"/>
            </a:endParaRPr>
          </a:p>
        </p:txBody>
      </p:sp>
      <p:pic>
        <p:nvPicPr>
          <p:cNvPr id="62507" name="Picture 43" descr="t15-2b"/>
          <p:cNvPicPr>
            <a:picLocks noChangeAspect="1" noChangeArrowheads="1"/>
          </p:cNvPicPr>
          <p:nvPr/>
        </p:nvPicPr>
        <p:blipFill>
          <a:blip r:embed="rId2"/>
          <a:srcRect/>
          <a:stretch>
            <a:fillRect/>
          </a:stretch>
        </p:blipFill>
        <p:spPr bwMode="auto">
          <a:xfrm>
            <a:off x="3457575" y="1990725"/>
            <a:ext cx="5438775" cy="3722688"/>
          </a:xfrm>
          <a:prstGeom prst="rect">
            <a:avLst/>
          </a:prstGeom>
          <a:noFill/>
          <a:ln w="9525">
            <a:noFill/>
            <a:miter lim="800000"/>
            <a:headEnd/>
            <a:tailEnd/>
          </a:ln>
        </p:spPr>
      </p:pic>
      <p:sp>
        <p:nvSpPr>
          <p:cNvPr id="27653" name="Rectangle 44"/>
          <p:cNvSpPr>
            <a:spLocks noChangeArrowheads="1"/>
          </p:cNvSpPr>
          <p:nvPr/>
        </p:nvSpPr>
        <p:spPr bwMode="auto">
          <a:xfrm>
            <a:off x="4770438" y="1658938"/>
            <a:ext cx="4025900" cy="2849562"/>
          </a:xfrm>
          <a:prstGeom prst="rect">
            <a:avLst/>
          </a:prstGeom>
          <a:noFill/>
          <a:ln w="9525">
            <a:noFill/>
            <a:miter lim="800000"/>
            <a:headEnd/>
            <a:tailEnd/>
          </a:ln>
        </p:spPr>
        <p:txBody>
          <a:bodyPr/>
          <a:lstStyle/>
          <a:p>
            <a:endParaRPr lang="es-ES_tradnl"/>
          </a:p>
        </p:txBody>
      </p:sp>
      <p:sp>
        <p:nvSpPr>
          <p:cNvPr id="62509" name="Text Box 45"/>
          <p:cNvSpPr txBox="1">
            <a:spLocks noChangeArrowheads="1"/>
          </p:cNvSpPr>
          <p:nvPr/>
        </p:nvSpPr>
        <p:spPr bwMode="auto">
          <a:xfrm>
            <a:off x="3971925" y="1497013"/>
            <a:ext cx="4748213" cy="517525"/>
          </a:xfrm>
          <a:prstGeom prst="rect">
            <a:avLst/>
          </a:prstGeom>
          <a:noFill/>
          <a:ln w="28575">
            <a:noFill/>
            <a:miter lim="800000"/>
            <a:headEnd/>
            <a:tailEnd type="none" w="lg" len="lg"/>
          </a:ln>
        </p:spPr>
        <p:txBody>
          <a:bodyPr>
            <a:spAutoFit/>
          </a:bodyPr>
          <a:lstStyle/>
          <a:p>
            <a:pPr algn="ctr" eaLnBrk="0" hangingPunct="0">
              <a:spcBef>
                <a:spcPct val="50000"/>
              </a:spcBef>
            </a:pPr>
            <a:r>
              <a:rPr lang="es-ES_tradnl" sz="1400">
                <a:solidFill>
                  <a:srgbClr val="0000FF"/>
                </a:solidFill>
              </a:rPr>
              <a:t>RELACION ENTRE LA DENSIDAD DE LOS MATERIALES TERRESTRES Y LA PROFUNDIDAD</a:t>
            </a:r>
            <a:endParaRPr lang="es-ES" sz="1400">
              <a:solidFill>
                <a:srgbClr val="0000FF"/>
              </a:solidFill>
            </a:endParaRPr>
          </a:p>
        </p:txBody>
      </p:sp>
      <p:sp>
        <p:nvSpPr>
          <p:cNvPr id="62510" name="Text Box 46"/>
          <p:cNvSpPr txBox="1">
            <a:spLocks noChangeArrowheads="1"/>
          </p:cNvSpPr>
          <p:nvPr/>
        </p:nvSpPr>
        <p:spPr bwMode="auto">
          <a:xfrm>
            <a:off x="5602288" y="5570538"/>
            <a:ext cx="1749425" cy="304800"/>
          </a:xfrm>
          <a:prstGeom prst="rect">
            <a:avLst/>
          </a:prstGeom>
          <a:noFill/>
          <a:ln w="28575">
            <a:noFill/>
            <a:miter lim="800000"/>
            <a:headEnd/>
            <a:tailEnd type="none" w="lg" len="lg"/>
          </a:ln>
        </p:spPr>
        <p:txBody>
          <a:bodyPr>
            <a:spAutoFit/>
          </a:bodyPr>
          <a:lstStyle/>
          <a:p>
            <a:pPr algn="ctr" eaLnBrk="0" hangingPunct="0">
              <a:spcBef>
                <a:spcPct val="50000"/>
              </a:spcBef>
            </a:pPr>
            <a:r>
              <a:rPr lang="es-ES_tradnl" sz="1400">
                <a:solidFill>
                  <a:srgbClr val="0000FF"/>
                </a:solidFill>
              </a:rPr>
              <a:t>Profundidad (km)</a:t>
            </a:r>
            <a:endParaRPr lang="es-ES" sz="1400">
              <a:solidFill>
                <a:srgbClr val="0000FF"/>
              </a:solidFill>
            </a:endParaRPr>
          </a:p>
        </p:txBody>
      </p:sp>
      <p:sp>
        <p:nvSpPr>
          <p:cNvPr id="62511" name="Text Box 47"/>
          <p:cNvSpPr txBox="1">
            <a:spLocks noChangeArrowheads="1"/>
          </p:cNvSpPr>
          <p:nvPr/>
        </p:nvSpPr>
        <p:spPr bwMode="auto">
          <a:xfrm rot="-5400000">
            <a:off x="2455863" y="3409950"/>
            <a:ext cx="1771650" cy="304800"/>
          </a:xfrm>
          <a:prstGeom prst="rect">
            <a:avLst/>
          </a:prstGeom>
          <a:noFill/>
          <a:ln w="28575">
            <a:noFill/>
            <a:miter lim="800000"/>
            <a:headEnd/>
            <a:tailEnd type="none" w="lg" len="lg"/>
          </a:ln>
        </p:spPr>
        <p:txBody>
          <a:bodyPr>
            <a:spAutoFit/>
          </a:bodyPr>
          <a:lstStyle/>
          <a:p>
            <a:pPr algn="ctr" eaLnBrk="0" hangingPunct="0">
              <a:spcBef>
                <a:spcPct val="50000"/>
              </a:spcBef>
            </a:pPr>
            <a:r>
              <a:rPr lang="es-ES_tradnl" sz="1400">
                <a:solidFill>
                  <a:srgbClr val="0000FF"/>
                </a:solidFill>
              </a:rPr>
              <a:t>Densidad ( g/ cm</a:t>
            </a:r>
            <a:r>
              <a:rPr lang="es-ES_tradnl" sz="1400" baseline="30000">
                <a:solidFill>
                  <a:srgbClr val="0000FF"/>
                </a:solidFill>
              </a:rPr>
              <a:t>3</a:t>
            </a:r>
            <a:r>
              <a:rPr lang="es-ES_tradnl" sz="1400">
                <a:solidFill>
                  <a:srgbClr val="0000FF"/>
                </a:solidFill>
              </a:rPr>
              <a:t> )</a:t>
            </a:r>
            <a:endParaRPr lang="es-ES" sz="1400">
              <a:solidFill>
                <a:srgbClr val="0000FF"/>
              </a:solidFill>
            </a:endParaRPr>
          </a:p>
        </p:txBody>
      </p:sp>
      <p:pic>
        <p:nvPicPr>
          <p:cNvPr id="62512" name="Picture 48" descr="t15-2bb"/>
          <p:cNvPicPr>
            <a:picLocks noChangeAspect="1" noChangeArrowheads="1"/>
          </p:cNvPicPr>
          <p:nvPr/>
        </p:nvPicPr>
        <p:blipFill>
          <a:blip r:embed="rId3"/>
          <a:srcRect/>
          <a:stretch>
            <a:fillRect/>
          </a:stretch>
        </p:blipFill>
        <p:spPr bwMode="auto">
          <a:xfrm>
            <a:off x="3795713" y="2970213"/>
            <a:ext cx="5100637" cy="2162175"/>
          </a:xfrm>
          <a:prstGeom prst="rect">
            <a:avLst/>
          </a:prstGeom>
          <a:noFill/>
          <a:ln w="9525">
            <a:noFill/>
            <a:miter lim="800000"/>
            <a:headEnd/>
            <a:tailEnd/>
          </a:ln>
        </p:spPr>
      </p:pic>
      <p:sp>
        <p:nvSpPr>
          <p:cNvPr id="62513" name="Text Box 49"/>
          <p:cNvSpPr txBox="1">
            <a:spLocks noChangeArrowheads="1"/>
          </p:cNvSpPr>
          <p:nvPr/>
        </p:nvSpPr>
        <p:spPr bwMode="auto">
          <a:xfrm>
            <a:off x="377825" y="1341438"/>
            <a:ext cx="3205163" cy="1069975"/>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a:t>La densidad media de la Tierra es de 5,52 g/cm</a:t>
            </a:r>
            <a:r>
              <a:rPr lang="es-ES_tradnl" sz="1600" baseline="30000"/>
              <a:t>3</a:t>
            </a:r>
            <a:r>
              <a:rPr lang="es-ES_tradnl" sz="1600"/>
              <a:t> y la densidad media de las rocas de los continentes 2,7 g/cm</a:t>
            </a:r>
            <a:r>
              <a:rPr lang="es-ES_tradnl" sz="1600" baseline="30000"/>
              <a:t>3</a:t>
            </a:r>
            <a:r>
              <a:rPr lang="es-ES_tradnl" sz="1600"/>
              <a:t>.</a:t>
            </a:r>
          </a:p>
        </p:txBody>
      </p:sp>
      <p:sp>
        <p:nvSpPr>
          <p:cNvPr id="62514" name="Text Box 50"/>
          <p:cNvSpPr txBox="1">
            <a:spLocks noChangeArrowheads="1"/>
          </p:cNvSpPr>
          <p:nvPr/>
        </p:nvSpPr>
        <p:spPr bwMode="auto">
          <a:xfrm>
            <a:off x="320675" y="2638425"/>
            <a:ext cx="2776538" cy="1069975"/>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a:t>Wiechert pensó que el interior terrestre debería tener un material más denso.</a:t>
            </a:r>
          </a:p>
        </p:txBody>
      </p:sp>
      <p:sp>
        <p:nvSpPr>
          <p:cNvPr id="62515" name="Oval 51"/>
          <p:cNvSpPr>
            <a:spLocks noChangeArrowheads="1"/>
          </p:cNvSpPr>
          <p:nvPr/>
        </p:nvSpPr>
        <p:spPr bwMode="auto">
          <a:xfrm>
            <a:off x="247650" y="1400175"/>
            <a:ext cx="193675" cy="193675"/>
          </a:xfrm>
          <a:prstGeom prst="ellipse">
            <a:avLst/>
          </a:prstGeom>
          <a:solidFill>
            <a:srgbClr val="FF6600"/>
          </a:solidFill>
          <a:ln w="28575">
            <a:noFill/>
            <a:round/>
            <a:headEnd/>
            <a:tailEnd type="none" w="lg" len="med"/>
          </a:ln>
        </p:spPr>
        <p:txBody>
          <a:bodyPr wrap="none" lIns="90000" tIns="46800" rIns="90000" bIns="46800" anchor="ctr">
            <a:spAutoFit/>
          </a:bodyPr>
          <a:lstStyle/>
          <a:p>
            <a:endParaRPr lang="es-ES_tradnl"/>
          </a:p>
        </p:txBody>
      </p:sp>
      <p:sp>
        <p:nvSpPr>
          <p:cNvPr id="62516" name="Oval 52"/>
          <p:cNvSpPr>
            <a:spLocks noChangeArrowheads="1"/>
          </p:cNvSpPr>
          <p:nvPr/>
        </p:nvSpPr>
        <p:spPr bwMode="auto">
          <a:xfrm>
            <a:off x="247650" y="2692400"/>
            <a:ext cx="193675" cy="193675"/>
          </a:xfrm>
          <a:prstGeom prst="ellipse">
            <a:avLst/>
          </a:prstGeom>
          <a:solidFill>
            <a:srgbClr val="FF6600"/>
          </a:solidFill>
          <a:ln w="28575">
            <a:noFill/>
            <a:round/>
            <a:headEnd/>
            <a:tailEnd type="none" w="lg" len="med"/>
          </a:ln>
        </p:spPr>
        <p:txBody>
          <a:bodyPr wrap="none" lIns="90000" tIns="46800" rIns="90000" bIns="46800" anchor="ctr">
            <a:spAutoFit/>
          </a:bodyPr>
          <a:lstStyle/>
          <a:p>
            <a:endParaRPr lang="es-ES_tradnl"/>
          </a:p>
        </p:txBody>
      </p:sp>
      <p:sp>
        <p:nvSpPr>
          <p:cNvPr id="62517" name="Oval 53"/>
          <p:cNvSpPr>
            <a:spLocks noChangeArrowheads="1"/>
          </p:cNvSpPr>
          <p:nvPr/>
        </p:nvSpPr>
        <p:spPr bwMode="auto">
          <a:xfrm>
            <a:off x="247650" y="3957638"/>
            <a:ext cx="193675" cy="193675"/>
          </a:xfrm>
          <a:prstGeom prst="ellipse">
            <a:avLst/>
          </a:prstGeom>
          <a:solidFill>
            <a:srgbClr val="FF6600"/>
          </a:solidFill>
          <a:ln w="28575">
            <a:noFill/>
            <a:round/>
            <a:headEnd/>
            <a:tailEnd type="none" w="lg" len="med"/>
          </a:ln>
        </p:spPr>
        <p:txBody>
          <a:bodyPr wrap="none" lIns="90000" tIns="46800" rIns="90000" bIns="46800" anchor="ctr">
            <a:spAutoFit/>
          </a:bodyPr>
          <a:lstStyle/>
          <a:p>
            <a:endParaRPr lang="es-ES_tradnl"/>
          </a:p>
        </p:txBody>
      </p:sp>
      <p:sp>
        <p:nvSpPr>
          <p:cNvPr id="62518" name="Text Box 54"/>
          <p:cNvSpPr txBox="1">
            <a:spLocks noChangeArrowheads="1"/>
          </p:cNvSpPr>
          <p:nvPr/>
        </p:nvSpPr>
        <p:spPr bwMode="auto">
          <a:xfrm>
            <a:off x="504825" y="5135563"/>
            <a:ext cx="2805113" cy="825500"/>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a:t>La existencia de un campo magnético terrestre apoyaría esta hipótesis.</a:t>
            </a:r>
          </a:p>
        </p:txBody>
      </p:sp>
      <p:sp>
        <p:nvSpPr>
          <p:cNvPr id="62519" name="Oval 55"/>
          <p:cNvSpPr>
            <a:spLocks noChangeArrowheads="1"/>
          </p:cNvSpPr>
          <p:nvPr/>
        </p:nvSpPr>
        <p:spPr bwMode="auto">
          <a:xfrm>
            <a:off x="244475" y="5214938"/>
            <a:ext cx="193675" cy="193675"/>
          </a:xfrm>
          <a:prstGeom prst="ellipse">
            <a:avLst/>
          </a:prstGeom>
          <a:solidFill>
            <a:srgbClr val="FF6600"/>
          </a:solidFill>
          <a:ln w="28575">
            <a:noFill/>
            <a:round/>
            <a:headEnd/>
            <a:tailEnd type="none" w="lg" len="med"/>
          </a:ln>
        </p:spPr>
        <p:txBody>
          <a:bodyPr wrap="none" lIns="90000" tIns="46800" rIns="90000" bIns="46800" anchor="ctr">
            <a:spAutoFit/>
          </a:bodyPr>
          <a:lstStyle/>
          <a:p>
            <a:endParaRPr lang="es-ES_tradnl"/>
          </a:p>
        </p:txBody>
      </p:sp>
      <p:sp>
        <p:nvSpPr>
          <p:cNvPr id="62520" name="Text Box 56"/>
          <p:cNvSpPr txBox="1">
            <a:spLocks noChangeArrowheads="1"/>
          </p:cNvSpPr>
          <p:nvPr/>
        </p:nvSpPr>
        <p:spPr bwMode="auto">
          <a:xfrm>
            <a:off x="257175" y="3886200"/>
            <a:ext cx="2863850" cy="1069975"/>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a:t>Entre los elementos que podrían formar el núcleo terrestre se encuentra el hierro.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62467"/>
                                        </p:tgtEl>
                                        <p:attrNameLst>
                                          <p:attrName>style.visibility</p:attrName>
                                        </p:attrNameLst>
                                      </p:cBhvr>
                                      <p:to>
                                        <p:strVal val="visible"/>
                                      </p:to>
                                    </p:set>
                                    <p:anim to="" calcmode="lin" valueType="num">
                                      <p:cBhvr>
                                        <p:cTn id="7" dur="1" fill="hold"/>
                                        <p:tgtEl>
                                          <p:spTgt spid="62467"/>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62521"/>
                                        </p:tgtEl>
                                        <p:attrNameLst>
                                          <p:attrName>style.visibility</p:attrName>
                                        </p:attrNameLst>
                                      </p:cBhvr>
                                      <p:to>
                                        <p:strVal val="visible"/>
                                      </p:to>
                                    </p:set>
                                    <p:anim to="" calcmode="lin" valueType="num">
                                      <p:cBhvr>
                                        <p:cTn id="12" dur="1" fill="hold"/>
                                        <p:tgtEl>
                                          <p:spTgt spid="62521"/>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15" presetClass="entr" presetSubtype="0" fill="hold" grpId="0" nodeType="clickEffect">
                                  <p:stCondLst>
                                    <p:cond delay="0"/>
                                  </p:stCondLst>
                                  <p:childTnLst>
                                    <p:set>
                                      <p:cBhvr>
                                        <p:cTn id="16" dur="1" fill="hold">
                                          <p:stCondLst>
                                            <p:cond delay="0"/>
                                          </p:stCondLst>
                                        </p:cTn>
                                        <p:tgtEl>
                                          <p:spTgt spid="62515"/>
                                        </p:tgtEl>
                                        <p:attrNameLst>
                                          <p:attrName>style.visibility</p:attrName>
                                        </p:attrNameLst>
                                      </p:cBhvr>
                                      <p:to>
                                        <p:strVal val="visible"/>
                                      </p:to>
                                    </p:set>
                                    <p:anim calcmode="lin" valueType="num">
                                      <p:cBhvr>
                                        <p:cTn id="17" dur="1000" fill="hold"/>
                                        <p:tgtEl>
                                          <p:spTgt spid="62515"/>
                                        </p:tgtEl>
                                        <p:attrNameLst>
                                          <p:attrName>ppt_w</p:attrName>
                                        </p:attrNameLst>
                                      </p:cBhvr>
                                      <p:tavLst>
                                        <p:tav tm="0">
                                          <p:val>
                                            <p:fltVal val="0"/>
                                          </p:val>
                                        </p:tav>
                                        <p:tav tm="100000">
                                          <p:val>
                                            <p:strVal val="#ppt_w"/>
                                          </p:val>
                                        </p:tav>
                                      </p:tavLst>
                                    </p:anim>
                                    <p:anim calcmode="lin" valueType="num">
                                      <p:cBhvr>
                                        <p:cTn id="18" dur="1000" fill="hold"/>
                                        <p:tgtEl>
                                          <p:spTgt spid="62515"/>
                                        </p:tgtEl>
                                        <p:attrNameLst>
                                          <p:attrName>ppt_h</p:attrName>
                                        </p:attrNameLst>
                                      </p:cBhvr>
                                      <p:tavLst>
                                        <p:tav tm="0">
                                          <p:val>
                                            <p:fltVal val="0"/>
                                          </p:val>
                                        </p:tav>
                                        <p:tav tm="100000">
                                          <p:val>
                                            <p:strVal val="#ppt_h"/>
                                          </p:val>
                                        </p:tav>
                                      </p:tavLst>
                                    </p:anim>
                                    <p:anim calcmode="lin" valueType="num">
                                      <p:cBhvr>
                                        <p:cTn id="19" dur="1000" fill="hold"/>
                                        <p:tgtEl>
                                          <p:spTgt spid="62515"/>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6251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 fill="hold" grpId="0" nodeType="clickEffect">
                                  <p:stCondLst>
                                    <p:cond delay="0"/>
                                  </p:stCondLst>
                                  <p:childTnLst>
                                    <p:set>
                                      <p:cBhvr>
                                        <p:cTn id="24" dur="1" fill="hold">
                                          <p:stCondLst>
                                            <p:cond delay="0"/>
                                          </p:stCondLst>
                                        </p:cTn>
                                        <p:tgtEl>
                                          <p:spTgt spid="62513"/>
                                        </p:tgtEl>
                                        <p:attrNameLst>
                                          <p:attrName>style.visibility</p:attrName>
                                        </p:attrNameLst>
                                      </p:cBhvr>
                                      <p:to>
                                        <p:strVal val="visible"/>
                                      </p:to>
                                    </p:set>
                                    <p:anim calcmode="lin" valueType="num">
                                      <p:cBhvr>
                                        <p:cTn id="25" dur="500" fill="hold"/>
                                        <p:tgtEl>
                                          <p:spTgt spid="62513"/>
                                        </p:tgtEl>
                                        <p:attrNameLst>
                                          <p:attrName>ppt_x</p:attrName>
                                        </p:attrNameLst>
                                      </p:cBhvr>
                                      <p:tavLst>
                                        <p:tav tm="0">
                                          <p:val>
                                            <p:strVal val="#ppt_x"/>
                                          </p:val>
                                        </p:tav>
                                        <p:tav tm="100000">
                                          <p:val>
                                            <p:strVal val="#ppt_x"/>
                                          </p:val>
                                        </p:tav>
                                      </p:tavLst>
                                    </p:anim>
                                    <p:anim calcmode="lin" valueType="num">
                                      <p:cBhvr>
                                        <p:cTn id="26" dur="500" fill="hold"/>
                                        <p:tgtEl>
                                          <p:spTgt spid="62513"/>
                                        </p:tgtEl>
                                        <p:attrNameLst>
                                          <p:attrName>ppt_y</p:attrName>
                                        </p:attrNameLst>
                                      </p:cBhvr>
                                      <p:tavLst>
                                        <p:tav tm="0">
                                          <p:val>
                                            <p:strVal val="#ppt_y-#ppt_h/2"/>
                                          </p:val>
                                        </p:tav>
                                        <p:tav tm="100000">
                                          <p:val>
                                            <p:strVal val="#ppt_y"/>
                                          </p:val>
                                        </p:tav>
                                      </p:tavLst>
                                    </p:anim>
                                    <p:anim calcmode="lin" valueType="num">
                                      <p:cBhvr>
                                        <p:cTn id="27" dur="500" fill="hold"/>
                                        <p:tgtEl>
                                          <p:spTgt spid="62513"/>
                                        </p:tgtEl>
                                        <p:attrNameLst>
                                          <p:attrName>ppt_w</p:attrName>
                                        </p:attrNameLst>
                                      </p:cBhvr>
                                      <p:tavLst>
                                        <p:tav tm="0">
                                          <p:val>
                                            <p:strVal val="#ppt_w"/>
                                          </p:val>
                                        </p:tav>
                                        <p:tav tm="100000">
                                          <p:val>
                                            <p:strVal val="#ppt_w"/>
                                          </p:val>
                                        </p:tav>
                                      </p:tavLst>
                                    </p:anim>
                                    <p:anim calcmode="lin" valueType="num">
                                      <p:cBhvr>
                                        <p:cTn id="28" dur="500" fill="hold"/>
                                        <p:tgtEl>
                                          <p:spTgt spid="62513"/>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5" presetClass="entr" presetSubtype="0" fill="hold" grpId="0" nodeType="clickEffect">
                                  <p:stCondLst>
                                    <p:cond delay="0"/>
                                  </p:stCondLst>
                                  <p:childTnLst>
                                    <p:set>
                                      <p:cBhvr>
                                        <p:cTn id="32" dur="1" fill="hold">
                                          <p:stCondLst>
                                            <p:cond delay="0"/>
                                          </p:stCondLst>
                                        </p:cTn>
                                        <p:tgtEl>
                                          <p:spTgt spid="62516"/>
                                        </p:tgtEl>
                                        <p:attrNameLst>
                                          <p:attrName>style.visibility</p:attrName>
                                        </p:attrNameLst>
                                      </p:cBhvr>
                                      <p:to>
                                        <p:strVal val="visible"/>
                                      </p:to>
                                    </p:set>
                                    <p:anim calcmode="lin" valueType="num">
                                      <p:cBhvr>
                                        <p:cTn id="33" dur="1000" fill="hold"/>
                                        <p:tgtEl>
                                          <p:spTgt spid="62516"/>
                                        </p:tgtEl>
                                        <p:attrNameLst>
                                          <p:attrName>ppt_w</p:attrName>
                                        </p:attrNameLst>
                                      </p:cBhvr>
                                      <p:tavLst>
                                        <p:tav tm="0">
                                          <p:val>
                                            <p:fltVal val="0"/>
                                          </p:val>
                                        </p:tav>
                                        <p:tav tm="100000">
                                          <p:val>
                                            <p:strVal val="#ppt_w"/>
                                          </p:val>
                                        </p:tav>
                                      </p:tavLst>
                                    </p:anim>
                                    <p:anim calcmode="lin" valueType="num">
                                      <p:cBhvr>
                                        <p:cTn id="34" dur="1000" fill="hold"/>
                                        <p:tgtEl>
                                          <p:spTgt spid="62516"/>
                                        </p:tgtEl>
                                        <p:attrNameLst>
                                          <p:attrName>ppt_h</p:attrName>
                                        </p:attrNameLst>
                                      </p:cBhvr>
                                      <p:tavLst>
                                        <p:tav tm="0">
                                          <p:val>
                                            <p:fltVal val="0"/>
                                          </p:val>
                                        </p:tav>
                                        <p:tav tm="100000">
                                          <p:val>
                                            <p:strVal val="#ppt_h"/>
                                          </p:val>
                                        </p:tav>
                                      </p:tavLst>
                                    </p:anim>
                                    <p:anim calcmode="lin" valueType="num">
                                      <p:cBhvr>
                                        <p:cTn id="35" dur="1000" fill="hold"/>
                                        <p:tgtEl>
                                          <p:spTgt spid="62516"/>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6251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7" fill="hold">
                      <p:stCondLst>
                        <p:cond delay="indefinite"/>
                      </p:stCondLst>
                      <p:childTnLst>
                        <p:par>
                          <p:cTn id="38" fill="hold">
                            <p:stCondLst>
                              <p:cond delay="0"/>
                            </p:stCondLst>
                            <p:childTnLst>
                              <p:par>
                                <p:cTn id="39" presetID="17" presetClass="entr" presetSubtype="1" fill="hold" grpId="0" nodeType="clickEffect">
                                  <p:stCondLst>
                                    <p:cond delay="0"/>
                                  </p:stCondLst>
                                  <p:childTnLst>
                                    <p:set>
                                      <p:cBhvr>
                                        <p:cTn id="40" dur="1" fill="hold">
                                          <p:stCondLst>
                                            <p:cond delay="0"/>
                                          </p:stCondLst>
                                        </p:cTn>
                                        <p:tgtEl>
                                          <p:spTgt spid="62514"/>
                                        </p:tgtEl>
                                        <p:attrNameLst>
                                          <p:attrName>style.visibility</p:attrName>
                                        </p:attrNameLst>
                                      </p:cBhvr>
                                      <p:to>
                                        <p:strVal val="visible"/>
                                      </p:to>
                                    </p:set>
                                    <p:anim calcmode="lin" valueType="num">
                                      <p:cBhvr>
                                        <p:cTn id="41" dur="500" fill="hold"/>
                                        <p:tgtEl>
                                          <p:spTgt spid="62514"/>
                                        </p:tgtEl>
                                        <p:attrNameLst>
                                          <p:attrName>ppt_x</p:attrName>
                                        </p:attrNameLst>
                                      </p:cBhvr>
                                      <p:tavLst>
                                        <p:tav tm="0">
                                          <p:val>
                                            <p:strVal val="#ppt_x"/>
                                          </p:val>
                                        </p:tav>
                                        <p:tav tm="100000">
                                          <p:val>
                                            <p:strVal val="#ppt_x"/>
                                          </p:val>
                                        </p:tav>
                                      </p:tavLst>
                                    </p:anim>
                                    <p:anim calcmode="lin" valueType="num">
                                      <p:cBhvr>
                                        <p:cTn id="42" dur="500" fill="hold"/>
                                        <p:tgtEl>
                                          <p:spTgt spid="62514"/>
                                        </p:tgtEl>
                                        <p:attrNameLst>
                                          <p:attrName>ppt_y</p:attrName>
                                        </p:attrNameLst>
                                      </p:cBhvr>
                                      <p:tavLst>
                                        <p:tav tm="0">
                                          <p:val>
                                            <p:strVal val="#ppt_y-#ppt_h/2"/>
                                          </p:val>
                                        </p:tav>
                                        <p:tav tm="100000">
                                          <p:val>
                                            <p:strVal val="#ppt_y"/>
                                          </p:val>
                                        </p:tav>
                                      </p:tavLst>
                                    </p:anim>
                                    <p:anim calcmode="lin" valueType="num">
                                      <p:cBhvr>
                                        <p:cTn id="43" dur="500" fill="hold"/>
                                        <p:tgtEl>
                                          <p:spTgt spid="62514"/>
                                        </p:tgtEl>
                                        <p:attrNameLst>
                                          <p:attrName>ppt_w</p:attrName>
                                        </p:attrNameLst>
                                      </p:cBhvr>
                                      <p:tavLst>
                                        <p:tav tm="0">
                                          <p:val>
                                            <p:strVal val="#ppt_w"/>
                                          </p:val>
                                        </p:tav>
                                        <p:tav tm="100000">
                                          <p:val>
                                            <p:strVal val="#ppt_w"/>
                                          </p:val>
                                        </p:tav>
                                      </p:tavLst>
                                    </p:anim>
                                    <p:anim calcmode="lin" valueType="num">
                                      <p:cBhvr>
                                        <p:cTn id="44" dur="500" fill="hold"/>
                                        <p:tgtEl>
                                          <p:spTgt spid="62514"/>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15" presetClass="entr" presetSubtype="0" fill="hold" grpId="0" nodeType="clickEffect">
                                  <p:stCondLst>
                                    <p:cond delay="0"/>
                                  </p:stCondLst>
                                  <p:childTnLst>
                                    <p:set>
                                      <p:cBhvr>
                                        <p:cTn id="48" dur="1" fill="hold">
                                          <p:stCondLst>
                                            <p:cond delay="0"/>
                                          </p:stCondLst>
                                        </p:cTn>
                                        <p:tgtEl>
                                          <p:spTgt spid="62517"/>
                                        </p:tgtEl>
                                        <p:attrNameLst>
                                          <p:attrName>style.visibility</p:attrName>
                                        </p:attrNameLst>
                                      </p:cBhvr>
                                      <p:to>
                                        <p:strVal val="visible"/>
                                      </p:to>
                                    </p:set>
                                    <p:anim calcmode="lin" valueType="num">
                                      <p:cBhvr>
                                        <p:cTn id="49" dur="1000" fill="hold"/>
                                        <p:tgtEl>
                                          <p:spTgt spid="62517"/>
                                        </p:tgtEl>
                                        <p:attrNameLst>
                                          <p:attrName>ppt_w</p:attrName>
                                        </p:attrNameLst>
                                      </p:cBhvr>
                                      <p:tavLst>
                                        <p:tav tm="0">
                                          <p:val>
                                            <p:fltVal val="0"/>
                                          </p:val>
                                        </p:tav>
                                        <p:tav tm="100000">
                                          <p:val>
                                            <p:strVal val="#ppt_w"/>
                                          </p:val>
                                        </p:tav>
                                      </p:tavLst>
                                    </p:anim>
                                    <p:anim calcmode="lin" valueType="num">
                                      <p:cBhvr>
                                        <p:cTn id="50" dur="1000" fill="hold"/>
                                        <p:tgtEl>
                                          <p:spTgt spid="62517"/>
                                        </p:tgtEl>
                                        <p:attrNameLst>
                                          <p:attrName>ppt_h</p:attrName>
                                        </p:attrNameLst>
                                      </p:cBhvr>
                                      <p:tavLst>
                                        <p:tav tm="0">
                                          <p:val>
                                            <p:fltVal val="0"/>
                                          </p:val>
                                        </p:tav>
                                        <p:tav tm="100000">
                                          <p:val>
                                            <p:strVal val="#ppt_h"/>
                                          </p:val>
                                        </p:tav>
                                      </p:tavLst>
                                    </p:anim>
                                    <p:anim calcmode="lin" valueType="num">
                                      <p:cBhvr>
                                        <p:cTn id="51" dur="1000" fill="hold"/>
                                        <p:tgtEl>
                                          <p:spTgt spid="62517"/>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6251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3" fill="hold">
                      <p:stCondLst>
                        <p:cond delay="indefinite"/>
                      </p:stCondLst>
                      <p:childTnLst>
                        <p:par>
                          <p:cTn id="54" fill="hold">
                            <p:stCondLst>
                              <p:cond delay="0"/>
                            </p:stCondLst>
                            <p:childTnLst>
                              <p:par>
                                <p:cTn id="55" presetID="17" presetClass="entr" presetSubtype="1" fill="hold" grpId="0" nodeType="clickEffect">
                                  <p:stCondLst>
                                    <p:cond delay="0"/>
                                  </p:stCondLst>
                                  <p:childTnLst>
                                    <p:set>
                                      <p:cBhvr>
                                        <p:cTn id="56" dur="1" fill="hold">
                                          <p:stCondLst>
                                            <p:cond delay="0"/>
                                          </p:stCondLst>
                                        </p:cTn>
                                        <p:tgtEl>
                                          <p:spTgt spid="62520"/>
                                        </p:tgtEl>
                                        <p:attrNameLst>
                                          <p:attrName>style.visibility</p:attrName>
                                        </p:attrNameLst>
                                      </p:cBhvr>
                                      <p:to>
                                        <p:strVal val="visible"/>
                                      </p:to>
                                    </p:set>
                                    <p:anim calcmode="lin" valueType="num">
                                      <p:cBhvr>
                                        <p:cTn id="57" dur="500" fill="hold"/>
                                        <p:tgtEl>
                                          <p:spTgt spid="62520"/>
                                        </p:tgtEl>
                                        <p:attrNameLst>
                                          <p:attrName>ppt_x</p:attrName>
                                        </p:attrNameLst>
                                      </p:cBhvr>
                                      <p:tavLst>
                                        <p:tav tm="0">
                                          <p:val>
                                            <p:strVal val="#ppt_x"/>
                                          </p:val>
                                        </p:tav>
                                        <p:tav tm="100000">
                                          <p:val>
                                            <p:strVal val="#ppt_x"/>
                                          </p:val>
                                        </p:tav>
                                      </p:tavLst>
                                    </p:anim>
                                    <p:anim calcmode="lin" valueType="num">
                                      <p:cBhvr>
                                        <p:cTn id="58" dur="500" fill="hold"/>
                                        <p:tgtEl>
                                          <p:spTgt spid="62520"/>
                                        </p:tgtEl>
                                        <p:attrNameLst>
                                          <p:attrName>ppt_y</p:attrName>
                                        </p:attrNameLst>
                                      </p:cBhvr>
                                      <p:tavLst>
                                        <p:tav tm="0">
                                          <p:val>
                                            <p:strVal val="#ppt_y-#ppt_h/2"/>
                                          </p:val>
                                        </p:tav>
                                        <p:tav tm="100000">
                                          <p:val>
                                            <p:strVal val="#ppt_y"/>
                                          </p:val>
                                        </p:tav>
                                      </p:tavLst>
                                    </p:anim>
                                    <p:anim calcmode="lin" valueType="num">
                                      <p:cBhvr>
                                        <p:cTn id="59" dur="500" fill="hold"/>
                                        <p:tgtEl>
                                          <p:spTgt spid="62520"/>
                                        </p:tgtEl>
                                        <p:attrNameLst>
                                          <p:attrName>ppt_w</p:attrName>
                                        </p:attrNameLst>
                                      </p:cBhvr>
                                      <p:tavLst>
                                        <p:tav tm="0">
                                          <p:val>
                                            <p:strVal val="#ppt_w"/>
                                          </p:val>
                                        </p:tav>
                                        <p:tav tm="100000">
                                          <p:val>
                                            <p:strVal val="#ppt_w"/>
                                          </p:val>
                                        </p:tav>
                                      </p:tavLst>
                                    </p:anim>
                                    <p:anim calcmode="lin" valueType="num">
                                      <p:cBhvr>
                                        <p:cTn id="60" dur="500" fill="hold"/>
                                        <p:tgtEl>
                                          <p:spTgt spid="62520"/>
                                        </p:tgtEl>
                                        <p:attrNameLst>
                                          <p:attrName>ppt_h</p:attrName>
                                        </p:attrNameLst>
                                      </p:cBhvr>
                                      <p:tavLst>
                                        <p:tav tm="0">
                                          <p:val>
                                            <p:fltVal val="0"/>
                                          </p:val>
                                        </p:tav>
                                        <p:tav tm="100000">
                                          <p:val>
                                            <p:strVal val="#ppt_h"/>
                                          </p:val>
                                        </p:tav>
                                      </p:tavLst>
                                    </p:anim>
                                  </p:childTnLst>
                                </p:cTn>
                              </p:par>
                            </p:childTnLst>
                          </p:cTn>
                        </p:par>
                      </p:childTnLst>
                    </p:cTn>
                  </p:par>
                  <p:par>
                    <p:cTn id="61" fill="hold">
                      <p:stCondLst>
                        <p:cond delay="indefinite"/>
                      </p:stCondLst>
                      <p:childTnLst>
                        <p:par>
                          <p:cTn id="62" fill="hold">
                            <p:stCondLst>
                              <p:cond delay="0"/>
                            </p:stCondLst>
                            <p:childTnLst>
                              <p:par>
                                <p:cTn id="63" presetID="15" presetClass="entr" presetSubtype="0" fill="hold" grpId="0" nodeType="clickEffect">
                                  <p:stCondLst>
                                    <p:cond delay="0"/>
                                  </p:stCondLst>
                                  <p:childTnLst>
                                    <p:set>
                                      <p:cBhvr>
                                        <p:cTn id="64" dur="1" fill="hold">
                                          <p:stCondLst>
                                            <p:cond delay="0"/>
                                          </p:stCondLst>
                                        </p:cTn>
                                        <p:tgtEl>
                                          <p:spTgt spid="62519"/>
                                        </p:tgtEl>
                                        <p:attrNameLst>
                                          <p:attrName>style.visibility</p:attrName>
                                        </p:attrNameLst>
                                      </p:cBhvr>
                                      <p:to>
                                        <p:strVal val="visible"/>
                                      </p:to>
                                    </p:set>
                                    <p:anim calcmode="lin" valueType="num">
                                      <p:cBhvr>
                                        <p:cTn id="65" dur="1000" fill="hold"/>
                                        <p:tgtEl>
                                          <p:spTgt spid="62519"/>
                                        </p:tgtEl>
                                        <p:attrNameLst>
                                          <p:attrName>ppt_w</p:attrName>
                                        </p:attrNameLst>
                                      </p:cBhvr>
                                      <p:tavLst>
                                        <p:tav tm="0">
                                          <p:val>
                                            <p:fltVal val="0"/>
                                          </p:val>
                                        </p:tav>
                                        <p:tav tm="100000">
                                          <p:val>
                                            <p:strVal val="#ppt_w"/>
                                          </p:val>
                                        </p:tav>
                                      </p:tavLst>
                                    </p:anim>
                                    <p:anim calcmode="lin" valueType="num">
                                      <p:cBhvr>
                                        <p:cTn id="66" dur="1000" fill="hold"/>
                                        <p:tgtEl>
                                          <p:spTgt spid="62519"/>
                                        </p:tgtEl>
                                        <p:attrNameLst>
                                          <p:attrName>ppt_h</p:attrName>
                                        </p:attrNameLst>
                                      </p:cBhvr>
                                      <p:tavLst>
                                        <p:tav tm="0">
                                          <p:val>
                                            <p:fltVal val="0"/>
                                          </p:val>
                                        </p:tav>
                                        <p:tav tm="100000">
                                          <p:val>
                                            <p:strVal val="#ppt_h"/>
                                          </p:val>
                                        </p:tav>
                                      </p:tavLst>
                                    </p:anim>
                                    <p:anim calcmode="lin" valueType="num">
                                      <p:cBhvr>
                                        <p:cTn id="67" dur="1000" fill="hold"/>
                                        <p:tgtEl>
                                          <p:spTgt spid="62519"/>
                                        </p:tgtEl>
                                        <p:attrNameLst>
                                          <p:attrName>ppt_x</p:attrName>
                                        </p:attrNameLst>
                                      </p:cBhvr>
                                      <p:tavLst>
                                        <p:tav tm="0" fmla="#ppt_x+(cos(-2*pi*(1-$))*-#ppt_x-sin(-2*pi*(1-$))*(1-#ppt_y))*(1-$)">
                                          <p:val>
                                            <p:fltVal val="0"/>
                                          </p:val>
                                        </p:tav>
                                        <p:tav tm="100000">
                                          <p:val>
                                            <p:fltVal val="1"/>
                                          </p:val>
                                        </p:tav>
                                      </p:tavLst>
                                    </p:anim>
                                    <p:anim calcmode="lin" valueType="num">
                                      <p:cBhvr>
                                        <p:cTn id="68" dur="1000" fill="hold"/>
                                        <p:tgtEl>
                                          <p:spTgt spid="6251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9" fill="hold">
                      <p:stCondLst>
                        <p:cond delay="indefinite"/>
                      </p:stCondLst>
                      <p:childTnLst>
                        <p:par>
                          <p:cTn id="70" fill="hold">
                            <p:stCondLst>
                              <p:cond delay="0"/>
                            </p:stCondLst>
                            <p:childTnLst>
                              <p:par>
                                <p:cTn id="71" presetID="17" presetClass="entr" presetSubtype="1" fill="hold" grpId="0" nodeType="clickEffect">
                                  <p:stCondLst>
                                    <p:cond delay="0"/>
                                  </p:stCondLst>
                                  <p:childTnLst>
                                    <p:set>
                                      <p:cBhvr>
                                        <p:cTn id="72" dur="1" fill="hold">
                                          <p:stCondLst>
                                            <p:cond delay="0"/>
                                          </p:stCondLst>
                                        </p:cTn>
                                        <p:tgtEl>
                                          <p:spTgt spid="62518"/>
                                        </p:tgtEl>
                                        <p:attrNameLst>
                                          <p:attrName>style.visibility</p:attrName>
                                        </p:attrNameLst>
                                      </p:cBhvr>
                                      <p:to>
                                        <p:strVal val="visible"/>
                                      </p:to>
                                    </p:set>
                                    <p:anim calcmode="lin" valueType="num">
                                      <p:cBhvr>
                                        <p:cTn id="73" dur="500" fill="hold"/>
                                        <p:tgtEl>
                                          <p:spTgt spid="62518"/>
                                        </p:tgtEl>
                                        <p:attrNameLst>
                                          <p:attrName>ppt_x</p:attrName>
                                        </p:attrNameLst>
                                      </p:cBhvr>
                                      <p:tavLst>
                                        <p:tav tm="0">
                                          <p:val>
                                            <p:strVal val="#ppt_x"/>
                                          </p:val>
                                        </p:tav>
                                        <p:tav tm="100000">
                                          <p:val>
                                            <p:strVal val="#ppt_x"/>
                                          </p:val>
                                        </p:tav>
                                      </p:tavLst>
                                    </p:anim>
                                    <p:anim calcmode="lin" valueType="num">
                                      <p:cBhvr>
                                        <p:cTn id="74" dur="500" fill="hold"/>
                                        <p:tgtEl>
                                          <p:spTgt spid="62518"/>
                                        </p:tgtEl>
                                        <p:attrNameLst>
                                          <p:attrName>ppt_y</p:attrName>
                                        </p:attrNameLst>
                                      </p:cBhvr>
                                      <p:tavLst>
                                        <p:tav tm="0">
                                          <p:val>
                                            <p:strVal val="#ppt_y-#ppt_h/2"/>
                                          </p:val>
                                        </p:tav>
                                        <p:tav tm="100000">
                                          <p:val>
                                            <p:strVal val="#ppt_y"/>
                                          </p:val>
                                        </p:tav>
                                      </p:tavLst>
                                    </p:anim>
                                    <p:anim calcmode="lin" valueType="num">
                                      <p:cBhvr>
                                        <p:cTn id="75" dur="500" fill="hold"/>
                                        <p:tgtEl>
                                          <p:spTgt spid="62518"/>
                                        </p:tgtEl>
                                        <p:attrNameLst>
                                          <p:attrName>ppt_w</p:attrName>
                                        </p:attrNameLst>
                                      </p:cBhvr>
                                      <p:tavLst>
                                        <p:tav tm="0">
                                          <p:val>
                                            <p:strVal val="#ppt_w"/>
                                          </p:val>
                                        </p:tav>
                                        <p:tav tm="100000">
                                          <p:val>
                                            <p:strVal val="#ppt_w"/>
                                          </p:val>
                                        </p:tav>
                                      </p:tavLst>
                                    </p:anim>
                                    <p:anim calcmode="lin" valueType="num">
                                      <p:cBhvr>
                                        <p:cTn id="76" dur="500" fill="hold"/>
                                        <p:tgtEl>
                                          <p:spTgt spid="62518"/>
                                        </p:tgtEl>
                                        <p:attrNameLst>
                                          <p:attrName>ppt_h</p:attrName>
                                        </p:attrNameLst>
                                      </p:cBhvr>
                                      <p:tavLst>
                                        <p:tav tm="0">
                                          <p:val>
                                            <p:fltVal val="0"/>
                                          </p:val>
                                        </p:tav>
                                        <p:tav tm="100000">
                                          <p:val>
                                            <p:strVal val="#ppt_h"/>
                                          </p:val>
                                        </p:tav>
                                      </p:tavLst>
                                    </p:anim>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499"/>
                                          </p:stCondLst>
                                        </p:cTn>
                                        <p:tgtEl>
                                          <p:spTgt spid="62509">
                                            <p:txEl>
                                              <p:pRg st="0" end="0"/>
                                            </p:txEl>
                                          </p:spTgt>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23" presetClass="entr" presetSubtype="16" fill="hold" nodeType="clickEffect">
                                  <p:stCondLst>
                                    <p:cond delay="0"/>
                                  </p:stCondLst>
                                  <p:childTnLst>
                                    <p:set>
                                      <p:cBhvr>
                                        <p:cTn id="84" dur="1" fill="hold">
                                          <p:stCondLst>
                                            <p:cond delay="0"/>
                                          </p:stCondLst>
                                        </p:cTn>
                                        <p:tgtEl>
                                          <p:spTgt spid="62507"/>
                                        </p:tgtEl>
                                        <p:attrNameLst>
                                          <p:attrName>style.visibility</p:attrName>
                                        </p:attrNameLst>
                                      </p:cBhvr>
                                      <p:to>
                                        <p:strVal val="visible"/>
                                      </p:to>
                                    </p:set>
                                    <p:anim calcmode="lin" valueType="num">
                                      <p:cBhvr>
                                        <p:cTn id="85" dur="500" fill="hold"/>
                                        <p:tgtEl>
                                          <p:spTgt spid="62507"/>
                                        </p:tgtEl>
                                        <p:attrNameLst>
                                          <p:attrName>ppt_w</p:attrName>
                                        </p:attrNameLst>
                                      </p:cBhvr>
                                      <p:tavLst>
                                        <p:tav tm="0">
                                          <p:val>
                                            <p:fltVal val="0"/>
                                          </p:val>
                                        </p:tav>
                                        <p:tav tm="100000">
                                          <p:val>
                                            <p:strVal val="#ppt_w"/>
                                          </p:val>
                                        </p:tav>
                                      </p:tavLst>
                                    </p:anim>
                                    <p:anim calcmode="lin" valueType="num">
                                      <p:cBhvr>
                                        <p:cTn id="86" dur="500" fill="hold"/>
                                        <p:tgtEl>
                                          <p:spTgt spid="62507"/>
                                        </p:tgtEl>
                                        <p:attrNameLst>
                                          <p:attrName>ppt_h</p:attrName>
                                        </p:attrNameLst>
                                      </p:cBhvr>
                                      <p:tavLst>
                                        <p:tav tm="0">
                                          <p:val>
                                            <p:fltVal val="0"/>
                                          </p:val>
                                        </p:tav>
                                        <p:tav tm="100000">
                                          <p:val>
                                            <p:strVal val="#ppt_h"/>
                                          </p:val>
                                        </p:tav>
                                      </p:tavLst>
                                    </p:anim>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499"/>
                                          </p:stCondLst>
                                        </p:cTn>
                                        <p:tgtEl>
                                          <p:spTgt spid="62511">
                                            <p:txEl>
                                              <p:pRg st="0" end="0"/>
                                            </p:txEl>
                                          </p:spTgt>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499"/>
                                          </p:stCondLst>
                                        </p:cTn>
                                        <p:tgtEl>
                                          <p:spTgt spid="62510">
                                            <p:txEl>
                                              <p:pRg st="0" end="0"/>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8" presetClass="entr" presetSubtype="3" fill="hold" nodeType="clickEffect">
                                  <p:stCondLst>
                                    <p:cond delay="0"/>
                                  </p:stCondLst>
                                  <p:childTnLst>
                                    <p:set>
                                      <p:cBhvr>
                                        <p:cTn id="98" dur="1" fill="hold">
                                          <p:stCondLst>
                                            <p:cond delay="0"/>
                                          </p:stCondLst>
                                        </p:cTn>
                                        <p:tgtEl>
                                          <p:spTgt spid="62512"/>
                                        </p:tgtEl>
                                        <p:attrNameLst>
                                          <p:attrName>style.visibility</p:attrName>
                                        </p:attrNameLst>
                                      </p:cBhvr>
                                      <p:to>
                                        <p:strVal val="visible"/>
                                      </p:to>
                                    </p:set>
                                    <p:animEffect transition="in" filter="strips(upRight)">
                                      <p:cBhvr>
                                        <p:cTn id="99" dur="500"/>
                                        <p:tgtEl>
                                          <p:spTgt spid="625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521" grpId="0" animBg="1"/>
      <p:bldP spid="62467" grpId="0" animBg="1" autoUpdateAnimBg="0"/>
      <p:bldP spid="62509" grpId="0" build="p" autoUpdateAnimBg="0"/>
      <p:bldP spid="62510" grpId="0" build="p" autoUpdateAnimBg="0"/>
      <p:bldP spid="62511" grpId="0" build="p" autoUpdateAnimBg="0"/>
      <p:bldP spid="62513" grpId="0" autoUpdateAnimBg="0"/>
      <p:bldP spid="62514" grpId="0" autoUpdateAnimBg="0"/>
      <p:bldP spid="62515" grpId="0" animBg="1"/>
      <p:bldP spid="62516" grpId="0" animBg="1"/>
      <p:bldP spid="62517" grpId="0" animBg="1"/>
      <p:bldP spid="62518" grpId="0" autoUpdateAnimBg="0"/>
      <p:bldP spid="62519" grpId="0" animBg="1"/>
      <p:bldP spid="6252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1 Título"/>
          <p:cNvSpPr>
            <a:spLocks noGrp="1"/>
          </p:cNvSpPr>
          <p:nvPr>
            <p:ph type="title"/>
          </p:nvPr>
        </p:nvSpPr>
        <p:spPr>
          <a:xfrm>
            <a:off x="428625" y="0"/>
            <a:ext cx="8229600" cy="1143000"/>
          </a:xfrm>
        </p:spPr>
        <p:txBody>
          <a:bodyPr/>
          <a:lstStyle/>
          <a:p>
            <a:r>
              <a:rPr lang="es-ES" sz="2800" smtClean="0"/>
              <a:t>ISOSTASIA</a:t>
            </a:r>
          </a:p>
        </p:txBody>
      </p:sp>
      <p:sp>
        <p:nvSpPr>
          <p:cNvPr id="28675" name="2 Marcador de contenido"/>
          <p:cNvSpPr>
            <a:spLocks noGrp="1"/>
          </p:cNvSpPr>
          <p:nvPr>
            <p:ph idx="1"/>
          </p:nvPr>
        </p:nvSpPr>
        <p:spPr>
          <a:xfrm>
            <a:off x="357188" y="785813"/>
            <a:ext cx="8501062" cy="5340350"/>
          </a:xfrm>
        </p:spPr>
        <p:txBody>
          <a:bodyPr/>
          <a:lstStyle/>
          <a:p>
            <a:endParaRPr lang="es-ES" sz="1400" smtClean="0"/>
          </a:p>
          <a:p>
            <a:r>
              <a:rPr lang="es-ES" sz="2000" smtClean="0"/>
              <a:t>La isostasia es la condición de equilibrio que presenta la superficie terrestre debido a la diferencia de densidad entre sus diferentes partes. </a:t>
            </a:r>
          </a:p>
          <a:p>
            <a:r>
              <a:rPr lang="es-ES" sz="2000" smtClean="0"/>
              <a:t>El </a:t>
            </a:r>
            <a:r>
              <a:rPr lang="es-ES" sz="2000" b="1" smtClean="0"/>
              <a:t>PRINCIPIO DE ISOSTASIA, fue enunciado a finales del siglo XIX y está fundamentado en el principio de Arquímedes, se enuncia así: </a:t>
            </a:r>
          </a:p>
          <a:p>
            <a:r>
              <a:rPr lang="es-ES" sz="2000" b="1" smtClean="0"/>
              <a:t>“ La corteza flota sobre el manto como un iceberg en el océano”. </a:t>
            </a:r>
          </a:p>
          <a:p>
            <a:r>
              <a:rPr lang="es-ES" sz="2000" smtClean="0"/>
              <a:t>La corteza es menos densa que el manto, por lo que permanece flotando como un barco sobre el mar, de manera que la parte sumergida es proporcional a la parte que emerge. </a:t>
            </a:r>
          </a:p>
          <a:p>
            <a:r>
              <a:rPr lang="es-ES" sz="2000" smtClean="0"/>
              <a:t>Cuando la parte que emerge varía su volumen, se produce un levantamiento o hundimiento de la parte sumergida. </a:t>
            </a:r>
          </a:p>
          <a:p>
            <a:r>
              <a:rPr lang="es-ES" sz="2000" smtClean="0"/>
              <a:t>El equilibrio isostático puede romperse por acumulación de materiales en zonas bajas o por erosión de zonas altas. Es entonces cuando se producen movimientos verticales </a:t>
            </a:r>
            <a:r>
              <a:rPr lang="es-ES" sz="2000" b="1" smtClean="0"/>
              <a:t>( EPIROGÉNICOS) de reajuste, que pueden provocar pequeños terremotos. 	</a:t>
            </a:r>
          </a:p>
          <a:p>
            <a:endParaRPr lang="es-ES" sz="2000" smtClean="0"/>
          </a:p>
          <a:p>
            <a:endParaRPr lang="es-ES" sz="2000" smtClean="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0"/>
          <p:cNvGrpSpPr>
            <a:grpSpLocks/>
          </p:cNvGrpSpPr>
          <p:nvPr/>
        </p:nvGrpSpPr>
        <p:grpSpPr bwMode="auto">
          <a:xfrm>
            <a:off x="6278563" y="2689225"/>
            <a:ext cx="2814637" cy="1611313"/>
            <a:chOff x="4307" y="1922"/>
            <a:chExt cx="1773" cy="1015"/>
          </a:xfrm>
        </p:grpSpPr>
        <p:pic>
          <p:nvPicPr>
            <p:cNvPr id="29766" name="Picture 81" descr="T15-3b"/>
            <p:cNvPicPr>
              <a:picLocks noChangeAspect="1" noChangeArrowheads="1"/>
            </p:cNvPicPr>
            <p:nvPr/>
          </p:nvPicPr>
          <p:blipFill>
            <a:blip r:embed="rId2"/>
            <a:srcRect/>
            <a:stretch>
              <a:fillRect/>
            </a:stretch>
          </p:blipFill>
          <p:spPr bwMode="auto">
            <a:xfrm>
              <a:off x="4307" y="1935"/>
              <a:ext cx="1720" cy="1002"/>
            </a:xfrm>
            <a:prstGeom prst="rect">
              <a:avLst/>
            </a:prstGeom>
            <a:noFill/>
            <a:ln w="9525">
              <a:noFill/>
              <a:miter lim="800000"/>
              <a:headEnd/>
              <a:tailEnd/>
            </a:ln>
          </p:spPr>
        </p:pic>
        <p:sp>
          <p:nvSpPr>
            <p:cNvPr id="29767" name="Text Box 82"/>
            <p:cNvSpPr txBox="1">
              <a:spLocks noChangeArrowheads="1"/>
            </p:cNvSpPr>
            <p:nvPr/>
          </p:nvSpPr>
          <p:spPr bwMode="auto">
            <a:xfrm>
              <a:off x="5032" y="1922"/>
              <a:ext cx="1048" cy="212"/>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b="1">
                  <a:solidFill>
                    <a:srgbClr val="FF6600"/>
                  </a:solidFill>
                </a:rPr>
                <a:t>Ondas P</a:t>
              </a:r>
              <a:endParaRPr lang="es-ES_tradnl" sz="1600" b="1">
                <a:solidFill>
                  <a:schemeClr val="accent1"/>
                </a:solidFill>
              </a:endParaRPr>
            </a:p>
          </p:txBody>
        </p:sp>
      </p:grpSp>
      <p:sp>
        <p:nvSpPr>
          <p:cNvPr id="63491" name="Text Box 3"/>
          <p:cNvSpPr txBox="1">
            <a:spLocks noChangeArrowheads="1"/>
          </p:cNvSpPr>
          <p:nvPr/>
        </p:nvSpPr>
        <p:spPr bwMode="auto">
          <a:xfrm>
            <a:off x="2339975" y="42863"/>
            <a:ext cx="4537075" cy="361950"/>
          </a:xfrm>
          <a:prstGeom prst="rect">
            <a:avLst/>
          </a:prstGeom>
          <a:solidFill>
            <a:srgbClr val="FFFF99"/>
          </a:solidFill>
          <a:ln w="25400">
            <a:solidFill>
              <a:schemeClr val="accent2"/>
            </a:solidFill>
            <a:miter lim="800000"/>
            <a:headEnd/>
            <a:tailEnd/>
          </a:ln>
        </p:spPr>
        <p:txBody>
          <a:bodyPr>
            <a:spAutoFit/>
          </a:bodyPr>
          <a:lstStyle/>
          <a:p>
            <a:pPr algn="ctr" eaLnBrk="0" hangingPunct="0">
              <a:spcBef>
                <a:spcPct val="50000"/>
              </a:spcBef>
            </a:pPr>
            <a:r>
              <a:rPr lang="es-ES_tradnl" sz="1600">
                <a:solidFill>
                  <a:schemeClr val="accent2"/>
                </a:solidFill>
                <a:latin typeface="Verdana" pitchFamily="34" charset="0"/>
              </a:rPr>
              <a:t>SISMOS Y ONDAS SÍSMICAS</a:t>
            </a:r>
            <a:endParaRPr lang="es-ES_tradnl" sz="1600">
              <a:latin typeface="Verdana" pitchFamily="34" charset="0"/>
            </a:endParaRPr>
          </a:p>
        </p:txBody>
      </p:sp>
      <p:grpSp>
        <p:nvGrpSpPr>
          <p:cNvPr id="3" name="Group 18"/>
          <p:cNvGrpSpPr>
            <a:grpSpLocks/>
          </p:cNvGrpSpPr>
          <p:nvPr/>
        </p:nvGrpSpPr>
        <p:grpSpPr bwMode="auto">
          <a:xfrm>
            <a:off x="4975225" y="4405313"/>
            <a:ext cx="3549650" cy="1784350"/>
            <a:chOff x="3132" y="3030"/>
            <a:chExt cx="2236" cy="1124"/>
          </a:xfrm>
        </p:grpSpPr>
        <p:pic>
          <p:nvPicPr>
            <p:cNvPr id="29764" name="Picture 19" descr="T15-3c"/>
            <p:cNvPicPr>
              <a:picLocks noChangeAspect="1" noChangeArrowheads="1"/>
            </p:cNvPicPr>
            <p:nvPr/>
          </p:nvPicPr>
          <p:blipFill>
            <a:blip r:embed="rId3"/>
            <a:srcRect/>
            <a:stretch>
              <a:fillRect/>
            </a:stretch>
          </p:blipFill>
          <p:spPr bwMode="auto">
            <a:xfrm>
              <a:off x="3132" y="3030"/>
              <a:ext cx="1740" cy="1124"/>
            </a:xfrm>
            <a:prstGeom prst="rect">
              <a:avLst/>
            </a:prstGeom>
            <a:noFill/>
            <a:ln w="9525">
              <a:noFill/>
              <a:miter lim="800000"/>
              <a:headEnd/>
              <a:tailEnd/>
            </a:ln>
          </p:spPr>
        </p:pic>
        <p:sp>
          <p:nvSpPr>
            <p:cNvPr id="29765" name="Text Box 20"/>
            <p:cNvSpPr txBox="1">
              <a:spLocks noChangeArrowheads="1"/>
            </p:cNvSpPr>
            <p:nvPr/>
          </p:nvSpPr>
          <p:spPr bwMode="auto">
            <a:xfrm>
              <a:off x="4320" y="3200"/>
              <a:ext cx="1048" cy="212"/>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b="1">
                  <a:solidFill>
                    <a:srgbClr val="FF6600"/>
                  </a:solidFill>
                </a:rPr>
                <a:t>Ondas</a:t>
              </a:r>
              <a:r>
                <a:rPr lang="es-ES_tradnl" sz="1600" b="1">
                  <a:solidFill>
                    <a:schemeClr val="accent1"/>
                  </a:solidFill>
                </a:rPr>
                <a:t> </a:t>
              </a:r>
              <a:r>
                <a:rPr lang="es-ES_tradnl" sz="1600" b="1">
                  <a:solidFill>
                    <a:srgbClr val="FF6600"/>
                  </a:solidFill>
                </a:rPr>
                <a:t>S</a:t>
              </a:r>
              <a:endParaRPr lang="es-ES_tradnl" sz="1600" b="1">
                <a:solidFill>
                  <a:schemeClr val="accent1"/>
                </a:solidFill>
              </a:endParaRPr>
            </a:p>
          </p:txBody>
        </p:sp>
      </p:grpSp>
      <p:pic>
        <p:nvPicPr>
          <p:cNvPr id="63509" name="Picture 21" descr="T15-3a falla"/>
          <p:cNvPicPr>
            <a:picLocks noChangeAspect="1" noChangeArrowheads="1"/>
          </p:cNvPicPr>
          <p:nvPr/>
        </p:nvPicPr>
        <p:blipFill>
          <a:blip r:embed="rId4"/>
          <a:srcRect/>
          <a:stretch>
            <a:fillRect/>
          </a:stretch>
        </p:blipFill>
        <p:spPr bwMode="auto">
          <a:xfrm>
            <a:off x="414338" y="2119313"/>
            <a:ext cx="4186237" cy="3051175"/>
          </a:xfrm>
          <a:prstGeom prst="rect">
            <a:avLst/>
          </a:prstGeom>
          <a:noFill/>
          <a:ln w="9525">
            <a:noFill/>
            <a:miter lim="800000"/>
            <a:headEnd/>
            <a:tailEnd/>
          </a:ln>
        </p:spPr>
      </p:pic>
      <p:grpSp>
        <p:nvGrpSpPr>
          <p:cNvPr id="4" name="Group 22"/>
          <p:cNvGrpSpPr>
            <a:grpSpLocks/>
          </p:cNvGrpSpPr>
          <p:nvPr/>
        </p:nvGrpSpPr>
        <p:grpSpPr bwMode="auto">
          <a:xfrm>
            <a:off x="1276350" y="3444875"/>
            <a:ext cx="219075" cy="427038"/>
            <a:chOff x="838" y="2089"/>
            <a:chExt cx="138" cy="269"/>
          </a:xfrm>
        </p:grpSpPr>
        <p:grpSp>
          <p:nvGrpSpPr>
            <p:cNvPr id="5" name="Group 23"/>
            <p:cNvGrpSpPr>
              <a:grpSpLocks/>
            </p:cNvGrpSpPr>
            <p:nvPr/>
          </p:nvGrpSpPr>
          <p:grpSpPr bwMode="auto">
            <a:xfrm rot="19575459" flipV="1">
              <a:off x="926" y="2089"/>
              <a:ext cx="50" cy="201"/>
              <a:chOff x="1036" y="1960"/>
              <a:chExt cx="51" cy="296"/>
            </a:xfrm>
          </p:grpSpPr>
          <p:sp>
            <p:nvSpPr>
              <p:cNvPr id="29762" name="AutoShape 24"/>
              <p:cNvSpPr>
                <a:spLocks noChangeArrowheads="1"/>
              </p:cNvSpPr>
              <p:nvPr/>
            </p:nvSpPr>
            <p:spPr bwMode="auto">
              <a:xfrm>
                <a:off x="1040" y="1960"/>
                <a:ext cx="47" cy="128"/>
              </a:xfrm>
              <a:prstGeom prst="rtTriangle">
                <a:avLst/>
              </a:prstGeom>
              <a:solidFill>
                <a:schemeClr val="tx1"/>
              </a:solidFill>
              <a:ln w="28575">
                <a:solidFill>
                  <a:schemeClr val="tx1"/>
                </a:solidFill>
                <a:miter lim="800000"/>
                <a:headEnd/>
                <a:tailEnd type="none" w="lg" len="med"/>
              </a:ln>
            </p:spPr>
            <p:txBody>
              <a:bodyPr wrap="none" lIns="90000" tIns="46800" rIns="90000" bIns="46800" anchor="ctr">
                <a:spAutoFit/>
              </a:bodyPr>
              <a:lstStyle/>
              <a:p>
                <a:endParaRPr lang="es-ES_tradnl"/>
              </a:p>
            </p:txBody>
          </p:sp>
          <p:sp>
            <p:nvSpPr>
              <p:cNvPr id="29763" name="Line 25"/>
              <p:cNvSpPr>
                <a:spLocks noChangeShapeType="1"/>
              </p:cNvSpPr>
              <p:nvPr/>
            </p:nvSpPr>
            <p:spPr bwMode="auto">
              <a:xfrm>
                <a:off x="1036" y="2056"/>
                <a:ext cx="0" cy="200"/>
              </a:xfrm>
              <a:prstGeom prst="line">
                <a:avLst/>
              </a:prstGeom>
              <a:noFill/>
              <a:ln w="28575">
                <a:solidFill>
                  <a:schemeClr val="tx1"/>
                </a:solidFill>
                <a:round/>
                <a:headEnd/>
                <a:tailEnd type="none" w="lg" len="med"/>
              </a:ln>
            </p:spPr>
            <p:txBody>
              <a:bodyPr wrap="none" lIns="90000" tIns="46800" rIns="90000" bIns="46800" anchor="ctr">
                <a:spAutoFit/>
              </a:bodyPr>
              <a:lstStyle/>
              <a:p>
                <a:endParaRPr lang="es-ES"/>
              </a:p>
            </p:txBody>
          </p:sp>
        </p:grpSp>
        <p:grpSp>
          <p:nvGrpSpPr>
            <p:cNvPr id="6" name="Group 26"/>
            <p:cNvGrpSpPr>
              <a:grpSpLocks/>
            </p:cNvGrpSpPr>
            <p:nvPr/>
          </p:nvGrpSpPr>
          <p:grpSpPr bwMode="auto">
            <a:xfrm rot="19575459" flipH="1">
              <a:off x="838" y="2157"/>
              <a:ext cx="50" cy="201"/>
              <a:chOff x="1036" y="1960"/>
              <a:chExt cx="51" cy="296"/>
            </a:xfrm>
          </p:grpSpPr>
          <p:sp>
            <p:nvSpPr>
              <p:cNvPr id="29760" name="AutoShape 27"/>
              <p:cNvSpPr>
                <a:spLocks noChangeArrowheads="1"/>
              </p:cNvSpPr>
              <p:nvPr/>
            </p:nvSpPr>
            <p:spPr bwMode="auto">
              <a:xfrm>
                <a:off x="1040" y="1960"/>
                <a:ext cx="47" cy="128"/>
              </a:xfrm>
              <a:prstGeom prst="rtTriangle">
                <a:avLst/>
              </a:prstGeom>
              <a:solidFill>
                <a:schemeClr val="tx1"/>
              </a:solidFill>
              <a:ln w="28575">
                <a:solidFill>
                  <a:schemeClr val="tx1"/>
                </a:solidFill>
                <a:miter lim="800000"/>
                <a:headEnd/>
                <a:tailEnd type="none" w="lg" len="med"/>
              </a:ln>
            </p:spPr>
            <p:txBody>
              <a:bodyPr wrap="none" lIns="90000" tIns="46800" rIns="90000" bIns="46800" anchor="ctr">
                <a:spAutoFit/>
              </a:bodyPr>
              <a:lstStyle/>
              <a:p>
                <a:endParaRPr lang="es-ES_tradnl"/>
              </a:p>
            </p:txBody>
          </p:sp>
          <p:sp>
            <p:nvSpPr>
              <p:cNvPr id="29761" name="Line 28"/>
              <p:cNvSpPr>
                <a:spLocks noChangeShapeType="1"/>
              </p:cNvSpPr>
              <p:nvPr/>
            </p:nvSpPr>
            <p:spPr bwMode="auto">
              <a:xfrm>
                <a:off x="1036" y="2056"/>
                <a:ext cx="0" cy="200"/>
              </a:xfrm>
              <a:prstGeom prst="line">
                <a:avLst/>
              </a:prstGeom>
              <a:noFill/>
              <a:ln w="28575">
                <a:solidFill>
                  <a:schemeClr val="tx1"/>
                </a:solidFill>
                <a:round/>
                <a:headEnd/>
                <a:tailEnd type="none" w="lg" len="med"/>
              </a:ln>
            </p:spPr>
            <p:txBody>
              <a:bodyPr wrap="none" lIns="90000" tIns="46800" rIns="90000" bIns="46800" anchor="ctr">
                <a:spAutoFit/>
              </a:bodyPr>
              <a:lstStyle/>
              <a:p>
                <a:endParaRPr lang="es-ES"/>
              </a:p>
            </p:txBody>
          </p:sp>
        </p:grpSp>
      </p:grpSp>
      <p:grpSp>
        <p:nvGrpSpPr>
          <p:cNvPr id="7" name="Group 29"/>
          <p:cNvGrpSpPr>
            <a:grpSpLocks/>
          </p:cNvGrpSpPr>
          <p:nvPr/>
        </p:nvGrpSpPr>
        <p:grpSpPr bwMode="auto">
          <a:xfrm>
            <a:off x="2179638" y="3005138"/>
            <a:ext cx="1984375" cy="1266825"/>
            <a:chOff x="1407" y="1812"/>
            <a:chExt cx="1250" cy="798"/>
          </a:xfrm>
        </p:grpSpPr>
        <p:sp>
          <p:nvSpPr>
            <p:cNvPr id="29756" name="AutoShape 30"/>
            <p:cNvSpPr>
              <a:spLocks noChangeArrowheads="1"/>
            </p:cNvSpPr>
            <p:nvPr/>
          </p:nvSpPr>
          <p:spPr bwMode="auto">
            <a:xfrm rot="-3318417">
              <a:off x="1325" y="1894"/>
              <a:ext cx="384" cy="220"/>
            </a:xfrm>
            <a:prstGeom prst="rightArrow">
              <a:avLst>
                <a:gd name="adj1" fmla="val 50000"/>
                <a:gd name="adj2" fmla="val 43636"/>
              </a:avLst>
            </a:prstGeom>
            <a:gradFill rotWithShape="0">
              <a:gsLst>
                <a:gs pos="0">
                  <a:srgbClr val="0ED47A"/>
                </a:gs>
                <a:gs pos="100000">
                  <a:srgbClr val="066238"/>
                </a:gs>
              </a:gsLst>
              <a:lin ang="18900000" scaled="1"/>
            </a:gradFill>
            <a:ln w="9525">
              <a:miter lim="800000"/>
              <a:headEnd/>
              <a:tailEnd/>
            </a:ln>
            <a:scene3d>
              <a:camera prst="legacyObliqueTopRight">
                <a:rot lat="2400000" lon="0" rev="0"/>
              </a:camera>
              <a:lightRig rig="legacyFlat3" dir="b"/>
            </a:scene3d>
            <a:sp3d prstMaterial="legacyMatte">
              <a:bevelT w="13500" h="13500" prst="angle"/>
              <a:bevelB w="13500" h="13500" prst="angle"/>
              <a:extrusionClr>
                <a:srgbClr val="0ED47A"/>
              </a:extrusionClr>
            </a:sp3d>
          </p:spPr>
          <p:txBody>
            <a:bodyPr wrap="none" lIns="90000" tIns="46800" rIns="90000" bIns="46800" anchor="ctr">
              <a:spAutoFit/>
              <a:flatTx/>
            </a:bodyPr>
            <a:lstStyle/>
            <a:p>
              <a:endParaRPr lang="es-ES_tradnl"/>
            </a:p>
          </p:txBody>
        </p:sp>
        <p:sp>
          <p:nvSpPr>
            <p:cNvPr id="29757" name="AutoShape 31"/>
            <p:cNvSpPr>
              <a:spLocks noChangeArrowheads="1"/>
            </p:cNvSpPr>
            <p:nvPr/>
          </p:nvSpPr>
          <p:spPr bwMode="auto">
            <a:xfrm rot="-2619109">
              <a:off x="2225" y="2402"/>
              <a:ext cx="432" cy="208"/>
            </a:xfrm>
            <a:prstGeom prst="rightArrow">
              <a:avLst>
                <a:gd name="adj1" fmla="val 48343"/>
                <a:gd name="adj2" fmla="val 97163"/>
              </a:avLst>
            </a:prstGeom>
            <a:gradFill rotWithShape="0">
              <a:gsLst>
                <a:gs pos="0">
                  <a:srgbClr val="0ED47A"/>
                </a:gs>
                <a:gs pos="100000">
                  <a:srgbClr val="066238"/>
                </a:gs>
              </a:gsLst>
              <a:lin ang="18900000" scaled="1"/>
            </a:gradFill>
            <a:ln w="9525">
              <a:miter lim="800000"/>
              <a:headEnd/>
              <a:tailEnd/>
            </a:ln>
            <a:scene3d>
              <a:camera prst="legacyObliqueTopRight">
                <a:rot lat="600000" lon="2700000" rev="0"/>
              </a:camera>
              <a:lightRig rig="legacyFlat3" dir="b"/>
            </a:scene3d>
            <a:sp3d prstMaterial="legacyMatte">
              <a:bevelT w="13500" h="13500" prst="angle"/>
              <a:bevelB w="13500" h="13500" prst="angle"/>
              <a:extrusionClr>
                <a:srgbClr val="0ED47A"/>
              </a:extrusionClr>
            </a:sp3d>
          </p:spPr>
          <p:txBody>
            <a:bodyPr wrap="none" lIns="90000" tIns="46800" rIns="90000" bIns="46800" anchor="ctr">
              <a:spAutoFit/>
              <a:flatTx/>
            </a:bodyPr>
            <a:lstStyle/>
            <a:p>
              <a:endParaRPr lang="es-ES_tradnl"/>
            </a:p>
          </p:txBody>
        </p:sp>
      </p:grpSp>
      <p:grpSp>
        <p:nvGrpSpPr>
          <p:cNvPr id="8" name="Group 32"/>
          <p:cNvGrpSpPr>
            <a:grpSpLocks/>
          </p:cNvGrpSpPr>
          <p:nvPr/>
        </p:nvGrpSpPr>
        <p:grpSpPr bwMode="auto">
          <a:xfrm>
            <a:off x="1414463" y="3795713"/>
            <a:ext cx="1282700" cy="1022350"/>
            <a:chOff x="925" y="2310"/>
            <a:chExt cx="808" cy="644"/>
          </a:xfrm>
        </p:grpSpPr>
        <p:sp>
          <p:nvSpPr>
            <p:cNvPr id="29751" name="AutoShape 33"/>
            <p:cNvSpPr>
              <a:spLocks noChangeArrowheads="1"/>
            </p:cNvSpPr>
            <p:nvPr/>
          </p:nvSpPr>
          <p:spPr bwMode="auto">
            <a:xfrm rot="1973150">
              <a:off x="949" y="2478"/>
              <a:ext cx="268" cy="124"/>
            </a:xfrm>
            <a:prstGeom prst="leftArrow">
              <a:avLst>
                <a:gd name="adj1" fmla="val 50000"/>
                <a:gd name="adj2" fmla="val 54032"/>
              </a:avLst>
            </a:prstGeom>
            <a:gradFill rotWithShape="0">
              <a:gsLst>
                <a:gs pos="0">
                  <a:srgbClr val="339933"/>
                </a:gs>
                <a:gs pos="100000">
                  <a:srgbClr val="A3F9D2"/>
                </a:gs>
              </a:gsLst>
              <a:lin ang="2700000" scaled="1"/>
            </a:gradFill>
            <a:ln w="28575">
              <a:noFill/>
              <a:miter lim="800000"/>
              <a:headEnd/>
              <a:tailEnd type="none" w="lg" len="med"/>
            </a:ln>
          </p:spPr>
          <p:txBody>
            <a:bodyPr wrap="none" lIns="90000" tIns="46800" rIns="90000" bIns="46800" anchor="ctr">
              <a:spAutoFit/>
            </a:bodyPr>
            <a:lstStyle/>
            <a:p>
              <a:endParaRPr lang="es-ES_tradnl"/>
            </a:p>
          </p:txBody>
        </p:sp>
        <p:sp>
          <p:nvSpPr>
            <p:cNvPr id="29752" name="AutoShape 34"/>
            <p:cNvSpPr>
              <a:spLocks noChangeArrowheads="1"/>
            </p:cNvSpPr>
            <p:nvPr/>
          </p:nvSpPr>
          <p:spPr bwMode="auto">
            <a:xfrm rot="19626850" flipH="1">
              <a:off x="1445" y="2530"/>
              <a:ext cx="268" cy="124"/>
            </a:xfrm>
            <a:prstGeom prst="leftArrow">
              <a:avLst>
                <a:gd name="adj1" fmla="val 50000"/>
                <a:gd name="adj2" fmla="val 54032"/>
              </a:avLst>
            </a:prstGeom>
            <a:gradFill rotWithShape="0">
              <a:gsLst>
                <a:gs pos="0">
                  <a:srgbClr val="A3F9D2"/>
                </a:gs>
                <a:gs pos="100000">
                  <a:srgbClr val="339933"/>
                </a:gs>
              </a:gsLst>
              <a:lin ang="18900000" scaled="1"/>
            </a:gradFill>
            <a:ln w="28575">
              <a:noFill/>
              <a:miter lim="800000"/>
              <a:headEnd/>
              <a:tailEnd type="none" w="lg" len="med"/>
            </a:ln>
          </p:spPr>
          <p:txBody>
            <a:bodyPr wrap="none" lIns="90000" tIns="46800" rIns="90000" bIns="46800" anchor="ctr">
              <a:spAutoFit/>
            </a:bodyPr>
            <a:lstStyle/>
            <a:p>
              <a:endParaRPr lang="es-ES_tradnl"/>
            </a:p>
          </p:txBody>
        </p:sp>
        <p:sp>
          <p:nvSpPr>
            <p:cNvPr id="29753" name="AutoShape 35"/>
            <p:cNvSpPr>
              <a:spLocks noChangeArrowheads="1"/>
            </p:cNvSpPr>
            <p:nvPr/>
          </p:nvSpPr>
          <p:spPr bwMode="auto">
            <a:xfrm>
              <a:off x="1253" y="2310"/>
              <a:ext cx="124" cy="264"/>
            </a:xfrm>
            <a:prstGeom prst="upArrow">
              <a:avLst>
                <a:gd name="adj1" fmla="val 50000"/>
                <a:gd name="adj2" fmla="val 53226"/>
              </a:avLst>
            </a:prstGeom>
            <a:gradFill rotWithShape="0">
              <a:gsLst>
                <a:gs pos="0">
                  <a:srgbClr val="066238"/>
                </a:gs>
                <a:gs pos="100000">
                  <a:srgbClr val="0ED47A"/>
                </a:gs>
              </a:gsLst>
              <a:lin ang="5400000" scaled="1"/>
            </a:gradFill>
            <a:ln w="28575">
              <a:noFill/>
              <a:miter lim="800000"/>
              <a:headEnd/>
              <a:tailEnd type="none" w="lg" len="med"/>
            </a:ln>
          </p:spPr>
          <p:txBody>
            <a:bodyPr wrap="none" lIns="90000" tIns="46800" rIns="90000" bIns="46800" anchor="ctr">
              <a:spAutoFit/>
            </a:bodyPr>
            <a:lstStyle/>
            <a:p>
              <a:endParaRPr lang="es-ES_tradnl"/>
            </a:p>
          </p:txBody>
        </p:sp>
        <p:sp>
          <p:nvSpPr>
            <p:cNvPr id="29754" name="AutoShape 36"/>
            <p:cNvSpPr>
              <a:spLocks noChangeArrowheads="1"/>
            </p:cNvSpPr>
            <p:nvPr/>
          </p:nvSpPr>
          <p:spPr bwMode="auto">
            <a:xfrm rot="-291103">
              <a:off x="925" y="2682"/>
              <a:ext cx="268" cy="124"/>
            </a:xfrm>
            <a:prstGeom prst="leftArrow">
              <a:avLst>
                <a:gd name="adj1" fmla="val 50000"/>
                <a:gd name="adj2" fmla="val 54032"/>
              </a:avLst>
            </a:prstGeom>
            <a:gradFill rotWithShape="0">
              <a:gsLst>
                <a:gs pos="0">
                  <a:srgbClr val="339933"/>
                </a:gs>
                <a:gs pos="100000">
                  <a:srgbClr val="A3F9D2"/>
                </a:gs>
              </a:gsLst>
              <a:lin ang="18900000" scaled="1"/>
            </a:gradFill>
            <a:ln w="28575">
              <a:noFill/>
              <a:miter lim="800000"/>
              <a:headEnd/>
              <a:tailEnd type="none" w="lg" len="med"/>
            </a:ln>
          </p:spPr>
          <p:txBody>
            <a:bodyPr wrap="none" lIns="90000" tIns="46800" rIns="90000" bIns="46800" anchor="ctr">
              <a:spAutoFit/>
            </a:bodyPr>
            <a:lstStyle/>
            <a:p>
              <a:endParaRPr lang="es-ES_tradnl"/>
            </a:p>
          </p:txBody>
        </p:sp>
        <p:sp>
          <p:nvSpPr>
            <p:cNvPr id="29755" name="AutoShape 37"/>
            <p:cNvSpPr>
              <a:spLocks noChangeArrowheads="1"/>
            </p:cNvSpPr>
            <p:nvPr/>
          </p:nvSpPr>
          <p:spPr bwMode="auto">
            <a:xfrm rot="1716956" flipH="1">
              <a:off x="1465" y="2830"/>
              <a:ext cx="268" cy="124"/>
            </a:xfrm>
            <a:prstGeom prst="leftArrow">
              <a:avLst>
                <a:gd name="adj1" fmla="val 50000"/>
                <a:gd name="adj2" fmla="val 54032"/>
              </a:avLst>
            </a:prstGeom>
            <a:gradFill rotWithShape="0">
              <a:gsLst>
                <a:gs pos="0">
                  <a:srgbClr val="A3F9D2"/>
                </a:gs>
                <a:gs pos="100000">
                  <a:srgbClr val="339933"/>
                </a:gs>
              </a:gsLst>
              <a:lin ang="2700000" scaled="1"/>
            </a:gradFill>
            <a:ln w="28575">
              <a:noFill/>
              <a:miter lim="800000"/>
              <a:headEnd/>
              <a:tailEnd type="none" w="lg" len="med"/>
            </a:ln>
          </p:spPr>
          <p:txBody>
            <a:bodyPr wrap="none" lIns="90000" tIns="46800" rIns="90000" bIns="46800" anchor="ctr">
              <a:spAutoFit/>
            </a:bodyPr>
            <a:lstStyle/>
            <a:p>
              <a:endParaRPr lang="es-ES_tradnl"/>
            </a:p>
          </p:txBody>
        </p:sp>
      </p:grpSp>
      <p:grpSp>
        <p:nvGrpSpPr>
          <p:cNvPr id="9" name="Group 38"/>
          <p:cNvGrpSpPr>
            <a:grpSpLocks/>
          </p:cNvGrpSpPr>
          <p:nvPr/>
        </p:nvGrpSpPr>
        <p:grpSpPr bwMode="auto">
          <a:xfrm>
            <a:off x="2644775" y="2127250"/>
            <a:ext cx="2046288" cy="400050"/>
            <a:chOff x="1700" y="1259"/>
            <a:chExt cx="1289" cy="252"/>
          </a:xfrm>
        </p:grpSpPr>
        <p:sp>
          <p:nvSpPr>
            <p:cNvPr id="29749" name="Text Box 39"/>
            <p:cNvSpPr txBox="1">
              <a:spLocks noChangeArrowheads="1"/>
            </p:cNvSpPr>
            <p:nvPr/>
          </p:nvSpPr>
          <p:spPr bwMode="auto">
            <a:xfrm>
              <a:off x="1855" y="1259"/>
              <a:ext cx="1134" cy="192"/>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400"/>
                <a:t>Escarpe de falla</a:t>
              </a:r>
            </a:p>
          </p:txBody>
        </p:sp>
        <p:sp>
          <p:nvSpPr>
            <p:cNvPr id="29750" name="Line 40"/>
            <p:cNvSpPr>
              <a:spLocks noChangeShapeType="1"/>
            </p:cNvSpPr>
            <p:nvPr/>
          </p:nvSpPr>
          <p:spPr bwMode="auto">
            <a:xfrm flipH="1">
              <a:off x="1700" y="1367"/>
              <a:ext cx="300" cy="144"/>
            </a:xfrm>
            <a:prstGeom prst="line">
              <a:avLst/>
            </a:prstGeom>
            <a:noFill/>
            <a:ln w="12700">
              <a:solidFill>
                <a:schemeClr val="tx1"/>
              </a:solidFill>
              <a:round/>
              <a:headEnd/>
              <a:tailEnd type="none" w="lg" len="med"/>
            </a:ln>
          </p:spPr>
          <p:txBody>
            <a:bodyPr wrap="none" lIns="90000" tIns="46800" rIns="90000" bIns="46800" anchor="ctr">
              <a:spAutoFit/>
            </a:bodyPr>
            <a:lstStyle/>
            <a:p>
              <a:endParaRPr lang="es-ES"/>
            </a:p>
          </p:txBody>
        </p:sp>
      </p:grpSp>
      <p:sp>
        <p:nvSpPr>
          <p:cNvPr id="63529" name="Text Box 41"/>
          <p:cNvSpPr txBox="1">
            <a:spLocks noChangeArrowheads="1"/>
          </p:cNvSpPr>
          <p:nvPr/>
        </p:nvSpPr>
        <p:spPr bwMode="auto">
          <a:xfrm>
            <a:off x="2008188" y="3503613"/>
            <a:ext cx="1093787" cy="304800"/>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400"/>
              <a:t>Epicentro</a:t>
            </a:r>
          </a:p>
        </p:txBody>
      </p:sp>
      <p:grpSp>
        <p:nvGrpSpPr>
          <p:cNvPr id="10" name="Group 42"/>
          <p:cNvGrpSpPr>
            <a:grpSpLocks/>
          </p:cNvGrpSpPr>
          <p:nvPr/>
        </p:nvGrpSpPr>
        <p:grpSpPr bwMode="auto">
          <a:xfrm>
            <a:off x="1057275" y="4449763"/>
            <a:ext cx="1585913" cy="663575"/>
            <a:chOff x="700" y="2722"/>
            <a:chExt cx="999" cy="418"/>
          </a:xfrm>
        </p:grpSpPr>
        <p:sp>
          <p:nvSpPr>
            <p:cNvPr id="29747" name="Text Box 43"/>
            <p:cNvSpPr txBox="1">
              <a:spLocks noChangeArrowheads="1"/>
            </p:cNvSpPr>
            <p:nvPr/>
          </p:nvSpPr>
          <p:spPr bwMode="auto">
            <a:xfrm>
              <a:off x="700" y="2948"/>
              <a:ext cx="999" cy="192"/>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400"/>
                <a:t>Hipocentro</a:t>
              </a:r>
            </a:p>
          </p:txBody>
        </p:sp>
        <p:sp>
          <p:nvSpPr>
            <p:cNvPr id="29748" name="Line 44"/>
            <p:cNvSpPr>
              <a:spLocks noChangeShapeType="1"/>
            </p:cNvSpPr>
            <p:nvPr/>
          </p:nvSpPr>
          <p:spPr bwMode="auto">
            <a:xfrm flipH="1">
              <a:off x="1244" y="2722"/>
              <a:ext cx="78" cy="289"/>
            </a:xfrm>
            <a:prstGeom prst="line">
              <a:avLst/>
            </a:prstGeom>
            <a:noFill/>
            <a:ln w="12700">
              <a:solidFill>
                <a:schemeClr val="tx1"/>
              </a:solidFill>
              <a:round/>
              <a:headEnd/>
              <a:tailEnd type="none" w="lg" len="med"/>
            </a:ln>
          </p:spPr>
          <p:txBody>
            <a:bodyPr wrap="none" lIns="90000" tIns="46800" rIns="90000" bIns="46800" anchor="ctr">
              <a:spAutoFit/>
            </a:bodyPr>
            <a:lstStyle/>
            <a:p>
              <a:endParaRPr lang="es-ES"/>
            </a:p>
          </p:txBody>
        </p:sp>
      </p:grpSp>
      <p:grpSp>
        <p:nvGrpSpPr>
          <p:cNvPr id="11" name="Group 45"/>
          <p:cNvGrpSpPr>
            <a:grpSpLocks/>
          </p:cNvGrpSpPr>
          <p:nvPr/>
        </p:nvGrpSpPr>
        <p:grpSpPr bwMode="auto">
          <a:xfrm>
            <a:off x="333375" y="4202113"/>
            <a:ext cx="1041400" cy="1123950"/>
            <a:chOff x="244" y="2566"/>
            <a:chExt cx="656" cy="708"/>
          </a:xfrm>
        </p:grpSpPr>
        <p:sp>
          <p:nvSpPr>
            <p:cNvPr id="29744" name="Line 46"/>
            <p:cNvSpPr>
              <a:spLocks noChangeShapeType="1"/>
            </p:cNvSpPr>
            <p:nvPr/>
          </p:nvSpPr>
          <p:spPr bwMode="auto">
            <a:xfrm flipH="1">
              <a:off x="489" y="2566"/>
              <a:ext cx="78" cy="378"/>
            </a:xfrm>
            <a:prstGeom prst="line">
              <a:avLst/>
            </a:prstGeom>
            <a:noFill/>
            <a:ln w="12700">
              <a:solidFill>
                <a:schemeClr val="tx1"/>
              </a:solidFill>
              <a:round/>
              <a:headEnd/>
              <a:tailEnd type="none" w="lg" len="med"/>
            </a:ln>
          </p:spPr>
          <p:txBody>
            <a:bodyPr wrap="none" lIns="90000" tIns="46800" rIns="90000" bIns="46800" anchor="ctr">
              <a:spAutoFit/>
            </a:bodyPr>
            <a:lstStyle/>
            <a:p>
              <a:endParaRPr lang="es-ES"/>
            </a:p>
          </p:txBody>
        </p:sp>
        <p:sp>
          <p:nvSpPr>
            <p:cNvPr id="29745" name="Line 47"/>
            <p:cNvSpPr>
              <a:spLocks noChangeShapeType="1"/>
            </p:cNvSpPr>
            <p:nvPr/>
          </p:nvSpPr>
          <p:spPr bwMode="auto">
            <a:xfrm flipH="1">
              <a:off x="489" y="2600"/>
              <a:ext cx="233" cy="344"/>
            </a:xfrm>
            <a:prstGeom prst="line">
              <a:avLst/>
            </a:prstGeom>
            <a:noFill/>
            <a:ln w="12700">
              <a:solidFill>
                <a:schemeClr val="tx1"/>
              </a:solidFill>
              <a:round/>
              <a:headEnd/>
              <a:tailEnd type="none" w="lg" len="med"/>
            </a:ln>
          </p:spPr>
          <p:txBody>
            <a:bodyPr wrap="none" lIns="90000" tIns="46800" rIns="90000" bIns="46800" anchor="ctr">
              <a:spAutoFit/>
            </a:bodyPr>
            <a:lstStyle/>
            <a:p>
              <a:endParaRPr lang="es-ES"/>
            </a:p>
          </p:txBody>
        </p:sp>
        <p:sp>
          <p:nvSpPr>
            <p:cNvPr id="29746" name="Text Box 48"/>
            <p:cNvSpPr txBox="1">
              <a:spLocks noChangeArrowheads="1"/>
            </p:cNvSpPr>
            <p:nvPr/>
          </p:nvSpPr>
          <p:spPr bwMode="auto">
            <a:xfrm>
              <a:off x="244" y="2948"/>
              <a:ext cx="656" cy="326"/>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400"/>
                <a:t>Frentes de onda</a:t>
              </a:r>
            </a:p>
          </p:txBody>
        </p:sp>
      </p:grpSp>
      <p:grpSp>
        <p:nvGrpSpPr>
          <p:cNvPr id="12" name="Group 49"/>
          <p:cNvGrpSpPr>
            <a:grpSpLocks/>
          </p:cNvGrpSpPr>
          <p:nvPr/>
        </p:nvGrpSpPr>
        <p:grpSpPr bwMode="auto">
          <a:xfrm>
            <a:off x="2185988" y="4591050"/>
            <a:ext cx="830262" cy="812800"/>
            <a:chOff x="1411" y="2811"/>
            <a:chExt cx="523" cy="512"/>
          </a:xfrm>
        </p:grpSpPr>
        <p:sp>
          <p:nvSpPr>
            <p:cNvPr id="29742" name="Text Box 50"/>
            <p:cNvSpPr txBox="1">
              <a:spLocks noChangeArrowheads="1"/>
            </p:cNvSpPr>
            <p:nvPr/>
          </p:nvSpPr>
          <p:spPr bwMode="auto">
            <a:xfrm>
              <a:off x="1456" y="3131"/>
              <a:ext cx="478" cy="192"/>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400"/>
                <a:t>Falla</a:t>
              </a:r>
            </a:p>
          </p:txBody>
        </p:sp>
        <p:sp>
          <p:nvSpPr>
            <p:cNvPr id="29743" name="Line 51"/>
            <p:cNvSpPr>
              <a:spLocks noChangeShapeType="1"/>
            </p:cNvSpPr>
            <p:nvPr/>
          </p:nvSpPr>
          <p:spPr bwMode="auto">
            <a:xfrm>
              <a:off x="1411" y="2811"/>
              <a:ext cx="255" cy="367"/>
            </a:xfrm>
            <a:prstGeom prst="line">
              <a:avLst/>
            </a:prstGeom>
            <a:noFill/>
            <a:ln w="12700">
              <a:solidFill>
                <a:schemeClr val="tx1"/>
              </a:solidFill>
              <a:round/>
              <a:headEnd/>
              <a:tailEnd type="none" w="lg" len="med"/>
            </a:ln>
          </p:spPr>
          <p:txBody>
            <a:bodyPr wrap="none" lIns="90000" tIns="46800" rIns="90000" bIns="46800" anchor="ctr">
              <a:spAutoFit/>
            </a:bodyPr>
            <a:lstStyle/>
            <a:p>
              <a:endParaRPr lang="es-ES"/>
            </a:p>
          </p:txBody>
        </p:sp>
      </p:grpSp>
      <p:sp>
        <p:nvSpPr>
          <p:cNvPr id="63540" name="Text Box 52"/>
          <p:cNvSpPr txBox="1">
            <a:spLocks noChangeArrowheads="1"/>
          </p:cNvSpPr>
          <p:nvPr/>
        </p:nvSpPr>
        <p:spPr bwMode="auto">
          <a:xfrm>
            <a:off x="4989513" y="1341438"/>
            <a:ext cx="3954462" cy="755650"/>
          </a:xfrm>
          <a:prstGeom prst="rect">
            <a:avLst/>
          </a:prstGeom>
          <a:noFill/>
          <a:ln w="28575">
            <a:noFill/>
            <a:miter lim="800000"/>
            <a:headEnd/>
            <a:tailEnd type="none" w="lg" len="med"/>
          </a:ln>
        </p:spPr>
        <p:txBody>
          <a:bodyPr lIns="0" tIns="10800" rIns="0" bIns="10800" anchor="ctr">
            <a:spAutoFit/>
          </a:bodyPr>
          <a:lstStyle/>
          <a:p>
            <a:pPr eaLnBrk="0" hangingPunct="0">
              <a:spcBef>
                <a:spcPct val="50000"/>
              </a:spcBef>
            </a:pPr>
            <a:r>
              <a:rPr lang="es-ES_tradnl" sz="1600"/>
              <a:t>La vibración del hipocentro se propaga en forma de </a:t>
            </a:r>
            <a:r>
              <a:rPr lang="es-ES_tradnl" sz="1600">
                <a:solidFill>
                  <a:srgbClr val="FF3300"/>
                </a:solidFill>
              </a:rPr>
              <a:t>ondas sísmicas</a:t>
            </a:r>
            <a:r>
              <a:rPr lang="es-ES_tradnl" sz="1600"/>
              <a:t> que van en todas direcciones.</a:t>
            </a:r>
            <a:endParaRPr lang="es-ES_tradnl" sz="1600">
              <a:solidFill>
                <a:srgbClr val="FF3300"/>
              </a:solidFill>
            </a:endParaRPr>
          </a:p>
        </p:txBody>
      </p:sp>
      <p:sp>
        <p:nvSpPr>
          <p:cNvPr id="63541" name="AutoShape 53"/>
          <p:cNvSpPr>
            <a:spLocks noChangeArrowheads="1"/>
          </p:cNvSpPr>
          <p:nvPr/>
        </p:nvSpPr>
        <p:spPr bwMode="auto">
          <a:xfrm rot="2299526">
            <a:off x="6619875" y="3168650"/>
            <a:ext cx="1433513" cy="376238"/>
          </a:xfrm>
          <a:prstGeom prst="rightArrow">
            <a:avLst>
              <a:gd name="adj1" fmla="val 27778"/>
              <a:gd name="adj2" fmla="val 51631"/>
            </a:avLst>
          </a:prstGeom>
          <a:solidFill>
            <a:srgbClr val="3366FF"/>
          </a:solidFill>
          <a:ln w="9525">
            <a:miter lim="800000"/>
            <a:headEnd/>
            <a:tailEnd/>
          </a:ln>
          <a:scene3d>
            <a:camera prst="legacyObliqueTopRight">
              <a:rot lat="5400000" lon="3300000" rev="0"/>
            </a:camera>
            <a:lightRig rig="legacyFlat3" dir="b"/>
          </a:scene3d>
          <a:sp3d prstMaterial="legacyMatte">
            <a:bevelT w="13500" h="13500" prst="angle"/>
            <a:bevelB w="13500" h="13500" prst="angle"/>
            <a:extrusionClr>
              <a:srgbClr val="3366FF"/>
            </a:extrusionClr>
          </a:sp3d>
        </p:spPr>
        <p:txBody>
          <a:bodyPr lIns="90000" tIns="46800" rIns="90000" bIns="46800" anchor="ctr">
            <a:spAutoFit/>
            <a:flatTx/>
          </a:bodyPr>
          <a:lstStyle/>
          <a:p>
            <a:endParaRPr lang="es-ES_tradnl"/>
          </a:p>
        </p:txBody>
      </p:sp>
      <p:sp>
        <p:nvSpPr>
          <p:cNvPr id="63542" name="AutoShape 54"/>
          <p:cNvSpPr>
            <a:spLocks noChangeArrowheads="1"/>
          </p:cNvSpPr>
          <p:nvPr/>
        </p:nvSpPr>
        <p:spPr bwMode="auto">
          <a:xfrm rot="2299526">
            <a:off x="5229225" y="5181600"/>
            <a:ext cx="1433513" cy="376238"/>
          </a:xfrm>
          <a:prstGeom prst="rightArrow">
            <a:avLst>
              <a:gd name="adj1" fmla="val 27778"/>
              <a:gd name="adj2" fmla="val 51631"/>
            </a:avLst>
          </a:prstGeom>
          <a:solidFill>
            <a:srgbClr val="3366FF"/>
          </a:solidFill>
          <a:ln w="9525">
            <a:miter lim="800000"/>
            <a:headEnd/>
            <a:tailEnd/>
          </a:ln>
          <a:scene3d>
            <a:camera prst="legacyObliqueTopRight">
              <a:rot lat="5400000" lon="3300000" rev="0"/>
            </a:camera>
            <a:lightRig rig="legacyFlat3" dir="b"/>
          </a:scene3d>
          <a:sp3d prstMaterial="legacyMatte">
            <a:bevelT w="13500" h="13500" prst="angle"/>
            <a:bevelB w="13500" h="13500" prst="angle"/>
            <a:extrusionClr>
              <a:srgbClr val="3366FF"/>
            </a:extrusionClr>
          </a:sp3d>
        </p:spPr>
        <p:txBody>
          <a:bodyPr lIns="90000" tIns="46800" rIns="90000" bIns="46800" anchor="ctr">
            <a:spAutoFit/>
            <a:flatTx/>
          </a:bodyPr>
          <a:lstStyle/>
          <a:p>
            <a:endParaRPr lang="es-ES_tradnl"/>
          </a:p>
        </p:txBody>
      </p:sp>
      <p:grpSp>
        <p:nvGrpSpPr>
          <p:cNvPr id="13" name="Group 55"/>
          <p:cNvGrpSpPr>
            <a:grpSpLocks/>
          </p:cNvGrpSpPr>
          <p:nvPr/>
        </p:nvGrpSpPr>
        <p:grpSpPr bwMode="auto">
          <a:xfrm>
            <a:off x="6923088" y="2509838"/>
            <a:ext cx="1293812" cy="906462"/>
            <a:chOff x="4719" y="1968"/>
            <a:chExt cx="815" cy="571"/>
          </a:xfrm>
        </p:grpSpPr>
        <p:sp>
          <p:nvSpPr>
            <p:cNvPr id="29740" name="AutoShape 56"/>
            <p:cNvSpPr>
              <a:spLocks noChangeArrowheads="1"/>
            </p:cNvSpPr>
            <p:nvPr/>
          </p:nvSpPr>
          <p:spPr bwMode="auto">
            <a:xfrm rot="2895710">
              <a:off x="4715" y="1972"/>
              <a:ext cx="319" cy="311"/>
            </a:xfrm>
            <a:prstGeom prst="rightArrow">
              <a:avLst>
                <a:gd name="adj1" fmla="val 40907"/>
                <a:gd name="adj2" fmla="val 38645"/>
              </a:avLst>
            </a:prstGeom>
            <a:gradFill rotWithShape="0">
              <a:gsLst>
                <a:gs pos="0">
                  <a:srgbClr val="FFCC00"/>
                </a:gs>
                <a:gs pos="100000">
                  <a:srgbClr val="8F7200"/>
                </a:gs>
              </a:gsLst>
              <a:lin ang="2700000" scaled="1"/>
            </a:gradFill>
            <a:ln w="9525">
              <a:miter lim="800000"/>
              <a:headEnd/>
              <a:tailEnd/>
            </a:ln>
            <a:scene3d>
              <a:camera prst="legacyObliqueTopRight">
                <a:rot lat="2100000" lon="0" rev="0"/>
              </a:camera>
              <a:lightRig rig="legacyFlat3" dir="b"/>
            </a:scene3d>
            <a:sp3d prstMaterial="legacyMatte">
              <a:bevelT w="13500" h="13500" prst="angle"/>
              <a:bevelB w="13500" h="13500" prst="angle"/>
              <a:extrusionClr>
                <a:srgbClr val="FFCC00"/>
              </a:extrusionClr>
            </a:sp3d>
          </p:spPr>
          <p:txBody>
            <a:bodyPr lIns="90000" tIns="46800" rIns="90000" bIns="46800" anchor="ctr">
              <a:spAutoFit/>
              <a:flatTx/>
            </a:bodyPr>
            <a:lstStyle/>
            <a:p>
              <a:endParaRPr lang="es-ES_tradnl"/>
            </a:p>
          </p:txBody>
        </p:sp>
        <p:sp>
          <p:nvSpPr>
            <p:cNvPr id="29741" name="AutoShape 57"/>
            <p:cNvSpPr>
              <a:spLocks noChangeArrowheads="1"/>
            </p:cNvSpPr>
            <p:nvPr/>
          </p:nvSpPr>
          <p:spPr bwMode="auto">
            <a:xfrm rot="2895710">
              <a:off x="5219" y="2224"/>
              <a:ext cx="319" cy="311"/>
            </a:xfrm>
            <a:prstGeom prst="rightArrow">
              <a:avLst>
                <a:gd name="adj1" fmla="val 40907"/>
                <a:gd name="adj2" fmla="val 38645"/>
              </a:avLst>
            </a:prstGeom>
            <a:gradFill rotWithShape="0">
              <a:gsLst>
                <a:gs pos="0">
                  <a:srgbClr val="FFCC00"/>
                </a:gs>
                <a:gs pos="100000">
                  <a:srgbClr val="8F7200"/>
                </a:gs>
              </a:gsLst>
              <a:lin ang="2700000" scaled="1"/>
            </a:gradFill>
            <a:ln w="9525">
              <a:miter lim="800000"/>
              <a:headEnd/>
              <a:tailEnd/>
            </a:ln>
            <a:scene3d>
              <a:camera prst="legacyObliqueTopRight">
                <a:rot lat="2100000" lon="0" rev="0"/>
              </a:camera>
              <a:lightRig rig="legacyFlat3" dir="b"/>
            </a:scene3d>
            <a:sp3d prstMaterial="legacyMatte">
              <a:bevelT w="13500" h="13500" prst="angle"/>
              <a:bevelB w="13500" h="13500" prst="angle"/>
              <a:extrusionClr>
                <a:srgbClr val="FFCC00"/>
              </a:extrusionClr>
            </a:sp3d>
          </p:spPr>
          <p:txBody>
            <a:bodyPr lIns="90000" tIns="46800" rIns="90000" bIns="46800" anchor="ctr">
              <a:spAutoFit/>
              <a:flatTx/>
            </a:bodyPr>
            <a:lstStyle/>
            <a:p>
              <a:endParaRPr lang="es-ES_tradnl"/>
            </a:p>
          </p:txBody>
        </p:sp>
      </p:grpSp>
      <p:sp>
        <p:nvSpPr>
          <p:cNvPr id="63546" name="AutoShape 58"/>
          <p:cNvSpPr>
            <a:spLocks noChangeArrowheads="1"/>
          </p:cNvSpPr>
          <p:nvPr/>
        </p:nvSpPr>
        <p:spPr bwMode="auto">
          <a:xfrm flipV="1">
            <a:off x="6111875" y="4535488"/>
            <a:ext cx="336550" cy="438150"/>
          </a:xfrm>
          <a:prstGeom prst="upArrow">
            <a:avLst>
              <a:gd name="adj1" fmla="val 50000"/>
              <a:gd name="adj2" fmla="val 32547"/>
            </a:avLst>
          </a:prstGeom>
          <a:gradFill rotWithShape="0">
            <a:gsLst>
              <a:gs pos="0">
                <a:srgbClr val="FFCC00"/>
              </a:gs>
              <a:gs pos="100000">
                <a:srgbClr val="8F7200"/>
              </a:gs>
            </a:gsLst>
            <a:lin ang="5400000" scaled="1"/>
          </a:gradFill>
          <a:ln w="9525">
            <a:miter lim="800000"/>
            <a:headEnd/>
            <a:tailEnd/>
          </a:ln>
          <a:scene3d>
            <a:camera prst="legacyObliqueTopRight">
              <a:rot lat="0" lon="17699992" rev="0"/>
            </a:camera>
            <a:lightRig rig="legacyFlat3" dir="b"/>
          </a:scene3d>
          <a:sp3d prstMaterial="legacyMatte">
            <a:bevelT w="13500" h="13500" prst="angle"/>
            <a:bevelB w="13500" h="13500" prst="angle"/>
            <a:extrusionClr>
              <a:srgbClr val="FFCC00"/>
            </a:extrusionClr>
          </a:sp3d>
        </p:spPr>
        <p:txBody>
          <a:bodyPr lIns="90000" tIns="46800" rIns="90000" bIns="46800" anchor="ctr">
            <a:spAutoFit/>
            <a:flatTx/>
          </a:bodyPr>
          <a:lstStyle/>
          <a:p>
            <a:endParaRPr lang="es-ES_tradnl"/>
          </a:p>
        </p:txBody>
      </p:sp>
      <p:grpSp>
        <p:nvGrpSpPr>
          <p:cNvPr id="14" name="Group 59"/>
          <p:cNvGrpSpPr>
            <a:grpSpLocks/>
          </p:cNvGrpSpPr>
          <p:nvPr/>
        </p:nvGrpSpPr>
        <p:grpSpPr bwMode="auto">
          <a:xfrm>
            <a:off x="5781675" y="4116388"/>
            <a:ext cx="1174750" cy="920750"/>
            <a:chOff x="3640" y="2848"/>
            <a:chExt cx="740" cy="580"/>
          </a:xfrm>
        </p:grpSpPr>
        <p:sp>
          <p:nvSpPr>
            <p:cNvPr id="29738" name="AutoShape 60"/>
            <p:cNvSpPr>
              <a:spLocks noChangeArrowheads="1"/>
            </p:cNvSpPr>
            <p:nvPr/>
          </p:nvSpPr>
          <p:spPr bwMode="auto">
            <a:xfrm>
              <a:off x="3640" y="2848"/>
              <a:ext cx="212" cy="276"/>
            </a:xfrm>
            <a:prstGeom prst="upArrow">
              <a:avLst>
                <a:gd name="adj1" fmla="val 50000"/>
                <a:gd name="adj2" fmla="val 32547"/>
              </a:avLst>
            </a:prstGeom>
            <a:gradFill rotWithShape="0">
              <a:gsLst>
                <a:gs pos="0">
                  <a:srgbClr val="FFCC00"/>
                </a:gs>
                <a:gs pos="100000">
                  <a:srgbClr val="8F7200"/>
                </a:gs>
              </a:gsLst>
              <a:lin ang="5400000" scaled="1"/>
            </a:gradFill>
            <a:ln w="9525">
              <a:miter lim="800000"/>
              <a:headEnd/>
              <a:tailEnd/>
            </a:ln>
            <a:scene3d>
              <a:camera prst="legacyObliqueTopRight">
                <a:rot lat="0" lon="17699992" rev="0"/>
              </a:camera>
              <a:lightRig rig="legacyFlat3" dir="b"/>
            </a:scene3d>
            <a:sp3d prstMaterial="legacyMatte">
              <a:bevelT w="13500" h="13500" prst="angle"/>
              <a:bevelB w="13500" h="13500" prst="angle"/>
              <a:extrusionClr>
                <a:srgbClr val="FFCC00"/>
              </a:extrusionClr>
            </a:sp3d>
          </p:spPr>
          <p:txBody>
            <a:bodyPr lIns="90000" tIns="46800" rIns="90000" bIns="46800" anchor="ctr">
              <a:spAutoFit/>
              <a:flatTx/>
            </a:bodyPr>
            <a:lstStyle/>
            <a:p>
              <a:endParaRPr lang="es-ES_tradnl"/>
            </a:p>
          </p:txBody>
        </p:sp>
        <p:sp>
          <p:nvSpPr>
            <p:cNvPr id="29739" name="AutoShape 61"/>
            <p:cNvSpPr>
              <a:spLocks noChangeArrowheads="1"/>
            </p:cNvSpPr>
            <p:nvPr/>
          </p:nvSpPr>
          <p:spPr bwMode="auto">
            <a:xfrm>
              <a:off x="4168" y="3152"/>
              <a:ext cx="212" cy="276"/>
            </a:xfrm>
            <a:prstGeom prst="upArrow">
              <a:avLst>
                <a:gd name="adj1" fmla="val 50000"/>
                <a:gd name="adj2" fmla="val 32547"/>
              </a:avLst>
            </a:prstGeom>
            <a:gradFill rotWithShape="0">
              <a:gsLst>
                <a:gs pos="0">
                  <a:srgbClr val="FFCC00"/>
                </a:gs>
                <a:gs pos="100000">
                  <a:srgbClr val="8F7200"/>
                </a:gs>
              </a:gsLst>
              <a:lin ang="5400000" scaled="1"/>
            </a:gradFill>
            <a:ln w="9525">
              <a:miter lim="800000"/>
              <a:headEnd/>
              <a:tailEnd/>
            </a:ln>
            <a:scene3d>
              <a:camera prst="legacyObliqueTopRight">
                <a:rot lat="0" lon="17699992" rev="0"/>
              </a:camera>
              <a:lightRig rig="legacyFlat3" dir="b"/>
            </a:scene3d>
            <a:sp3d prstMaterial="legacyMatte">
              <a:bevelT w="13500" h="13500" prst="angle"/>
              <a:bevelB w="13500" h="13500" prst="angle"/>
              <a:extrusionClr>
                <a:srgbClr val="FFCC00"/>
              </a:extrusionClr>
            </a:sp3d>
          </p:spPr>
          <p:txBody>
            <a:bodyPr lIns="90000" tIns="46800" rIns="90000" bIns="46800" anchor="ctr">
              <a:spAutoFit/>
              <a:flatTx/>
            </a:bodyPr>
            <a:lstStyle/>
            <a:p>
              <a:endParaRPr lang="es-ES_tradnl"/>
            </a:p>
          </p:txBody>
        </p:sp>
      </p:grpSp>
      <p:grpSp>
        <p:nvGrpSpPr>
          <p:cNvPr id="15" name="Group 62"/>
          <p:cNvGrpSpPr>
            <a:grpSpLocks/>
          </p:cNvGrpSpPr>
          <p:nvPr/>
        </p:nvGrpSpPr>
        <p:grpSpPr bwMode="auto">
          <a:xfrm>
            <a:off x="5172075" y="2336800"/>
            <a:ext cx="2730500" cy="833438"/>
            <a:chOff x="3616" y="1859"/>
            <a:chExt cx="1720" cy="525"/>
          </a:xfrm>
        </p:grpSpPr>
        <p:sp>
          <p:nvSpPr>
            <p:cNvPr id="29735" name="Text Box 63"/>
            <p:cNvSpPr txBox="1">
              <a:spLocks noChangeArrowheads="1"/>
            </p:cNvSpPr>
            <p:nvPr/>
          </p:nvSpPr>
          <p:spPr bwMode="auto">
            <a:xfrm>
              <a:off x="3616" y="1859"/>
              <a:ext cx="1128" cy="288"/>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200"/>
                <a:t>dirección de vibración de las partículas</a:t>
              </a:r>
            </a:p>
          </p:txBody>
        </p:sp>
        <p:sp>
          <p:nvSpPr>
            <p:cNvPr id="29736" name="Line 64"/>
            <p:cNvSpPr>
              <a:spLocks noChangeShapeType="1"/>
            </p:cNvSpPr>
            <p:nvPr/>
          </p:nvSpPr>
          <p:spPr bwMode="auto">
            <a:xfrm flipH="1" flipV="1">
              <a:off x="4440" y="2048"/>
              <a:ext cx="384" cy="64"/>
            </a:xfrm>
            <a:prstGeom prst="line">
              <a:avLst/>
            </a:prstGeom>
            <a:noFill/>
            <a:ln w="12700">
              <a:solidFill>
                <a:schemeClr val="tx1"/>
              </a:solidFill>
              <a:round/>
              <a:headEnd/>
              <a:tailEnd type="none" w="lg" len="med"/>
            </a:ln>
          </p:spPr>
          <p:txBody>
            <a:bodyPr wrap="none" lIns="90000" tIns="46800" rIns="90000" bIns="46800" anchor="ctr">
              <a:spAutoFit/>
            </a:bodyPr>
            <a:lstStyle/>
            <a:p>
              <a:endParaRPr lang="es-ES"/>
            </a:p>
          </p:txBody>
        </p:sp>
        <p:sp>
          <p:nvSpPr>
            <p:cNvPr id="29737" name="Line 65"/>
            <p:cNvSpPr>
              <a:spLocks noChangeShapeType="1"/>
            </p:cNvSpPr>
            <p:nvPr/>
          </p:nvSpPr>
          <p:spPr bwMode="auto">
            <a:xfrm flipH="1" flipV="1">
              <a:off x="4440" y="2048"/>
              <a:ext cx="896" cy="336"/>
            </a:xfrm>
            <a:prstGeom prst="line">
              <a:avLst/>
            </a:prstGeom>
            <a:noFill/>
            <a:ln w="12700">
              <a:solidFill>
                <a:schemeClr val="tx1"/>
              </a:solidFill>
              <a:round/>
              <a:headEnd/>
              <a:tailEnd type="none" w="lg" len="med"/>
            </a:ln>
          </p:spPr>
          <p:txBody>
            <a:bodyPr wrap="none" lIns="90000" tIns="46800" rIns="90000" bIns="46800" anchor="ctr">
              <a:spAutoFit/>
            </a:bodyPr>
            <a:lstStyle/>
            <a:p>
              <a:endParaRPr lang="es-ES"/>
            </a:p>
          </p:txBody>
        </p:sp>
      </p:grpSp>
      <p:grpSp>
        <p:nvGrpSpPr>
          <p:cNvPr id="16" name="Group 66"/>
          <p:cNvGrpSpPr>
            <a:grpSpLocks/>
          </p:cNvGrpSpPr>
          <p:nvPr/>
        </p:nvGrpSpPr>
        <p:grpSpPr bwMode="auto">
          <a:xfrm>
            <a:off x="4752975" y="5360988"/>
            <a:ext cx="1828800" cy="639762"/>
            <a:chOff x="2992" y="3632"/>
            <a:chExt cx="1152" cy="403"/>
          </a:xfrm>
        </p:grpSpPr>
        <p:sp>
          <p:nvSpPr>
            <p:cNvPr id="29733" name="Text Box 67"/>
            <p:cNvSpPr txBox="1">
              <a:spLocks noChangeArrowheads="1"/>
            </p:cNvSpPr>
            <p:nvPr/>
          </p:nvSpPr>
          <p:spPr bwMode="auto">
            <a:xfrm>
              <a:off x="2992" y="3747"/>
              <a:ext cx="1152" cy="288"/>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200"/>
                <a:t>dirección de propagación de la onda</a:t>
              </a:r>
            </a:p>
          </p:txBody>
        </p:sp>
        <p:sp>
          <p:nvSpPr>
            <p:cNvPr id="29734" name="Line 68"/>
            <p:cNvSpPr>
              <a:spLocks noChangeShapeType="1"/>
            </p:cNvSpPr>
            <p:nvPr/>
          </p:nvSpPr>
          <p:spPr bwMode="auto">
            <a:xfrm flipV="1">
              <a:off x="3608" y="3632"/>
              <a:ext cx="120" cy="200"/>
            </a:xfrm>
            <a:prstGeom prst="line">
              <a:avLst/>
            </a:prstGeom>
            <a:noFill/>
            <a:ln w="12700">
              <a:solidFill>
                <a:schemeClr val="tx1"/>
              </a:solidFill>
              <a:round/>
              <a:headEnd/>
              <a:tailEnd type="none" w="lg" len="med"/>
            </a:ln>
          </p:spPr>
          <p:txBody>
            <a:bodyPr wrap="none" lIns="90000" tIns="46800" rIns="90000" bIns="46800" anchor="ctr">
              <a:spAutoFit/>
            </a:bodyPr>
            <a:lstStyle/>
            <a:p>
              <a:endParaRPr lang="es-ES"/>
            </a:p>
          </p:txBody>
        </p:sp>
      </p:grpSp>
      <p:grpSp>
        <p:nvGrpSpPr>
          <p:cNvPr id="17" name="Group 69"/>
          <p:cNvGrpSpPr>
            <a:grpSpLocks/>
          </p:cNvGrpSpPr>
          <p:nvPr/>
        </p:nvGrpSpPr>
        <p:grpSpPr bwMode="auto">
          <a:xfrm>
            <a:off x="4638675" y="3890963"/>
            <a:ext cx="2146300" cy="835025"/>
            <a:chOff x="2920" y="2706"/>
            <a:chExt cx="1352" cy="526"/>
          </a:xfrm>
        </p:grpSpPr>
        <p:sp>
          <p:nvSpPr>
            <p:cNvPr id="29730" name="Text Box 70"/>
            <p:cNvSpPr txBox="1">
              <a:spLocks noChangeArrowheads="1"/>
            </p:cNvSpPr>
            <p:nvPr/>
          </p:nvSpPr>
          <p:spPr bwMode="auto">
            <a:xfrm>
              <a:off x="2920" y="2706"/>
              <a:ext cx="736" cy="403"/>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200"/>
                <a:t>dirección de vibración de las partículas</a:t>
              </a:r>
            </a:p>
          </p:txBody>
        </p:sp>
        <p:sp>
          <p:nvSpPr>
            <p:cNvPr id="29731" name="Line 71"/>
            <p:cNvSpPr>
              <a:spLocks noChangeShapeType="1"/>
            </p:cNvSpPr>
            <p:nvPr/>
          </p:nvSpPr>
          <p:spPr bwMode="auto">
            <a:xfrm flipH="1" flipV="1">
              <a:off x="3536" y="2832"/>
              <a:ext cx="408" cy="400"/>
            </a:xfrm>
            <a:prstGeom prst="line">
              <a:avLst/>
            </a:prstGeom>
            <a:noFill/>
            <a:ln w="12700">
              <a:solidFill>
                <a:schemeClr val="tx1"/>
              </a:solidFill>
              <a:round/>
              <a:headEnd/>
              <a:tailEnd type="none" w="lg" len="med"/>
            </a:ln>
          </p:spPr>
          <p:txBody>
            <a:bodyPr wrap="none" lIns="90000" tIns="46800" rIns="90000" bIns="46800" anchor="ctr">
              <a:spAutoFit/>
            </a:bodyPr>
            <a:lstStyle/>
            <a:p>
              <a:endParaRPr lang="es-ES"/>
            </a:p>
          </p:txBody>
        </p:sp>
        <p:sp>
          <p:nvSpPr>
            <p:cNvPr id="29732" name="Line 72"/>
            <p:cNvSpPr>
              <a:spLocks noChangeShapeType="1"/>
            </p:cNvSpPr>
            <p:nvPr/>
          </p:nvSpPr>
          <p:spPr bwMode="auto">
            <a:xfrm flipH="1" flipV="1">
              <a:off x="3536" y="2840"/>
              <a:ext cx="736" cy="392"/>
            </a:xfrm>
            <a:prstGeom prst="line">
              <a:avLst/>
            </a:prstGeom>
            <a:noFill/>
            <a:ln w="12700">
              <a:solidFill>
                <a:schemeClr val="tx1"/>
              </a:solidFill>
              <a:round/>
              <a:headEnd/>
              <a:tailEnd type="none" w="lg" len="med"/>
            </a:ln>
          </p:spPr>
          <p:txBody>
            <a:bodyPr wrap="none" lIns="90000" tIns="46800" rIns="90000" bIns="46800" anchor="ctr">
              <a:spAutoFit/>
            </a:bodyPr>
            <a:lstStyle/>
            <a:p>
              <a:endParaRPr lang="es-ES"/>
            </a:p>
          </p:txBody>
        </p:sp>
      </p:grpSp>
      <p:grpSp>
        <p:nvGrpSpPr>
          <p:cNvPr id="18" name="Group 73"/>
          <p:cNvGrpSpPr>
            <a:grpSpLocks/>
          </p:cNvGrpSpPr>
          <p:nvPr/>
        </p:nvGrpSpPr>
        <p:grpSpPr bwMode="auto">
          <a:xfrm>
            <a:off x="5489575" y="3251200"/>
            <a:ext cx="1828800" cy="457200"/>
            <a:chOff x="3816" y="2435"/>
            <a:chExt cx="1152" cy="288"/>
          </a:xfrm>
        </p:grpSpPr>
        <p:sp>
          <p:nvSpPr>
            <p:cNvPr id="29728" name="Line 74"/>
            <p:cNvSpPr>
              <a:spLocks noChangeShapeType="1"/>
            </p:cNvSpPr>
            <p:nvPr/>
          </p:nvSpPr>
          <p:spPr bwMode="auto">
            <a:xfrm flipH="1">
              <a:off x="4432" y="2464"/>
              <a:ext cx="464" cy="72"/>
            </a:xfrm>
            <a:prstGeom prst="line">
              <a:avLst/>
            </a:prstGeom>
            <a:noFill/>
            <a:ln w="12700">
              <a:solidFill>
                <a:schemeClr val="tx1"/>
              </a:solidFill>
              <a:round/>
              <a:headEnd/>
              <a:tailEnd type="none" w="lg" len="med"/>
            </a:ln>
          </p:spPr>
          <p:txBody>
            <a:bodyPr lIns="90000" tIns="46800" rIns="90000" bIns="46800" anchor="ctr">
              <a:spAutoFit/>
            </a:bodyPr>
            <a:lstStyle/>
            <a:p>
              <a:endParaRPr lang="es-ES"/>
            </a:p>
          </p:txBody>
        </p:sp>
        <p:sp>
          <p:nvSpPr>
            <p:cNvPr id="29729" name="Text Box 75"/>
            <p:cNvSpPr txBox="1">
              <a:spLocks noChangeArrowheads="1"/>
            </p:cNvSpPr>
            <p:nvPr/>
          </p:nvSpPr>
          <p:spPr bwMode="auto">
            <a:xfrm>
              <a:off x="3816" y="2435"/>
              <a:ext cx="1152" cy="288"/>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200"/>
                <a:t>dirección de propagación de la onda</a:t>
              </a:r>
            </a:p>
          </p:txBody>
        </p:sp>
      </p:grpSp>
      <p:sp>
        <p:nvSpPr>
          <p:cNvPr id="63564" name="Text Box 76"/>
          <p:cNvSpPr txBox="1">
            <a:spLocks noChangeArrowheads="1"/>
          </p:cNvSpPr>
          <p:nvPr/>
        </p:nvSpPr>
        <p:spPr bwMode="auto">
          <a:xfrm>
            <a:off x="250825" y="1560513"/>
            <a:ext cx="4514850" cy="336550"/>
          </a:xfrm>
          <a:prstGeom prst="rect">
            <a:avLst/>
          </a:prstGeom>
          <a:noFill/>
          <a:ln w="19050">
            <a:noFill/>
            <a:miter lim="800000"/>
            <a:headEnd/>
            <a:tailEnd type="none" w="lg" len="med"/>
          </a:ln>
        </p:spPr>
        <p:txBody>
          <a:bodyPr lIns="18000" tIns="46800" rIns="90000" bIns="46800" anchor="ctr">
            <a:spAutoFit/>
          </a:bodyPr>
          <a:lstStyle/>
          <a:p>
            <a:pPr algn="ctr" eaLnBrk="0" hangingPunct="0">
              <a:spcBef>
                <a:spcPct val="50000"/>
              </a:spcBef>
            </a:pPr>
            <a:r>
              <a:rPr lang="es-ES_tradnl" sz="1600" b="1">
                <a:solidFill>
                  <a:srgbClr val="FF6600"/>
                </a:solidFill>
              </a:rPr>
              <a:t>TERREMOTO PRODUCIDO POR UNA FALLA</a:t>
            </a:r>
            <a:endParaRPr lang="es-ES_tradnl" sz="1600" b="1">
              <a:solidFill>
                <a:schemeClr val="accent1"/>
              </a:solidFill>
            </a:endParaRPr>
          </a:p>
        </p:txBody>
      </p:sp>
      <p:grpSp>
        <p:nvGrpSpPr>
          <p:cNvPr id="19" name="Group 77"/>
          <p:cNvGrpSpPr>
            <a:grpSpLocks/>
          </p:cNvGrpSpPr>
          <p:nvPr/>
        </p:nvGrpSpPr>
        <p:grpSpPr bwMode="auto">
          <a:xfrm>
            <a:off x="179388" y="620713"/>
            <a:ext cx="2305050" cy="425450"/>
            <a:chOff x="2336" y="1620"/>
            <a:chExt cx="816" cy="268"/>
          </a:xfrm>
        </p:grpSpPr>
        <p:sp>
          <p:nvSpPr>
            <p:cNvPr id="29726" name="AutoShape 78"/>
            <p:cNvSpPr>
              <a:spLocks noChangeArrowheads="1"/>
            </p:cNvSpPr>
            <p:nvPr/>
          </p:nvSpPr>
          <p:spPr bwMode="auto">
            <a:xfrm>
              <a:off x="2336" y="1658"/>
              <a:ext cx="725" cy="230"/>
            </a:xfrm>
            <a:prstGeom prst="flowChartAlternateProcess">
              <a:avLst/>
            </a:prstGeom>
            <a:solidFill>
              <a:schemeClr val="accent1"/>
            </a:solidFill>
            <a:ln w="9525">
              <a:solidFill>
                <a:schemeClr val="tx1"/>
              </a:solidFill>
              <a:miter lim="800000"/>
              <a:headEnd/>
              <a:tailEnd/>
            </a:ln>
          </p:spPr>
          <p:txBody>
            <a:bodyPr wrap="none" anchor="ctr"/>
            <a:lstStyle/>
            <a:p>
              <a:endParaRPr lang="es-ES_tradnl"/>
            </a:p>
          </p:txBody>
        </p:sp>
        <p:sp>
          <p:nvSpPr>
            <p:cNvPr id="29727" name="Rectangle 79"/>
            <p:cNvSpPr>
              <a:spLocks noChangeArrowheads="1"/>
            </p:cNvSpPr>
            <p:nvPr/>
          </p:nvSpPr>
          <p:spPr bwMode="auto">
            <a:xfrm>
              <a:off x="2336" y="1620"/>
              <a:ext cx="816" cy="231"/>
            </a:xfrm>
            <a:prstGeom prst="rect">
              <a:avLst/>
            </a:prstGeom>
            <a:noFill/>
            <a:ln w="9525">
              <a:noFill/>
              <a:miter lim="800000"/>
              <a:headEnd/>
              <a:tailEnd/>
            </a:ln>
          </p:spPr>
          <p:txBody>
            <a:bodyPr>
              <a:spAutoFit/>
            </a:bodyPr>
            <a:lstStyle/>
            <a:p>
              <a:r>
                <a:rPr lang="es-ES_tradnl"/>
                <a:t>Métodos indirectos</a:t>
              </a:r>
              <a:endParaRPr lang="es-ES"/>
            </a:p>
          </p:txBody>
        </p:sp>
      </p:grpSp>
      <p:grpSp>
        <p:nvGrpSpPr>
          <p:cNvPr id="20" name="Group 83"/>
          <p:cNvGrpSpPr>
            <a:grpSpLocks/>
          </p:cNvGrpSpPr>
          <p:nvPr/>
        </p:nvGrpSpPr>
        <p:grpSpPr bwMode="auto">
          <a:xfrm>
            <a:off x="2771775" y="676275"/>
            <a:ext cx="1584325" cy="304800"/>
            <a:chOff x="4272" y="1584"/>
            <a:chExt cx="1200" cy="192"/>
          </a:xfrm>
        </p:grpSpPr>
        <p:sp>
          <p:nvSpPr>
            <p:cNvPr id="63572" name="AutoShape 84"/>
            <p:cNvSpPr>
              <a:spLocks noChangeArrowheads="1"/>
            </p:cNvSpPr>
            <p:nvPr/>
          </p:nvSpPr>
          <p:spPr bwMode="auto">
            <a:xfrm>
              <a:off x="4272" y="1584"/>
              <a:ext cx="1200" cy="192"/>
            </a:xfrm>
            <a:prstGeom prst="foldedCorner">
              <a:avLst>
                <a:gd name="adj" fmla="val 12500"/>
              </a:avLst>
            </a:prstGeom>
            <a:gradFill rotWithShape="0">
              <a:gsLst>
                <a:gs pos="0">
                  <a:srgbClr val="FFFF00"/>
                </a:gs>
                <a:gs pos="100000">
                  <a:srgbClr val="FFFFFF"/>
                </a:gs>
              </a:gsLst>
              <a:path path="rect">
                <a:fillToRect r="100000" b="100000"/>
              </a:path>
            </a:gradFill>
            <a:ln w="9525">
              <a:solidFill>
                <a:srgbClr val="000000"/>
              </a:solidFill>
              <a:round/>
              <a:headEnd/>
              <a:tailEnd/>
            </a:ln>
            <a:effectLst>
              <a:outerShdw dist="107763" dir="2700000" algn="ctr" rotWithShape="0">
                <a:srgbClr val="808080"/>
              </a:outerShdw>
            </a:effectLst>
          </p:spPr>
          <p:txBody>
            <a:bodyPr/>
            <a:lstStyle/>
            <a:p>
              <a:pPr>
                <a:defRPr/>
              </a:pPr>
              <a:endParaRPr lang="es-ES"/>
            </a:p>
          </p:txBody>
        </p:sp>
        <p:sp>
          <p:nvSpPr>
            <p:cNvPr id="29725" name="Text Box 85"/>
            <p:cNvSpPr txBox="1">
              <a:spLocks noChangeArrowheads="1"/>
            </p:cNvSpPr>
            <p:nvPr/>
          </p:nvSpPr>
          <p:spPr bwMode="auto">
            <a:xfrm>
              <a:off x="4272" y="1584"/>
              <a:ext cx="1152" cy="192"/>
            </a:xfrm>
            <a:prstGeom prst="rect">
              <a:avLst/>
            </a:prstGeom>
            <a:noFill/>
            <a:ln w="9525">
              <a:noFill/>
              <a:miter lim="800000"/>
              <a:headEnd/>
              <a:tailEnd/>
            </a:ln>
          </p:spPr>
          <p:txBody>
            <a:bodyPr>
              <a:spAutoFit/>
            </a:bodyPr>
            <a:lstStyle/>
            <a:p>
              <a:pPr>
                <a:spcBef>
                  <a:spcPct val="50000"/>
                </a:spcBef>
              </a:pPr>
              <a:r>
                <a:rPr lang="es-ES_tradnl" sz="1400">
                  <a:latin typeface="Comic Sans MS" pitchFamily="66" charset="0"/>
                </a:rPr>
                <a:t>Método sísmico</a:t>
              </a:r>
            </a:p>
          </p:txBody>
        </p:sp>
      </p:grpSp>
      <p:sp>
        <p:nvSpPr>
          <p:cNvPr id="63574" name="Text Box 86"/>
          <p:cNvSpPr txBox="1">
            <a:spLocks noChangeArrowheads="1"/>
          </p:cNvSpPr>
          <p:nvPr/>
        </p:nvSpPr>
        <p:spPr bwMode="auto">
          <a:xfrm>
            <a:off x="5200650" y="568325"/>
            <a:ext cx="3187700" cy="641350"/>
          </a:xfrm>
          <a:prstGeom prst="rect">
            <a:avLst/>
          </a:prstGeom>
          <a:noFill/>
          <a:ln w="9525">
            <a:noFill/>
            <a:miter lim="800000"/>
            <a:headEnd/>
            <a:tailEnd/>
          </a:ln>
        </p:spPr>
        <p:txBody>
          <a:bodyPr>
            <a:spAutoFit/>
          </a:bodyPr>
          <a:lstStyle/>
          <a:p>
            <a:r>
              <a:rPr lang="es-ES"/>
              <a:t>Ver animación “Anatomía de un terremoto”</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63491"/>
                                        </p:tgtEl>
                                        <p:attrNameLst>
                                          <p:attrName>style.visibility</p:attrName>
                                        </p:attrNameLst>
                                      </p:cBhvr>
                                      <p:to>
                                        <p:strVal val="visible"/>
                                      </p:to>
                                    </p:set>
                                    <p:anim to="" calcmode="lin" valueType="num">
                                      <p:cBhvr>
                                        <p:cTn id="7" dur="1" fill="hold"/>
                                        <p:tgtEl>
                                          <p:spTgt spid="63491"/>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 to="" calcmode="lin" valueType="num">
                                      <p:cBhvr>
                                        <p:cTn id="12" dur="1" fill="hold"/>
                                        <p:tgtEl>
                                          <p:spTgt spid="19"/>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63574"/>
                                        </p:tgtEl>
                                        <p:attrNameLst>
                                          <p:attrName>style.visibility</p:attrName>
                                        </p:attrNameLst>
                                      </p:cBhvr>
                                      <p:to>
                                        <p:strVal val="visible"/>
                                      </p:to>
                                    </p:set>
                                    <p:anim to="" calcmode="lin" valueType="num">
                                      <p:cBhvr>
                                        <p:cTn id="17" dur="1" fill="hold"/>
                                        <p:tgtEl>
                                          <p:spTgt spid="63574"/>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 to="" calcmode="lin" valueType="num">
                                      <p:cBhvr>
                                        <p:cTn id="22" dur="1" fill="hold"/>
                                        <p:tgtEl>
                                          <p:spTgt spid="20"/>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63564"/>
                                        </p:tgtEl>
                                        <p:attrNameLst>
                                          <p:attrName>style.visibility</p:attrName>
                                        </p:attrNameLst>
                                      </p:cBhvr>
                                      <p:to>
                                        <p:strVal val="visible"/>
                                      </p:to>
                                    </p:set>
                                    <p:anim calcmode="lin" valueType="num">
                                      <p:cBhvr>
                                        <p:cTn id="27" dur="500" fill="hold"/>
                                        <p:tgtEl>
                                          <p:spTgt spid="63564"/>
                                        </p:tgtEl>
                                        <p:attrNameLst>
                                          <p:attrName>ppt_w</p:attrName>
                                        </p:attrNameLst>
                                      </p:cBhvr>
                                      <p:tavLst>
                                        <p:tav tm="0">
                                          <p:val>
                                            <p:fltVal val="0"/>
                                          </p:val>
                                        </p:tav>
                                        <p:tav tm="100000">
                                          <p:val>
                                            <p:strVal val="#ppt_w"/>
                                          </p:val>
                                        </p:tav>
                                      </p:tavLst>
                                    </p:anim>
                                    <p:anim calcmode="lin" valueType="num">
                                      <p:cBhvr>
                                        <p:cTn id="28" dur="500" fill="hold"/>
                                        <p:tgtEl>
                                          <p:spTgt spid="63564"/>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499"/>
                                          </p:stCondLst>
                                        </p:cTn>
                                        <p:tgtEl>
                                          <p:spTgt spid="6350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499"/>
                                          </p:stCondLst>
                                        </p:cTn>
                                        <p:tgtEl>
                                          <p:spTgt spid="1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63529">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8" presetClass="entr" presetSubtype="3" fill="hold"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strips(upRight)">
                                      <p:cBhvr>
                                        <p:cTn id="51" dur="500"/>
                                        <p:tgtEl>
                                          <p:spTgt spid="7"/>
                                        </p:tgtEl>
                                      </p:cBhvr>
                                    </p:animEffec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499"/>
                                          </p:stCondLst>
                                        </p:cTn>
                                        <p:tgtEl>
                                          <p:spTgt spid="11"/>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499"/>
                                          </p:stCondLst>
                                        </p:cTn>
                                        <p:tgtEl>
                                          <p:spTgt spid="12"/>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499"/>
                                          </p:stCondLst>
                                        </p:cTn>
                                        <p:tgtEl>
                                          <p:spTgt spid="4"/>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499"/>
                                          </p:stCondLst>
                                        </p:cTn>
                                        <p:tgtEl>
                                          <p:spTgt spid="9"/>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499"/>
                                          </p:stCondLst>
                                        </p:cTn>
                                        <p:tgtEl>
                                          <p:spTgt spid="63540">
                                            <p:txEl>
                                              <p:pRg st="0" end="0"/>
                                            </p:txEl>
                                          </p:spTgt>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23" presetClass="entr" presetSubtype="16" fill="hold" nodeType="clickEffect">
                                  <p:stCondLst>
                                    <p:cond delay="0"/>
                                  </p:stCondLst>
                                  <p:childTnLst>
                                    <p:set>
                                      <p:cBhvr>
                                        <p:cTn id="75" dur="1" fill="hold">
                                          <p:stCondLst>
                                            <p:cond delay="0"/>
                                          </p:stCondLst>
                                        </p:cTn>
                                        <p:tgtEl>
                                          <p:spTgt spid="2"/>
                                        </p:tgtEl>
                                        <p:attrNameLst>
                                          <p:attrName>style.visibility</p:attrName>
                                        </p:attrNameLst>
                                      </p:cBhvr>
                                      <p:to>
                                        <p:strVal val="visible"/>
                                      </p:to>
                                    </p:set>
                                    <p:anim calcmode="lin" valueType="num">
                                      <p:cBhvr>
                                        <p:cTn id="76" dur="500" fill="hold"/>
                                        <p:tgtEl>
                                          <p:spTgt spid="2"/>
                                        </p:tgtEl>
                                        <p:attrNameLst>
                                          <p:attrName>ppt_w</p:attrName>
                                        </p:attrNameLst>
                                      </p:cBhvr>
                                      <p:tavLst>
                                        <p:tav tm="0">
                                          <p:val>
                                            <p:fltVal val="0"/>
                                          </p:val>
                                        </p:tav>
                                        <p:tav tm="100000">
                                          <p:val>
                                            <p:strVal val="#ppt_w"/>
                                          </p:val>
                                        </p:tav>
                                      </p:tavLst>
                                    </p:anim>
                                    <p:anim calcmode="lin" valueType="num">
                                      <p:cBhvr>
                                        <p:cTn id="77"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78" fill="hold">
                      <p:stCondLst>
                        <p:cond delay="indefinite"/>
                      </p:stCondLst>
                      <p:childTnLst>
                        <p:par>
                          <p:cTn id="79" fill="hold">
                            <p:stCondLst>
                              <p:cond delay="0"/>
                            </p:stCondLst>
                            <p:childTnLst>
                              <p:par>
                                <p:cTn id="80" presetID="18" presetClass="entr" presetSubtype="6" fill="hold" grpId="0" nodeType="clickEffect">
                                  <p:stCondLst>
                                    <p:cond delay="0"/>
                                  </p:stCondLst>
                                  <p:childTnLst>
                                    <p:set>
                                      <p:cBhvr>
                                        <p:cTn id="81" dur="1" fill="hold">
                                          <p:stCondLst>
                                            <p:cond delay="0"/>
                                          </p:stCondLst>
                                        </p:cTn>
                                        <p:tgtEl>
                                          <p:spTgt spid="63541"/>
                                        </p:tgtEl>
                                        <p:attrNameLst>
                                          <p:attrName>style.visibility</p:attrName>
                                        </p:attrNameLst>
                                      </p:cBhvr>
                                      <p:to>
                                        <p:strVal val="visible"/>
                                      </p:to>
                                    </p:set>
                                    <p:animEffect transition="in" filter="strips(downRight)">
                                      <p:cBhvr>
                                        <p:cTn id="82" dur="500"/>
                                        <p:tgtEl>
                                          <p:spTgt spid="63541"/>
                                        </p:tgtEl>
                                      </p:cBhvr>
                                    </p:animEffec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499"/>
                                          </p:stCondLst>
                                        </p:cTn>
                                        <p:tgtEl>
                                          <p:spTgt spid="18"/>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8" presetClass="entr" presetSubtype="6" fill="hold" nodeType="click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strips(downRight)">
                                      <p:cBhvr>
                                        <p:cTn id="91" dur="500"/>
                                        <p:tgtEl>
                                          <p:spTgt spid="13"/>
                                        </p:tgtEl>
                                      </p:cBhvr>
                                    </p:animEffect>
                                  </p:childTnLst>
                                </p:cTn>
                              </p:par>
                            </p:childTnLst>
                          </p:cTn>
                        </p:par>
                      </p:childTnLst>
                    </p:cTn>
                  </p:par>
                  <p:par>
                    <p:cTn id="92" fill="hold">
                      <p:stCondLst>
                        <p:cond delay="indefinite"/>
                      </p:stCondLst>
                      <p:childTnLst>
                        <p:par>
                          <p:cTn id="93" fill="hold">
                            <p:stCondLst>
                              <p:cond delay="0"/>
                            </p:stCondLst>
                            <p:childTnLst>
                              <p:par>
                                <p:cTn id="94" presetID="1" presetClass="entr" presetSubtype="0" fill="hold" nodeType="clickEffect">
                                  <p:stCondLst>
                                    <p:cond delay="0"/>
                                  </p:stCondLst>
                                  <p:childTnLst>
                                    <p:set>
                                      <p:cBhvr>
                                        <p:cTn id="95" dur="1" fill="hold">
                                          <p:stCondLst>
                                            <p:cond delay="499"/>
                                          </p:stCondLst>
                                        </p:cTn>
                                        <p:tgtEl>
                                          <p:spTgt spid="15"/>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23" presetClass="entr" presetSubtype="16" fill="hold" nodeType="clickEffect">
                                  <p:stCondLst>
                                    <p:cond delay="0"/>
                                  </p:stCondLst>
                                  <p:childTnLst>
                                    <p:set>
                                      <p:cBhvr>
                                        <p:cTn id="99" dur="1" fill="hold">
                                          <p:stCondLst>
                                            <p:cond delay="0"/>
                                          </p:stCondLst>
                                        </p:cTn>
                                        <p:tgtEl>
                                          <p:spTgt spid="3"/>
                                        </p:tgtEl>
                                        <p:attrNameLst>
                                          <p:attrName>style.visibility</p:attrName>
                                        </p:attrNameLst>
                                      </p:cBhvr>
                                      <p:to>
                                        <p:strVal val="visible"/>
                                      </p:to>
                                    </p:set>
                                    <p:anim calcmode="lin" valueType="num">
                                      <p:cBhvr>
                                        <p:cTn id="100" dur="500" fill="hold"/>
                                        <p:tgtEl>
                                          <p:spTgt spid="3"/>
                                        </p:tgtEl>
                                        <p:attrNameLst>
                                          <p:attrName>ppt_w</p:attrName>
                                        </p:attrNameLst>
                                      </p:cBhvr>
                                      <p:tavLst>
                                        <p:tav tm="0">
                                          <p:val>
                                            <p:fltVal val="0"/>
                                          </p:val>
                                        </p:tav>
                                        <p:tav tm="100000">
                                          <p:val>
                                            <p:strVal val="#ppt_w"/>
                                          </p:val>
                                        </p:tav>
                                      </p:tavLst>
                                    </p:anim>
                                    <p:anim calcmode="lin" valueType="num">
                                      <p:cBhvr>
                                        <p:cTn id="101"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02" fill="hold">
                      <p:stCondLst>
                        <p:cond delay="indefinite"/>
                      </p:stCondLst>
                      <p:childTnLst>
                        <p:par>
                          <p:cTn id="103" fill="hold">
                            <p:stCondLst>
                              <p:cond delay="0"/>
                            </p:stCondLst>
                            <p:childTnLst>
                              <p:par>
                                <p:cTn id="104" presetID="18" presetClass="entr" presetSubtype="6" fill="hold" grpId="0" nodeType="clickEffect">
                                  <p:stCondLst>
                                    <p:cond delay="0"/>
                                  </p:stCondLst>
                                  <p:childTnLst>
                                    <p:set>
                                      <p:cBhvr>
                                        <p:cTn id="105" dur="1" fill="hold">
                                          <p:stCondLst>
                                            <p:cond delay="0"/>
                                          </p:stCondLst>
                                        </p:cTn>
                                        <p:tgtEl>
                                          <p:spTgt spid="63542"/>
                                        </p:tgtEl>
                                        <p:attrNameLst>
                                          <p:attrName>style.visibility</p:attrName>
                                        </p:attrNameLst>
                                      </p:cBhvr>
                                      <p:to>
                                        <p:strVal val="visible"/>
                                      </p:to>
                                    </p:set>
                                    <p:animEffect transition="in" filter="strips(downRight)">
                                      <p:cBhvr>
                                        <p:cTn id="106" dur="500"/>
                                        <p:tgtEl>
                                          <p:spTgt spid="63542"/>
                                        </p:tgtEl>
                                      </p:cBhvr>
                                    </p:animEffec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499"/>
                                          </p:stCondLst>
                                        </p:cTn>
                                        <p:tgtEl>
                                          <p:spTgt spid="16"/>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7" presetClass="entr" presetSubtype="4" fill="hold" nodeType="clickEffect">
                                  <p:stCondLst>
                                    <p:cond delay="0"/>
                                  </p:stCondLst>
                                  <p:childTnLst>
                                    <p:set>
                                      <p:cBhvr>
                                        <p:cTn id="114" dur="1" fill="hold">
                                          <p:stCondLst>
                                            <p:cond delay="0"/>
                                          </p:stCondLst>
                                        </p:cTn>
                                        <p:tgtEl>
                                          <p:spTgt spid="14"/>
                                        </p:tgtEl>
                                        <p:attrNameLst>
                                          <p:attrName>style.visibility</p:attrName>
                                        </p:attrNameLst>
                                      </p:cBhvr>
                                      <p:to>
                                        <p:strVal val="visible"/>
                                      </p:to>
                                    </p:set>
                                    <p:anim calcmode="lin" valueType="num">
                                      <p:cBhvr>
                                        <p:cTn id="115" dur="500" fill="hold"/>
                                        <p:tgtEl>
                                          <p:spTgt spid="14"/>
                                        </p:tgtEl>
                                        <p:attrNameLst>
                                          <p:attrName>ppt_x</p:attrName>
                                        </p:attrNameLst>
                                      </p:cBhvr>
                                      <p:tavLst>
                                        <p:tav tm="0">
                                          <p:val>
                                            <p:strVal val="#ppt_x"/>
                                          </p:val>
                                        </p:tav>
                                        <p:tav tm="100000">
                                          <p:val>
                                            <p:strVal val="#ppt_x"/>
                                          </p:val>
                                        </p:tav>
                                      </p:tavLst>
                                    </p:anim>
                                    <p:anim calcmode="lin" valueType="num">
                                      <p:cBhvr>
                                        <p:cTn id="116" dur="500" fill="hold"/>
                                        <p:tgtEl>
                                          <p:spTgt spid="14"/>
                                        </p:tgtEl>
                                        <p:attrNameLst>
                                          <p:attrName>ppt_y</p:attrName>
                                        </p:attrNameLst>
                                      </p:cBhvr>
                                      <p:tavLst>
                                        <p:tav tm="0">
                                          <p:val>
                                            <p:strVal val="#ppt_y+#ppt_h/2"/>
                                          </p:val>
                                        </p:tav>
                                        <p:tav tm="100000">
                                          <p:val>
                                            <p:strVal val="#ppt_y"/>
                                          </p:val>
                                        </p:tav>
                                      </p:tavLst>
                                    </p:anim>
                                    <p:anim calcmode="lin" valueType="num">
                                      <p:cBhvr>
                                        <p:cTn id="117" dur="500" fill="hold"/>
                                        <p:tgtEl>
                                          <p:spTgt spid="14"/>
                                        </p:tgtEl>
                                        <p:attrNameLst>
                                          <p:attrName>ppt_w</p:attrName>
                                        </p:attrNameLst>
                                      </p:cBhvr>
                                      <p:tavLst>
                                        <p:tav tm="0">
                                          <p:val>
                                            <p:strVal val="#ppt_w"/>
                                          </p:val>
                                        </p:tav>
                                        <p:tav tm="100000">
                                          <p:val>
                                            <p:strVal val="#ppt_w"/>
                                          </p:val>
                                        </p:tav>
                                      </p:tavLst>
                                    </p:anim>
                                    <p:anim calcmode="lin" valueType="num">
                                      <p:cBhvr>
                                        <p:cTn id="118" dur="500" fill="hold"/>
                                        <p:tgtEl>
                                          <p:spTgt spid="14"/>
                                        </p:tgtEl>
                                        <p:attrNameLst>
                                          <p:attrName>ppt_h</p:attrName>
                                        </p:attrNameLst>
                                      </p:cBhvr>
                                      <p:tavLst>
                                        <p:tav tm="0">
                                          <p:val>
                                            <p:fltVal val="0"/>
                                          </p:val>
                                        </p:tav>
                                        <p:tav tm="100000">
                                          <p:val>
                                            <p:strVal val="#ppt_h"/>
                                          </p:val>
                                        </p:tav>
                                      </p:tavLst>
                                    </p:anim>
                                  </p:childTnLst>
                                </p:cTn>
                              </p:par>
                            </p:childTnLst>
                          </p:cTn>
                        </p:par>
                        <p:par>
                          <p:cTn id="119" fill="hold">
                            <p:stCondLst>
                              <p:cond delay="500"/>
                            </p:stCondLst>
                            <p:childTnLst>
                              <p:par>
                                <p:cTn id="120" presetID="17" presetClass="entr" presetSubtype="1" fill="hold" grpId="0" nodeType="afterEffect">
                                  <p:stCondLst>
                                    <p:cond delay="0"/>
                                  </p:stCondLst>
                                  <p:childTnLst>
                                    <p:set>
                                      <p:cBhvr>
                                        <p:cTn id="121" dur="1" fill="hold">
                                          <p:stCondLst>
                                            <p:cond delay="0"/>
                                          </p:stCondLst>
                                        </p:cTn>
                                        <p:tgtEl>
                                          <p:spTgt spid="63546"/>
                                        </p:tgtEl>
                                        <p:attrNameLst>
                                          <p:attrName>style.visibility</p:attrName>
                                        </p:attrNameLst>
                                      </p:cBhvr>
                                      <p:to>
                                        <p:strVal val="visible"/>
                                      </p:to>
                                    </p:set>
                                    <p:anim calcmode="lin" valueType="num">
                                      <p:cBhvr>
                                        <p:cTn id="122" dur="500" fill="hold"/>
                                        <p:tgtEl>
                                          <p:spTgt spid="63546"/>
                                        </p:tgtEl>
                                        <p:attrNameLst>
                                          <p:attrName>ppt_x</p:attrName>
                                        </p:attrNameLst>
                                      </p:cBhvr>
                                      <p:tavLst>
                                        <p:tav tm="0">
                                          <p:val>
                                            <p:strVal val="#ppt_x"/>
                                          </p:val>
                                        </p:tav>
                                        <p:tav tm="100000">
                                          <p:val>
                                            <p:strVal val="#ppt_x"/>
                                          </p:val>
                                        </p:tav>
                                      </p:tavLst>
                                    </p:anim>
                                    <p:anim calcmode="lin" valueType="num">
                                      <p:cBhvr>
                                        <p:cTn id="123" dur="500" fill="hold"/>
                                        <p:tgtEl>
                                          <p:spTgt spid="63546"/>
                                        </p:tgtEl>
                                        <p:attrNameLst>
                                          <p:attrName>ppt_y</p:attrName>
                                        </p:attrNameLst>
                                      </p:cBhvr>
                                      <p:tavLst>
                                        <p:tav tm="0">
                                          <p:val>
                                            <p:strVal val="#ppt_y-#ppt_h/2"/>
                                          </p:val>
                                        </p:tav>
                                        <p:tav tm="100000">
                                          <p:val>
                                            <p:strVal val="#ppt_y"/>
                                          </p:val>
                                        </p:tav>
                                      </p:tavLst>
                                    </p:anim>
                                    <p:anim calcmode="lin" valueType="num">
                                      <p:cBhvr>
                                        <p:cTn id="124" dur="500" fill="hold"/>
                                        <p:tgtEl>
                                          <p:spTgt spid="63546"/>
                                        </p:tgtEl>
                                        <p:attrNameLst>
                                          <p:attrName>ppt_w</p:attrName>
                                        </p:attrNameLst>
                                      </p:cBhvr>
                                      <p:tavLst>
                                        <p:tav tm="0">
                                          <p:val>
                                            <p:strVal val="#ppt_w"/>
                                          </p:val>
                                        </p:tav>
                                        <p:tav tm="100000">
                                          <p:val>
                                            <p:strVal val="#ppt_w"/>
                                          </p:val>
                                        </p:tav>
                                      </p:tavLst>
                                    </p:anim>
                                    <p:anim calcmode="lin" valueType="num">
                                      <p:cBhvr>
                                        <p:cTn id="125" dur="500" fill="hold"/>
                                        <p:tgtEl>
                                          <p:spTgt spid="63546"/>
                                        </p:tgtEl>
                                        <p:attrNameLst>
                                          <p:attrName>ppt_h</p:attrName>
                                        </p:attrNameLst>
                                      </p:cBhvr>
                                      <p:tavLst>
                                        <p:tav tm="0">
                                          <p:val>
                                            <p:fltVal val="0"/>
                                          </p:val>
                                        </p:tav>
                                        <p:tav tm="100000">
                                          <p:val>
                                            <p:strVal val="#ppt_h"/>
                                          </p:val>
                                        </p:tav>
                                      </p:tavLst>
                                    </p:anim>
                                  </p:childTnLst>
                                </p:cTn>
                              </p:par>
                            </p:childTnLst>
                          </p:cTn>
                        </p:par>
                      </p:childTnLst>
                    </p:cTn>
                  </p:par>
                  <p:par>
                    <p:cTn id="126" fill="hold">
                      <p:stCondLst>
                        <p:cond delay="indefinite"/>
                      </p:stCondLst>
                      <p:childTnLst>
                        <p:par>
                          <p:cTn id="127" fill="hold">
                            <p:stCondLst>
                              <p:cond delay="0"/>
                            </p:stCondLst>
                            <p:childTnLst>
                              <p:par>
                                <p:cTn id="128" presetID="1" presetClass="entr" presetSubtype="0" fill="hold" nodeType="clickEffect">
                                  <p:stCondLst>
                                    <p:cond delay="0"/>
                                  </p:stCondLst>
                                  <p:childTnLst>
                                    <p:set>
                                      <p:cBhvr>
                                        <p:cTn id="129" dur="1" fill="hold">
                                          <p:stCondLst>
                                            <p:cond delay="499"/>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animBg="1" autoUpdateAnimBg="0"/>
      <p:bldP spid="63529" grpId="0" build="p" autoUpdateAnimBg="0"/>
      <p:bldP spid="63540" grpId="0" build="p" autoUpdateAnimBg="0"/>
      <p:bldP spid="63541" grpId="0" animBg="1"/>
      <p:bldP spid="63542" grpId="0" animBg="1"/>
      <p:bldP spid="63546" grpId="0" animBg="1"/>
      <p:bldP spid="63564" grpId="0" autoUpdateAnimBg="0"/>
      <p:bldP spid="6357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7" name="Text Box 5"/>
          <p:cNvSpPr txBox="1">
            <a:spLocks noChangeArrowheads="1"/>
          </p:cNvSpPr>
          <p:nvPr/>
        </p:nvSpPr>
        <p:spPr bwMode="auto">
          <a:xfrm>
            <a:off x="2339975" y="42863"/>
            <a:ext cx="4537075" cy="361950"/>
          </a:xfrm>
          <a:prstGeom prst="rect">
            <a:avLst/>
          </a:prstGeom>
          <a:solidFill>
            <a:srgbClr val="FFFF99"/>
          </a:solidFill>
          <a:ln w="25400">
            <a:solidFill>
              <a:schemeClr val="accent2"/>
            </a:solidFill>
            <a:miter lim="800000"/>
            <a:headEnd/>
            <a:tailEnd/>
          </a:ln>
        </p:spPr>
        <p:txBody>
          <a:bodyPr>
            <a:spAutoFit/>
          </a:bodyPr>
          <a:lstStyle/>
          <a:p>
            <a:pPr algn="ctr" eaLnBrk="0" hangingPunct="0">
              <a:spcBef>
                <a:spcPct val="50000"/>
              </a:spcBef>
            </a:pPr>
            <a:r>
              <a:rPr lang="es-ES_tradnl" sz="1600">
                <a:solidFill>
                  <a:schemeClr val="accent2"/>
                </a:solidFill>
                <a:latin typeface="Verdana" pitchFamily="34" charset="0"/>
              </a:rPr>
              <a:t>SISMOS Y ONDAS SÍSMICAS</a:t>
            </a:r>
            <a:endParaRPr lang="es-ES_tradnl" sz="1600">
              <a:latin typeface="Verdana" pitchFamily="34" charset="0"/>
            </a:endParaRPr>
          </a:p>
        </p:txBody>
      </p:sp>
      <p:grpSp>
        <p:nvGrpSpPr>
          <p:cNvPr id="2" name="Group 65"/>
          <p:cNvGrpSpPr>
            <a:grpSpLocks/>
          </p:cNvGrpSpPr>
          <p:nvPr/>
        </p:nvGrpSpPr>
        <p:grpSpPr bwMode="auto">
          <a:xfrm>
            <a:off x="827088" y="620713"/>
            <a:ext cx="2305050" cy="425450"/>
            <a:chOff x="2336" y="1620"/>
            <a:chExt cx="816" cy="268"/>
          </a:xfrm>
        </p:grpSpPr>
        <p:sp>
          <p:nvSpPr>
            <p:cNvPr id="2107" name="AutoShape 66"/>
            <p:cNvSpPr>
              <a:spLocks noChangeArrowheads="1"/>
            </p:cNvSpPr>
            <p:nvPr/>
          </p:nvSpPr>
          <p:spPr bwMode="auto">
            <a:xfrm>
              <a:off x="2336" y="1658"/>
              <a:ext cx="725" cy="230"/>
            </a:xfrm>
            <a:prstGeom prst="flowChartAlternateProcess">
              <a:avLst/>
            </a:prstGeom>
            <a:solidFill>
              <a:schemeClr val="accent1"/>
            </a:solidFill>
            <a:ln w="9525">
              <a:solidFill>
                <a:schemeClr val="tx1"/>
              </a:solidFill>
              <a:miter lim="800000"/>
              <a:headEnd/>
              <a:tailEnd/>
            </a:ln>
          </p:spPr>
          <p:txBody>
            <a:bodyPr wrap="none" anchor="ctr"/>
            <a:lstStyle/>
            <a:p>
              <a:endParaRPr lang="es-ES_tradnl"/>
            </a:p>
          </p:txBody>
        </p:sp>
        <p:sp>
          <p:nvSpPr>
            <p:cNvPr id="2108" name="Rectangle 67"/>
            <p:cNvSpPr>
              <a:spLocks noChangeArrowheads="1"/>
            </p:cNvSpPr>
            <p:nvPr/>
          </p:nvSpPr>
          <p:spPr bwMode="auto">
            <a:xfrm>
              <a:off x="2336" y="1620"/>
              <a:ext cx="816" cy="231"/>
            </a:xfrm>
            <a:prstGeom prst="rect">
              <a:avLst/>
            </a:prstGeom>
            <a:noFill/>
            <a:ln w="9525">
              <a:noFill/>
              <a:miter lim="800000"/>
              <a:headEnd/>
              <a:tailEnd/>
            </a:ln>
          </p:spPr>
          <p:txBody>
            <a:bodyPr>
              <a:spAutoFit/>
            </a:bodyPr>
            <a:lstStyle/>
            <a:p>
              <a:r>
                <a:rPr lang="es-ES_tradnl"/>
                <a:t>Métodos indirectos</a:t>
              </a:r>
              <a:endParaRPr lang="es-ES"/>
            </a:p>
          </p:txBody>
        </p:sp>
      </p:grpSp>
      <p:grpSp>
        <p:nvGrpSpPr>
          <p:cNvPr id="3" name="Group 68"/>
          <p:cNvGrpSpPr>
            <a:grpSpLocks/>
          </p:cNvGrpSpPr>
          <p:nvPr/>
        </p:nvGrpSpPr>
        <p:grpSpPr bwMode="auto">
          <a:xfrm>
            <a:off x="3419475" y="676275"/>
            <a:ext cx="1584325" cy="304800"/>
            <a:chOff x="4272" y="1584"/>
            <a:chExt cx="1200" cy="192"/>
          </a:xfrm>
        </p:grpSpPr>
        <p:sp>
          <p:nvSpPr>
            <p:cNvPr id="64581" name="AutoShape 69"/>
            <p:cNvSpPr>
              <a:spLocks noChangeArrowheads="1"/>
            </p:cNvSpPr>
            <p:nvPr/>
          </p:nvSpPr>
          <p:spPr bwMode="auto">
            <a:xfrm>
              <a:off x="4272" y="1584"/>
              <a:ext cx="1200" cy="192"/>
            </a:xfrm>
            <a:prstGeom prst="foldedCorner">
              <a:avLst>
                <a:gd name="adj" fmla="val 12500"/>
              </a:avLst>
            </a:prstGeom>
            <a:gradFill rotWithShape="0">
              <a:gsLst>
                <a:gs pos="0">
                  <a:srgbClr val="FFFF00"/>
                </a:gs>
                <a:gs pos="100000">
                  <a:srgbClr val="FFFFFF"/>
                </a:gs>
              </a:gsLst>
              <a:path path="rect">
                <a:fillToRect r="100000" b="100000"/>
              </a:path>
            </a:gradFill>
            <a:ln w="9525">
              <a:solidFill>
                <a:srgbClr val="000000"/>
              </a:solidFill>
              <a:round/>
              <a:headEnd/>
              <a:tailEnd/>
            </a:ln>
            <a:effectLst>
              <a:outerShdw dist="107763" dir="2700000" algn="ctr" rotWithShape="0">
                <a:srgbClr val="808080"/>
              </a:outerShdw>
            </a:effectLst>
          </p:spPr>
          <p:txBody>
            <a:bodyPr/>
            <a:lstStyle/>
            <a:p>
              <a:pPr>
                <a:defRPr/>
              </a:pPr>
              <a:endParaRPr lang="es-ES"/>
            </a:p>
          </p:txBody>
        </p:sp>
        <p:sp>
          <p:nvSpPr>
            <p:cNvPr id="2106" name="Text Box 70"/>
            <p:cNvSpPr txBox="1">
              <a:spLocks noChangeArrowheads="1"/>
            </p:cNvSpPr>
            <p:nvPr/>
          </p:nvSpPr>
          <p:spPr bwMode="auto">
            <a:xfrm>
              <a:off x="4272" y="1584"/>
              <a:ext cx="1152" cy="192"/>
            </a:xfrm>
            <a:prstGeom prst="rect">
              <a:avLst/>
            </a:prstGeom>
            <a:noFill/>
            <a:ln w="9525">
              <a:noFill/>
              <a:miter lim="800000"/>
              <a:headEnd/>
              <a:tailEnd/>
            </a:ln>
          </p:spPr>
          <p:txBody>
            <a:bodyPr>
              <a:spAutoFit/>
            </a:bodyPr>
            <a:lstStyle/>
            <a:p>
              <a:pPr>
                <a:spcBef>
                  <a:spcPct val="50000"/>
                </a:spcBef>
              </a:pPr>
              <a:r>
                <a:rPr lang="es-ES_tradnl" sz="1400">
                  <a:latin typeface="Comic Sans MS" pitchFamily="66" charset="0"/>
                </a:rPr>
                <a:t>Método sísmico</a:t>
              </a:r>
            </a:p>
          </p:txBody>
        </p:sp>
      </p:grpSp>
      <p:grpSp>
        <p:nvGrpSpPr>
          <p:cNvPr id="4" name="Group 71"/>
          <p:cNvGrpSpPr>
            <a:grpSpLocks/>
          </p:cNvGrpSpPr>
          <p:nvPr/>
        </p:nvGrpSpPr>
        <p:grpSpPr bwMode="auto">
          <a:xfrm>
            <a:off x="1974850" y="1412875"/>
            <a:ext cx="1106488" cy="431800"/>
            <a:chOff x="2925" y="2251"/>
            <a:chExt cx="697" cy="272"/>
          </a:xfrm>
        </p:grpSpPr>
        <p:sp>
          <p:nvSpPr>
            <p:cNvPr id="2103" name="AutoShape 72" descr="Ladrillos en horizontal"/>
            <p:cNvSpPr>
              <a:spLocks noChangeArrowheads="1"/>
            </p:cNvSpPr>
            <p:nvPr/>
          </p:nvSpPr>
          <p:spPr bwMode="auto">
            <a:xfrm>
              <a:off x="2925" y="2252"/>
              <a:ext cx="697" cy="271"/>
            </a:xfrm>
            <a:prstGeom prst="roundRect">
              <a:avLst>
                <a:gd name="adj" fmla="val 24574"/>
              </a:avLst>
            </a:prstGeom>
            <a:pattFill prst="horzBrick">
              <a:fgClr>
                <a:srgbClr val="FBD5D5"/>
              </a:fgClr>
              <a:bgClr>
                <a:srgbClr val="FFFFFF"/>
              </a:bgClr>
            </a:pattFill>
            <a:ln w="9525">
              <a:solidFill>
                <a:schemeClr val="tx1"/>
              </a:solidFill>
              <a:round/>
              <a:headEnd/>
              <a:tailEnd/>
            </a:ln>
          </p:spPr>
          <p:txBody>
            <a:bodyPr wrap="none" anchor="ctr"/>
            <a:lstStyle/>
            <a:p>
              <a:endParaRPr lang="es-ES_tradnl"/>
            </a:p>
          </p:txBody>
        </p:sp>
        <p:sp>
          <p:nvSpPr>
            <p:cNvPr id="2104" name="Rectangle 73"/>
            <p:cNvSpPr>
              <a:spLocks noChangeArrowheads="1"/>
            </p:cNvSpPr>
            <p:nvPr/>
          </p:nvSpPr>
          <p:spPr bwMode="auto">
            <a:xfrm>
              <a:off x="2942" y="2251"/>
              <a:ext cx="680" cy="231"/>
            </a:xfrm>
            <a:prstGeom prst="rect">
              <a:avLst/>
            </a:prstGeom>
            <a:noFill/>
            <a:ln w="9525">
              <a:noFill/>
              <a:miter lim="800000"/>
              <a:headEnd/>
              <a:tailEnd/>
            </a:ln>
          </p:spPr>
          <p:txBody>
            <a:bodyPr>
              <a:spAutoFit/>
            </a:bodyPr>
            <a:lstStyle/>
            <a:p>
              <a:r>
                <a:rPr lang="es-ES_tradnl"/>
                <a:t>Ondas P</a:t>
              </a:r>
              <a:endParaRPr lang="es-ES"/>
            </a:p>
          </p:txBody>
        </p:sp>
      </p:grpSp>
      <p:grpSp>
        <p:nvGrpSpPr>
          <p:cNvPr id="5" name="Group 83"/>
          <p:cNvGrpSpPr>
            <a:grpSpLocks/>
          </p:cNvGrpSpPr>
          <p:nvPr/>
        </p:nvGrpSpPr>
        <p:grpSpPr bwMode="auto">
          <a:xfrm>
            <a:off x="3386138" y="1341438"/>
            <a:ext cx="3097212" cy="520700"/>
            <a:chOff x="1337" y="1106"/>
            <a:chExt cx="1951" cy="328"/>
          </a:xfrm>
        </p:grpSpPr>
        <p:sp>
          <p:nvSpPr>
            <p:cNvPr id="64593" name="AutoShape 81"/>
            <p:cNvSpPr>
              <a:spLocks noChangeArrowheads="1"/>
            </p:cNvSpPr>
            <p:nvPr/>
          </p:nvSpPr>
          <p:spPr bwMode="auto">
            <a:xfrm>
              <a:off x="1337" y="1106"/>
              <a:ext cx="1906" cy="328"/>
            </a:xfrm>
            <a:prstGeom prst="foldedCorner">
              <a:avLst>
                <a:gd name="adj" fmla="val 12500"/>
              </a:avLst>
            </a:prstGeom>
            <a:gradFill rotWithShape="0">
              <a:gsLst>
                <a:gs pos="0">
                  <a:srgbClr val="99FF33"/>
                </a:gs>
                <a:gs pos="100000">
                  <a:srgbClr val="FFFFFF"/>
                </a:gs>
              </a:gsLst>
              <a:path path="rect">
                <a:fillToRect r="100000" b="100000"/>
              </a:path>
            </a:gradFill>
            <a:ln w="9525">
              <a:solidFill>
                <a:srgbClr val="000000"/>
              </a:solidFill>
              <a:round/>
              <a:headEnd/>
              <a:tailEnd/>
            </a:ln>
            <a:effectLst>
              <a:outerShdw dist="107763" dir="2700000" algn="ctr" rotWithShape="0">
                <a:srgbClr val="808080"/>
              </a:outerShdw>
            </a:effectLst>
          </p:spPr>
          <p:txBody>
            <a:bodyPr/>
            <a:lstStyle/>
            <a:p>
              <a:pPr>
                <a:defRPr/>
              </a:pPr>
              <a:endParaRPr lang="es-ES"/>
            </a:p>
          </p:txBody>
        </p:sp>
        <p:sp>
          <p:nvSpPr>
            <p:cNvPr id="2102" name="Text Box 82"/>
            <p:cNvSpPr txBox="1">
              <a:spLocks noChangeArrowheads="1"/>
            </p:cNvSpPr>
            <p:nvPr/>
          </p:nvSpPr>
          <p:spPr bwMode="auto">
            <a:xfrm>
              <a:off x="1337" y="1106"/>
              <a:ext cx="1951" cy="326"/>
            </a:xfrm>
            <a:prstGeom prst="rect">
              <a:avLst/>
            </a:prstGeom>
            <a:noFill/>
            <a:ln w="9525">
              <a:noFill/>
              <a:miter lim="800000"/>
              <a:headEnd/>
              <a:tailEnd/>
            </a:ln>
          </p:spPr>
          <p:txBody>
            <a:bodyPr>
              <a:spAutoFit/>
            </a:bodyPr>
            <a:lstStyle/>
            <a:p>
              <a:pPr>
                <a:spcBef>
                  <a:spcPct val="50000"/>
                </a:spcBef>
              </a:pPr>
              <a:r>
                <a:rPr lang="es-ES_tradnl" sz="1400">
                  <a:latin typeface="Comic Sans MS" pitchFamily="66" charset="0"/>
                </a:rPr>
                <a:t>Son las más veloces, longitudinales y comprimen y dilatan las rocas</a:t>
              </a:r>
            </a:p>
          </p:txBody>
        </p:sp>
      </p:grpSp>
      <p:grpSp>
        <p:nvGrpSpPr>
          <p:cNvPr id="6" name="Group 84"/>
          <p:cNvGrpSpPr>
            <a:grpSpLocks/>
          </p:cNvGrpSpPr>
          <p:nvPr/>
        </p:nvGrpSpPr>
        <p:grpSpPr bwMode="auto">
          <a:xfrm>
            <a:off x="4349750" y="2401888"/>
            <a:ext cx="2814638" cy="1611312"/>
            <a:chOff x="4307" y="1922"/>
            <a:chExt cx="1773" cy="1015"/>
          </a:xfrm>
        </p:grpSpPr>
        <p:pic>
          <p:nvPicPr>
            <p:cNvPr id="2099" name="Picture 85" descr="T15-3b"/>
            <p:cNvPicPr>
              <a:picLocks noChangeAspect="1" noChangeArrowheads="1"/>
            </p:cNvPicPr>
            <p:nvPr/>
          </p:nvPicPr>
          <p:blipFill>
            <a:blip r:embed="rId3"/>
            <a:srcRect/>
            <a:stretch>
              <a:fillRect/>
            </a:stretch>
          </p:blipFill>
          <p:spPr bwMode="auto">
            <a:xfrm>
              <a:off x="4307" y="1935"/>
              <a:ext cx="1720" cy="1002"/>
            </a:xfrm>
            <a:prstGeom prst="rect">
              <a:avLst/>
            </a:prstGeom>
            <a:noFill/>
            <a:ln w="9525">
              <a:noFill/>
              <a:miter lim="800000"/>
              <a:headEnd/>
              <a:tailEnd/>
            </a:ln>
          </p:spPr>
        </p:pic>
        <p:sp>
          <p:nvSpPr>
            <p:cNvPr id="2100" name="Text Box 86"/>
            <p:cNvSpPr txBox="1">
              <a:spLocks noChangeArrowheads="1"/>
            </p:cNvSpPr>
            <p:nvPr/>
          </p:nvSpPr>
          <p:spPr bwMode="auto">
            <a:xfrm>
              <a:off x="5032" y="1922"/>
              <a:ext cx="1048" cy="212"/>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b="1">
                  <a:solidFill>
                    <a:srgbClr val="FF6600"/>
                  </a:solidFill>
                </a:rPr>
                <a:t>Ondas P</a:t>
              </a:r>
              <a:endParaRPr lang="es-ES_tradnl" sz="1600" b="1">
                <a:solidFill>
                  <a:schemeClr val="accent1"/>
                </a:solidFill>
              </a:endParaRPr>
            </a:p>
          </p:txBody>
        </p:sp>
      </p:grpSp>
      <p:sp>
        <p:nvSpPr>
          <p:cNvPr id="64599" name="AutoShape 87"/>
          <p:cNvSpPr>
            <a:spLocks noChangeArrowheads="1"/>
          </p:cNvSpPr>
          <p:nvPr/>
        </p:nvSpPr>
        <p:spPr bwMode="auto">
          <a:xfrm rot="2299526">
            <a:off x="4691063" y="2881313"/>
            <a:ext cx="1433512" cy="376237"/>
          </a:xfrm>
          <a:prstGeom prst="rightArrow">
            <a:avLst>
              <a:gd name="adj1" fmla="val 27778"/>
              <a:gd name="adj2" fmla="val 51631"/>
            </a:avLst>
          </a:prstGeom>
          <a:solidFill>
            <a:srgbClr val="3366FF"/>
          </a:solidFill>
          <a:ln w="9525">
            <a:miter lim="800000"/>
            <a:headEnd/>
            <a:tailEnd/>
          </a:ln>
          <a:scene3d>
            <a:camera prst="legacyObliqueTopRight">
              <a:rot lat="5400000" lon="3300000" rev="0"/>
            </a:camera>
            <a:lightRig rig="legacyFlat3" dir="b"/>
          </a:scene3d>
          <a:sp3d prstMaterial="legacyMatte">
            <a:bevelT w="13500" h="13500" prst="angle"/>
            <a:bevelB w="13500" h="13500" prst="angle"/>
            <a:extrusionClr>
              <a:srgbClr val="3366FF"/>
            </a:extrusionClr>
          </a:sp3d>
        </p:spPr>
        <p:txBody>
          <a:bodyPr lIns="90000" tIns="46800" rIns="90000" bIns="46800" anchor="ctr">
            <a:spAutoFit/>
            <a:flatTx/>
          </a:bodyPr>
          <a:lstStyle/>
          <a:p>
            <a:endParaRPr lang="es-ES_tradnl"/>
          </a:p>
        </p:txBody>
      </p:sp>
      <p:grpSp>
        <p:nvGrpSpPr>
          <p:cNvPr id="7" name="Group 88"/>
          <p:cNvGrpSpPr>
            <a:grpSpLocks/>
          </p:cNvGrpSpPr>
          <p:nvPr/>
        </p:nvGrpSpPr>
        <p:grpSpPr bwMode="auto">
          <a:xfrm>
            <a:off x="4994275" y="2222500"/>
            <a:ext cx="1293813" cy="906463"/>
            <a:chOff x="4719" y="1968"/>
            <a:chExt cx="815" cy="571"/>
          </a:xfrm>
        </p:grpSpPr>
        <p:sp>
          <p:nvSpPr>
            <p:cNvPr id="2097" name="AutoShape 89"/>
            <p:cNvSpPr>
              <a:spLocks noChangeArrowheads="1"/>
            </p:cNvSpPr>
            <p:nvPr/>
          </p:nvSpPr>
          <p:spPr bwMode="auto">
            <a:xfrm rot="2895710">
              <a:off x="4715" y="1972"/>
              <a:ext cx="319" cy="311"/>
            </a:xfrm>
            <a:prstGeom prst="rightArrow">
              <a:avLst>
                <a:gd name="adj1" fmla="val 40907"/>
                <a:gd name="adj2" fmla="val 38645"/>
              </a:avLst>
            </a:prstGeom>
            <a:gradFill rotWithShape="0">
              <a:gsLst>
                <a:gs pos="0">
                  <a:srgbClr val="FFCC00"/>
                </a:gs>
                <a:gs pos="100000">
                  <a:srgbClr val="8F7200"/>
                </a:gs>
              </a:gsLst>
              <a:lin ang="2700000" scaled="1"/>
            </a:gradFill>
            <a:ln w="9525">
              <a:miter lim="800000"/>
              <a:headEnd/>
              <a:tailEnd/>
            </a:ln>
            <a:scene3d>
              <a:camera prst="legacyObliqueTopRight">
                <a:rot lat="2100000" lon="0" rev="0"/>
              </a:camera>
              <a:lightRig rig="legacyFlat3" dir="b"/>
            </a:scene3d>
            <a:sp3d prstMaterial="legacyMatte">
              <a:bevelT w="13500" h="13500" prst="angle"/>
              <a:bevelB w="13500" h="13500" prst="angle"/>
              <a:extrusionClr>
                <a:srgbClr val="FFCC00"/>
              </a:extrusionClr>
            </a:sp3d>
          </p:spPr>
          <p:txBody>
            <a:bodyPr lIns="90000" tIns="46800" rIns="90000" bIns="46800" anchor="ctr">
              <a:spAutoFit/>
              <a:flatTx/>
            </a:bodyPr>
            <a:lstStyle/>
            <a:p>
              <a:endParaRPr lang="es-ES_tradnl"/>
            </a:p>
          </p:txBody>
        </p:sp>
        <p:sp>
          <p:nvSpPr>
            <p:cNvPr id="2098" name="AutoShape 90"/>
            <p:cNvSpPr>
              <a:spLocks noChangeArrowheads="1"/>
            </p:cNvSpPr>
            <p:nvPr/>
          </p:nvSpPr>
          <p:spPr bwMode="auto">
            <a:xfrm rot="2895710">
              <a:off x="5219" y="2224"/>
              <a:ext cx="319" cy="311"/>
            </a:xfrm>
            <a:prstGeom prst="rightArrow">
              <a:avLst>
                <a:gd name="adj1" fmla="val 40907"/>
                <a:gd name="adj2" fmla="val 38645"/>
              </a:avLst>
            </a:prstGeom>
            <a:gradFill rotWithShape="0">
              <a:gsLst>
                <a:gs pos="0">
                  <a:srgbClr val="FFCC00"/>
                </a:gs>
                <a:gs pos="100000">
                  <a:srgbClr val="8F7200"/>
                </a:gs>
              </a:gsLst>
              <a:lin ang="2700000" scaled="1"/>
            </a:gradFill>
            <a:ln w="9525">
              <a:miter lim="800000"/>
              <a:headEnd/>
              <a:tailEnd/>
            </a:ln>
            <a:scene3d>
              <a:camera prst="legacyObliqueTopRight">
                <a:rot lat="2100000" lon="0" rev="0"/>
              </a:camera>
              <a:lightRig rig="legacyFlat3" dir="b"/>
            </a:scene3d>
            <a:sp3d prstMaterial="legacyMatte">
              <a:bevelT w="13500" h="13500" prst="angle"/>
              <a:bevelB w="13500" h="13500" prst="angle"/>
              <a:extrusionClr>
                <a:srgbClr val="FFCC00"/>
              </a:extrusionClr>
            </a:sp3d>
          </p:spPr>
          <p:txBody>
            <a:bodyPr lIns="90000" tIns="46800" rIns="90000" bIns="46800" anchor="ctr">
              <a:spAutoFit/>
              <a:flatTx/>
            </a:bodyPr>
            <a:lstStyle/>
            <a:p>
              <a:endParaRPr lang="es-ES_tradnl"/>
            </a:p>
          </p:txBody>
        </p:sp>
      </p:grpSp>
      <p:grpSp>
        <p:nvGrpSpPr>
          <p:cNvPr id="8" name="Group 91"/>
          <p:cNvGrpSpPr>
            <a:grpSpLocks/>
          </p:cNvGrpSpPr>
          <p:nvPr/>
        </p:nvGrpSpPr>
        <p:grpSpPr bwMode="auto">
          <a:xfrm>
            <a:off x="3243263" y="2049463"/>
            <a:ext cx="2730500" cy="833437"/>
            <a:chOff x="3616" y="1859"/>
            <a:chExt cx="1720" cy="525"/>
          </a:xfrm>
        </p:grpSpPr>
        <p:sp>
          <p:nvSpPr>
            <p:cNvPr id="2094" name="Text Box 92"/>
            <p:cNvSpPr txBox="1">
              <a:spLocks noChangeArrowheads="1"/>
            </p:cNvSpPr>
            <p:nvPr/>
          </p:nvSpPr>
          <p:spPr bwMode="auto">
            <a:xfrm>
              <a:off x="3616" y="1859"/>
              <a:ext cx="1128" cy="288"/>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200"/>
                <a:t>dirección de vibración de las partículas</a:t>
              </a:r>
            </a:p>
          </p:txBody>
        </p:sp>
        <p:sp>
          <p:nvSpPr>
            <p:cNvPr id="2095" name="Line 93"/>
            <p:cNvSpPr>
              <a:spLocks noChangeShapeType="1"/>
            </p:cNvSpPr>
            <p:nvPr/>
          </p:nvSpPr>
          <p:spPr bwMode="auto">
            <a:xfrm flipH="1" flipV="1">
              <a:off x="4440" y="2048"/>
              <a:ext cx="384" cy="64"/>
            </a:xfrm>
            <a:prstGeom prst="line">
              <a:avLst/>
            </a:prstGeom>
            <a:noFill/>
            <a:ln w="12700">
              <a:solidFill>
                <a:schemeClr val="tx1"/>
              </a:solidFill>
              <a:round/>
              <a:headEnd/>
              <a:tailEnd type="none" w="lg" len="med"/>
            </a:ln>
          </p:spPr>
          <p:txBody>
            <a:bodyPr wrap="none" lIns="90000" tIns="46800" rIns="90000" bIns="46800" anchor="ctr">
              <a:spAutoFit/>
            </a:bodyPr>
            <a:lstStyle/>
            <a:p>
              <a:endParaRPr lang="es-ES"/>
            </a:p>
          </p:txBody>
        </p:sp>
        <p:sp>
          <p:nvSpPr>
            <p:cNvPr id="2096" name="Line 94"/>
            <p:cNvSpPr>
              <a:spLocks noChangeShapeType="1"/>
            </p:cNvSpPr>
            <p:nvPr/>
          </p:nvSpPr>
          <p:spPr bwMode="auto">
            <a:xfrm flipH="1" flipV="1">
              <a:off x="4440" y="2048"/>
              <a:ext cx="896" cy="336"/>
            </a:xfrm>
            <a:prstGeom prst="line">
              <a:avLst/>
            </a:prstGeom>
            <a:noFill/>
            <a:ln w="12700">
              <a:solidFill>
                <a:schemeClr val="tx1"/>
              </a:solidFill>
              <a:round/>
              <a:headEnd/>
              <a:tailEnd type="none" w="lg" len="med"/>
            </a:ln>
          </p:spPr>
          <p:txBody>
            <a:bodyPr wrap="none" lIns="90000" tIns="46800" rIns="90000" bIns="46800" anchor="ctr">
              <a:spAutoFit/>
            </a:bodyPr>
            <a:lstStyle/>
            <a:p>
              <a:endParaRPr lang="es-ES"/>
            </a:p>
          </p:txBody>
        </p:sp>
      </p:grpSp>
      <p:grpSp>
        <p:nvGrpSpPr>
          <p:cNvPr id="9" name="Group 95"/>
          <p:cNvGrpSpPr>
            <a:grpSpLocks/>
          </p:cNvGrpSpPr>
          <p:nvPr/>
        </p:nvGrpSpPr>
        <p:grpSpPr bwMode="auto">
          <a:xfrm>
            <a:off x="3560763" y="2963863"/>
            <a:ext cx="1828800" cy="457200"/>
            <a:chOff x="3816" y="2435"/>
            <a:chExt cx="1152" cy="288"/>
          </a:xfrm>
        </p:grpSpPr>
        <p:sp>
          <p:nvSpPr>
            <p:cNvPr id="2092" name="Line 96"/>
            <p:cNvSpPr>
              <a:spLocks noChangeShapeType="1"/>
            </p:cNvSpPr>
            <p:nvPr/>
          </p:nvSpPr>
          <p:spPr bwMode="auto">
            <a:xfrm flipH="1">
              <a:off x="4432" y="2464"/>
              <a:ext cx="464" cy="72"/>
            </a:xfrm>
            <a:prstGeom prst="line">
              <a:avLst/>
            </a:prstGeom>
            <a:noFill/>
            <a:ln w="12700">
              <a:solidFill>
                <a:schemeClr val="tx1"/>
              </a:solidFill>
              <a:round/>
              <a:headEnd/>
              <a:tailEnd type="none" w="lg" len="med"/>
            </a:ln>
          </p:spPr>
          <p:txBody>
            <a:bodyPr lIns="90000" tIns="46800" rIns="90000" bIns="46800" anchor="ctr">
              <a:spAutoFit/>
            </a:bodyPr>
            <a:lstStyle/>
            <a:p>
              <a:endParaRPr lang="es-ES"/>
            </a:p>
          </p:txBody>
        </p:sp>
        <p:sp>
          <p:nvSpPr>
            <p:cNvPr id="2093" name="Text Box 97"/>
            <p:cNvSpPr txBox="1">
              <a:spLocks noChangeArrowheads="1"/>
            </p:cNvSpPr>
            <p:nvPr/>
          </p:nvSpPr>
          <p:spPr bwMode="auto">
            <a:xfrm>
              <a:off x="3816" y="2435"/>
              <a:ext cx="1152" cy="288"/>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200"/>
                <a:t>dirección de propagación de la onda</a:t>
              </a:r>
            </a:p>
          </p:txBody>
        </p:sp>
      </p:grpSp>
      <p:grpSp>
        <p:nvGrpSpPr>
          <p:cNvPr id="10" name="Group 98"/>
          <p:cNvGrpSpPr>
            <a:grpSpLocks/>
          </p:cNvGrpSpPr>
          <p:nvPr/>
        </p:nvGrpSpPr>
        <p:grpSpPr bwMode="auto">
          <a:xfrm>
            <a:off x="1979613" y="2187575"/>
            <a:ext cx="1106487" cy="431800"/>
            <a:chOff x="2925" y="2251"/>
            <a:chExt cx="697" cy="272"/>
          </a:xfrm>
        </p:grpSpPr>
        <p:sp>
          <p:nvSpPr>
            <p:cNvPr id="2090" name="AutoShape 99" descr="Ladrillos en horizontal"/>
            <p:cNvSpPr>
              <a:spLocks noChangeArrowheads="1"/>
            </p:cNvSpPr>
            <p:nvPr/>
          </p:nvSpPr>
          <p:spPr bwMode="auto">
            <a:xfrm>
              <a:off x="2925" y="2252"/>
              <a:ext cx="697" cy="271"/>
            </a:xfrm>
            <a:prstGeom prst="roundRect">
              <a:avLst>
                <a:gd name="adj" fmla="val 24574"/>
              </a:avLst>
            </a:prstGeom>
            <a:pattFill prst="horzBrick">
              <a:fgClr>
                <a:srgbClr val="FBD5D5"/>
              </a:fgClr>
              <a:bgClr>
                <a:srgbClr val="FFFFFF"/>
              </a:bgClr>
            </a:pattFill>
            <a:ln w="9525">
              <a:solidFill>
                <a:schemeClr val="tx1"/>
              </a:solidFill>
              <a:round/>
              <a:headEnd/>
              <a:tailEnd/>
            </a:ln>
          </p:spPr>
          <p:txBody>
            <a:bodyPr wrap="none" anchor="ctr"/>
            <a:lstStyle/>
            <a:p>
              <a:endParaRPr lang="es-ES_tradnl"/>
            </a:p>
          </p:txBody>
        </p:sp>
        <p:sp>
          <p:nvSpPr>
            <p:cNvPr id="2091" name="Rectangle 100"/>
            <p:cNvSpPr>
              <a:spLocks noChangeArrowheads="1"/>
            </p:cNvSpPr>
            <p:nvPr/>
          </p:nvSpPr>
          <p:spPr bwMode="auto">
            <a:xfrm>
              <a:off x="2942" y="2251"/>
              <a:ext cx="680" cy="231"/>
            </a:xfrm>
            <a:prstGeom prst="rect">
              <a:avLst/>
            </a:prstGeom>
            <a:noFill/>
            <a:ln w="9525">
              <a:noFill/>
              <a:miter lim="800000"/>
              <a:headEnd/>
              <a:tailEnd/>
            </a:ln>
          </p:spPr>
          <p:txBody>
            <a:bodyPr>
              <a:spAutoFit/>
            </a:bodyPr>
            <a:lstStyle/>
            <a:p>
              <a:r>
                <a:rPr lang="es-ES_tradnl"/>
                <a:t>Ondas S</a:t>
              </a:r>
              <a:endParaRPr lang="es-ES"/>
            </a:p>
          </p:txBody>
        </p:sp>
      </p:grpSp>
      <p:grpSp>
        <p:nvGrpSpPr>
          <p:cNvPr id="11" name="Group 101"/>
          <p:cNvGrpSpPr>
            <a:grpSpLocks/>
          </p:cNvGrpSpPr>
          <p:nvPr/>
        </p:nvGrpSpPr>
        <p:grpSpPr bwMode="auto">
          <a:xfrm>
            <a:off x="3390900" y="2116138"/>
            <a:ext cx="5357813" cy="520700"/>
            <a:chOff x="1337" y="1106"/>
            <a:chExt cx="1951" cy="328"/>
          </a:xfrm>
        </p:grpSpPr>
        <p:sp>
          <p:nvSpPr>
            <p:cNvPr id="64614" name="AutoShape 102"/>
            <p:cNvSpPr>
              <a:spLocks noChangeArrowheads="1"/>
            </p:cNvSpPr>
            <p:nvPr/>
          </p:nvSpPr>
          <p:spPr bwMode="auto">
            <a:xfrm>
              <a:off x="1337" y="1106"/>
              <a:ext cx="1906" cy="328"/>
            </a:xfrm>
            <a:prstGeom prst="foldedCorner">
              <a:avLst>
                <a:gd name="adj" fmla="val 12500"/>
              </a:avLst>
            </a:prstGeom>
            <a:gradFill rotWithShape="0">
              <a:gsLst>
                <a:gs pos="0">
                  <a:srgbClr val="99FF33"/>
                </a:gs>
                <a:gs pos="100000">
                  <a:srgbClr val="FFFFFF"/>
                </a:gs>
              </a:gsLst>
              <a:path path="rect">
                <a:fillToRect r="100000" b="100000"/>
              </a:path>
            </a:gradFill>
            <a:ln w="9525">
              <a:solidFill>
                <a:srgbClr val="000000"/>
              </a:solidFill>
              <a:round/>
              <a:headEnd/>
              <a:tailEnd/>
            </a:ln>
            <a:effectLst>
              <a:outerShdw dist="107763" dir="2700000" algn="ctr" rotWithShape="0">
                <a:srgbClr val="808080"/>
              </a:outerShdw>
            </a:effectLst>
          </p:spPr>
          <p:txBody>
            <a:bodyPr/>
            <a:lstStyle/>
            <a:p>
              <a:pPr>
                <a:defRPr/>
              </a:pPr>
              <a:endParaRPr lang="es-ES"/>
            </a:p>
          </p:txBody>
        </p:sp>
        <p:sp>
          <p:nvSpPr>
            <p:cNvPr id="2089" name="Text Box 103"/>
            <p:cNvSpPr txBox="1">
              <a:spLocks noChangeArrowheads="1"/>
            </p:cNvSpPr>
            <p:nvPr/>
          </p:nvSpPr>
          <p:spPr bwMode="auto">
            <a:xfrm>
              <a:off x="1337" y="1106"/>
              <a:ext cx="1951" cy="326"/>
            </a:xfrm>
            <a:prstGeom prst="rect">
              <a:avLst/>
            </a:prstGeom>
            <a:noFill/>
            <a:ln w="9525">
              <a:noFill/>
              <a:miter lim="800000"/>
              <a:headEnd/>
              <a:tailEnd/>
            </a:ln>
          </p:spPr>
          <p:txBody>
            <a:bodyPr>
              <a:spAutoFit/>
            </a:bodyPr>
            <a:lstStyle/>
            <a:p>
              <a:pPr>
                <a:spcBef>
                  <a:spcPct val="50000"/>
                </a:spcBef>
              </a:pPr>
              <a:r>
                <a:rPr lang="es-ES_tradnl" sz="1400">
                  <a:latin typeface="Comic Sans MS" pitchFamily="66" charset="0"/>
                </a:rPr>
                <a:t>Tiene menor velocidad, son transversales, producen vibración perpendicular y no se desplazan en fluidos</a:t>
              </a:r>
            </a:p>
          </p:txBody>
        </p:sp>
      </p:grpSp>
      <p:grpSp>
        <p:nvGrpSpPr>
          <p:cNvPr id="12" name="Group 115"/>
          <p:cNvGrpSpPr>
            <a:grpSpLocks/>
          </p:cNvGrpSpPr>
          <p:nvPr/>
        </p:nvGrpSpPr>
        <p:grpSpPr bwMode="auto">
          <a:xfrm>
            <a:off x="3830638" y="2868613"/>
            <a:ext cx="3549650" cy="1784350"/>
            <a:chOff x="3132" y="3030"/>
            <a:chExt cx="2236" cy="1124"/>
          </a:xfrm>
        </p:grpSpPr>
        <p:pic>
          <p:nvPicPr>
            <p:cNvPr id="2086" name="Picture 116" descr="T15-3c"/>
            <p:cNvPicPr>
              <a:picLocks noChangeAspect="1" noChangeArrowheads="1"/>
            </p:cNvPicPr>
            <p:nvPr/>
          </p:nvPicPr>
          <p:blipFill>
            <a:blip r:embed="rId4"/>
            <a:srcRect/>
            <a:stretch>
              <a:fillRect/>
            </a:stretch>
          </p:blipFill>
          <p:spPr bwMode="auto">
            <a:xfrm>
              <a:off x="3132" y="3030"/>
              <a:ext cx="1740" cy="1124"/>
            </a:xfrm>
            <a:prstGeom prst="rect">
              <a:avLst/>
            </a:prstGeom>
            <a:noFill/>
            <a:ln w="9525">
              <a:noFill/>
              <a:miter lim="800000"/>
              <a:headEnd/>
              <a:tailEnd/>
            </a:ln>
          </p:spPr>
        </p:pic>
        <p:sp>
          <p:nvSpPr>
            <p:cNvPr id="2087" name="Text Box 117"/>
            <p:cNvSpPr txBox="1">
              <a:spLocks noChangeArrowheads="1"/>
            </p:cNvSpPr>
            <p:nvPr/>
          </p:nvSpPr>
          <p:spPr bwMode="auto">
            <a:xfrm>
              <a:off x="4320" y="3200"/>
              <a:ext cx="1048" cy="212"/>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b="1">
                  <a:solidFill>
                    <a:srgbClr val="FF6600"/>
                  </a:solidFill>
                </a:rPr>
                <a:t>Ondas</a:t>
              </a:r>
              <a:r>
                <a:rPr lang="es-ES_tradnl" sz="1600" b="1">
                  <a:solidFill>
                    <a:schemeClr val="accent1"/>
                  </a:solidFill>
                </a:rPr>
                <a:t> </a:t>
              </a:r>
              <a:r>
                <a:rPr lang="es-ES_tradnl" sz="1600" b="1">
                  <a:solidFill>
                    <a:srgbClr val="FF6600"/>
                  </a:solidFill>
                </a:rPr>
                <a:t>S</a:t>
              </a:r>
              <a:endParaRPr lang="es-ES_tradnl" sz="1600" b="1">
                <a:solidFill>
                  <a:schemeClr val="accent1"/>
                </a:solidFill>
              </a:endParaRPr>
            </a:p>
          </p:txBody>
        </p:sp>
      </p:grpSp>
      <p:sp>
        <p:nvSpPr>
          <p:cNvPr id="64630" name="AutoShape 118"/>
          <p:cNvSpPr>
            <a:spLocks noChangeArrowheads="1"/>
          </p:cNvSpPr>
          <p:nvPr/>
        </p:nvSpPr>
        <p:spPr bwMode="auto">
          <a:xfrm rot="2299526">
            <a:off x="4084638" y="3644900"/>
            <a:ext cx="1433512" cy="376238"/>
          </a:xfrm>
          <a:prstGeom prst="rightArrow">
            <a:avLst>
              <a:gd name="adj1" fmla="val 27778"/>
              <a:gd name="adj2" fmla="val 51631"/>
            </a:avLst>
          </a:prstGeom>
          <a:solidFill>
            <a:srgbClr val="3366FF"/>
          </a:solidFill>
          <a:ln w="9525">
            <a:miter lim="800000"/>
            <a:headEnd/>
            <a:tailEnd/>
          </a:ln>
          <a:scene3d>
            <a:camera prst="legacyObliqueTopRight">
              <a:rot lat="5400000" lon="3300000" rev="0"/>
            </a:camera>
            <a:lightRig rig="legacyFlat3" dir="b"/>
          </a:scene3d>
          <a:sp3d prstMaterial="legacyMatte">
            <a:bevelT w="13500" h="13500" prst="angle"/>
            <a:bevelB w="13500" h="13500" prst="angle"/>
            <a:extrusionClr>
              <a:srgbClr val="3366FF"/>
            </a:extrusionClr>
          </a:sp3d>
        </p:spPr>
        <p:txBody>
          <a:bodyPr lIns="90000" tIns="46800" rIns="90000" bIns="46800" anchor="ctr">
            <a:spAutoFit/>
            <a:flatTx/>
          </a:bodyPr>
          <a:lstStyle/>
          <a:p>
            <a:endParaRPr lang="es-ES_tradnl"/>
          </a:p>
        </p:txBody>
      </p:sp>
      <p:sp>
        <p:nvSpPr>
          <p:cNvPr id="64631" name="AutoShape 119"/>
          <p:cNvSpPr>
            <a:spLocks noChangeArrowheads="1"/>
          </p:cNvSpPr>
          <p:nvPr/>
        </p:nvSpPr>
        <p:spPr bwMode="auto">
          <a:xfrm flipV="1">
            <a:off x="4967288" y="2998788"/>
            <a:ext cx="336550" cy="438150"/>
          </a:xfrm>
          <a:prstGeom prst="upArrow">
            <a:avLst>
              <a:gd name="adj1" fmla="val 50000"/>
              <a:gd name="adj2" fmla="val 32547"/>
            </a:avLst>
          </a:prstGeom>
          <a:gradFill rotWithShape="0">
            <a:gsLst>
              <a:gs pos="0">
                <a:srgbClr val="FFCC00"/>
              </a:gs>
              <a:gs pos="100000">
                <a:srgbClr val="8F7200"/>
              </a:gs>
            </a:gsLst>
            <a:lin ang="5400000" scaled="1"/>
          </a:gradFill>
          <a:ln w="9525">
            <a:miter lim="800000"/>
            <a:headEnd/>
            <a:tailEnd/>
          </a:ln>
          <a:scene3d>
            <a:camera prst="legacyObliqueTopRight">
              <a:rot lat="0" lon="17699992" rev="0"/>
            </a:camera>
            <a:lightRig rig="legacyFlat3" dir="b"/>
          </a:scene3d>
          <a:sp3d prstMaterial="legacyMatte">
            <a:bevelT w="13500" h="13500" prst="angle"/>
            <a:bevelB w="13500" h="13500" prst="angle"/>
            <a:extrusionClr>
              <a:srgbClr val="FFCC00"/>
            </a:extrusionClr>
          </a:sp3d>
        </p:spPr>
        <p:txBody>
          <a:bodyPr lIns="90000" tIns="46800" rIns="90000" bIns="46800" anchor="ctr">
            <a:spAutoFit/>
            <a:flatTx/>
          </a:bodyPr>
          <a:lstStyle/>
          <a:p>
            <a:endParaRPr lang="es-ES_tradnl"/>
          </a:p>
        </p:txBody>
      </p:sp>
      <p:grpSp>
        <p:nvGrpSpPr>
          <p:cNvPr id="13" name="Group 120"/>
          <p:cNvGrpSpPr>
            <a:grpSpLocks/>
          </p:cNvGrpSpPr>
          <p:nvPr/>
        </p:nvGrpSpPr>
        <p:grpSpPr bwMode="auto">
          <a:xfrm>
            <a:off x="4637088" y="2579688"/>
            <a:ext cx="1174750" cy="920750"/>
            <a:chOff x="3640" y="2848"/>
            <a:chExt cx="740" cy="580"/>
          </a:xfrm>
        </p:grpSpPr>
        <p:sp>
          <p:nvSpPr>
            <p:cNvPr id="2084" name="AutoShape 121"/>
            <p:cNvSpPr>
              <a:spLocks noChangeArrowheads="1"/>
            </p:cNvSpPr>
            <p:nvPr/>
          </p:nvSpPr>
          <p:spPr bwMode="auto">
            <a:xfrm>
              <a:off x="3640" y="2848"/>
              <a:ext cx="212" cy="276"/>
            </a:xfrm>
            <a:prstGeom prst="upArrow">
              <a:avLst>
                <a:gd name="adj1" fmla="val 50000"/>
                <a:gd name="adj2" fmla="val 32547"/>
              </a:avLst>
            </a:prstGeom>
            <a:gradFill rotWithShape="0">
              <a:gsLst>
                <a:gs pos="0">
                  <a:srgbClr val="FFCC00"/>
                </a:gs>
                <a:gs pos="100000">
                  <a:srgbClr val="8F7200"/>
                </a:gs>
              </a:gsLst>
              <a:lin ang="5400000" scaled="1"/>
            </a:gradFill>
            <a:ln w="9525">
              <a:miter lim="800000"/>
              <a:headEnd/>
              <a:tailEnd/>
            </a:ln>
            <a:scene3d>
              <a:camera prst="legacyObliqueTopRight">
                <a:rot lat="0" lon="17699992" rev="0"/>
              </a:camera>
              <a:lightRig rig="legacyFlat3" dir="b"/>
            </a:scene3d>
            <a:sp3d prstMaterial="legacyMatte">
              <a:bevelT w="13500" h="13500" prst="angle"/>
              <a:bevelB w="13500" h="13500" prst="angle"/>
              <a:extrusionClr>
                <a:srgbClr val="FFCC00"/>
              </a:extrusionClr>
            </a:sp3d>
          </p:spPr>
          <p:txBody>
            <a:bodyPr lIns="90000" tIns="46800" rIns="90000" bIns="46800" anchor="ctr">
              <a:spAutoFit/>
              <a:flatTx/>
            </a:bodyPr>
            <a:lstStyle/>
            <a:p>
              <a:endParaRPr lang="es-ES_tradnl"/>
            </a:p>
          </p:txBody>
        </p:sp>
        <p:sp>
          <p:nvSpPr>
            <p:cNvPr id="2085" name="AutoShape 122"/>
            <p:cNvSpPr>
              <a:spLocks noChangeArrowheads="1"/>
            </p:cNvSpPr>
            <p:nvPr/>
          </p:nvSpPr>
          <p:spPr bwMode="auto">
            <a:xfrm>
              <a:off x="4168" y="3152"/>
              <a:ext cx="212" cy="276"/>
            </a:xfrm>
            <a:prstGeom prst="upArrow">
              <a:avLst>
                <a:gd name="adj1" fmla="val 50000"/>
                <a:gd name="adj2" fmla="val 32547"/>
              </a:avLst>
            </a:prstGeom>
            <a:gradFill rotWithShape="0">
              <a:gsLst>
                <a:gs pos="0">
                  <a:srgbClr val="FFCC00"/>
                </a:gs>
                <a:gs pos="100000">
                  <a:srgbClr val="8F7200"/>
                </a:gs>
              </a:gsLst>
              <a:lin ang="5400000" scaled="1"/>
            </a:gradFill>
            <a:ln w="9525">
              <a:miter lim="800000"/>
              <a:headEnd/>
              <a:tailEnd/>
            </a:ln>
            <a:scene3d>
              <a:camera prst="legacyObliqueTopRight">
                <a:rot lat="0" lon="17699992" rev="0"/>
              </a:camera>
              <a:lightRig rig="legacyFlat3" dir="b"/>
            </a:scene3d>
            <a:sp3d prstMaterial="legacyMatte">
              <a:bevelT w="13500" h="13500" prst="angle"/>
              <a:bevelB w="13500" h="13500" prst="angle"/>
              <a:extrusionClr>
                <a:srgbClr val="FFCC00"/>
              </a:extrusionClr>
            </a:sp3d>
          </p:spPr>
          <p:txBody>
            <a:bodyPr lIns="90000" tIns="46800" rIns="90000" bIns="46800" anchor="ctr">
              <a:spAutoFit/>
              <a:flatTx/>
            </a:bodyPr>
            <a:lstStyle/>
            <a:p>
              <a:endParaRPr lang="es-ES_tradnl"/>
            </a:p>
          </p:txBody>
        </p:sp>
      </p:grpSp>
      <p:grpSp>
        <p:nvGrpSpPr>
          <p:cNvPr id="14" name="Group 123"/>
          <p:cNvGrpSpPr>
            <a:grpSpLocks/>
          </p:cNvGrpSpPr>
          <p:nvPr/>
        </p:nvGrpSpPr>
        <p:grpSpPr bwMode="auto">
          <a:xfrm>
            <a:off x="3608388" y="3824288"/>
            <a:ext cx="1828800" cy="639762"/>
            <a:chOff x="2992" y="3632"/>
            <a:chExt cx="1152" cy="403"/>
          </a:xfrm>
        </p:grpSpPr>
        <p:sp>
          <p:nvSpPr>
            <p:cNvPr id="2082" name="Text Box 124"/>
            <p:cNvSpPr txBox="1">
              <a:spLocks noChangeArrowheads="1"/>
            </p:cNvSpPr>
            <p:nvPr/>
          </p:nvSpPr>
          <p:spPr bwMode="auto">
            <a:xfrm>
              <a:off x="2992" y="3747"/>
              <a:ext cx="1152" cy="288"/>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200"/>
                <a:t>dirección de propagación de la onda</a:t>
              </a:r>
            </a:p>
          </p:txBody>
        </p:sp>
        <p:sp>
          <p:nvSpPr>
            <p:cNvPr id="2083" name="Line 125"/>
            <p:cNvSpPr>
              <a:spLocks noChangeShapeType="1"/>
            </p:cNvSpPr>
            <p:nvPr/>
          </p:nvSpPr>
          <p:spPr bwMode="auto">
            <a:xfrm flipV="1">
              <a:off x="3608" y="3632"/>
              <a:ext cx="120" cy="200"/>
            </a:xfrm>
            <a:prstGeom prst="line">
              <a:avLst/>
            </a:prstGeom>
            <a:noFill/>
            <a:ln w="12700">
              <a:solidFill>
                <a:schemeClr val="tx1"/>
              </a:solidFill>
              <a:round/>
              <a:headEnd/>
              <a:tailEnd type="none" w="lg" len="med"/>
            </a:ln>
          </p:spPr>
          <p:txBody>
            <a:bodyPr wrap="none" lIns="90000" tIns="46800" rIns="90000" bIns="46800" anchor="ctr">
              <a:spAutoFit/>
            </a:bodyPr>
            <a:lstStyle/>
            <a:p>
              <a:endParaRPr lang="es-ES"/>
            </a:p>
          </p:txBody>
        </p:sp>
      </p:grpSp>
      <p:grpSp>
        <p:nvGrpSpPr>
          <p:cNvPr id="15" name="Group 126"/>
          <p:cNvGrpSpPr>
            <a:grpSpLocks/>
          </p:cNvGrpSpPr>
          <p:nvPr/>
        </p:nvGrpSpPr>
        <p:grpSpPr bwMode="auto">
          <a:xfrm>
            <a:off x="831850" y="2997200"/>
            <a:ext cx="2260600" cy="431800"/>
            <a:chOff x="2925" y="2251"/>
            <a:chExt cx="697" cy="272"/>
          </a:xfrm>
        </p:grpSpPr>
        <p:sp>
          <p:nvSpPr>
            <p:cNvPr id="2080" name="AutoShape 127" descr="Ladrillos en horizontal"/>
            <p:cNvSpPr>
              <a:spLocks noChangeArrowheads="1"/>
            </p:cNvSpPr>
            <p:nvPr/>
          </p:nvSpPr>
          <p:spPr bwMode="auto">
            <a:xfrm>
              <a:off x="2925" y="2252"/>
              <a:ext cx="697" cy="271"/>
            </a:xfrm>
            <a:prstGeom prst="roundRect">
              <a:avLst>
                <a:gd name="adj" fmla="val 24574"/>
              </a:avLst>
            </a:prstGeom>
            <a:pattFill prst="horzBrick">
              <a:fgClr>
                <a:srgbClr val="FBD5D5"/>
              </a:fgClr>
              <a:bgClr>
                <a:srgbClr val="FFFFFF"/>
              </a:bgClr>
            </a:pattFill>
            <a:ln w="9525">
              <a:solidFill>
                <a:schemeClr val="tx1"/>
              </a:solidFill>
              <a:round/>
              <a:headEnd/>
              <a:tailEnd/>
            </a:ln>
          </p:spPr>
          <p:txBody>
            <a:bodyPr wrap="none" anchor="ctr"/>
            <a:lstStyle/>
            <a:p>
              <a:endParaRPr lang="es-ES_tradnl"/>
            </a:p>
          </p:txBody>
        </p:sp>
        <p:sp>
          <p:nvSpPr>
            <p:cNvPr id="2081" name="Rectangle 128"/>
            <p:cNvSpPr>
              <a:spLocks noChangeArrowheads="1"/>
            </p:cNvSpPr>
            <p:nvPr/>
          </p:nvSpPr>
          <p:spPr bwMode="auto">
            <a:xfrm>
              <a:off x="2942" y="2251"/>
              <a:ext cx="680" cy="231"/>
            </a:xfrm>
            <a:prstGeom prst="rect">
              <a:avLst/>
            </a:prstGeom>
            <a:noFill/>
            <a:ln w="9525">
              <a:noFill/>
              <a:miter lim="800000"/>
              <a:headEnd/>
              <a:tailEnd/>
            </a:ln>
          </p:spPr>
          <p:txBody>
            <a:bodyPr>
              <a:spAutoFit/>
            </a:bodyPr>
            <a:lstStyle/>
            <a:p>
              <a:r>
                <a:rPr lang="es-ES_tradnl"/>
                <a:t>Ondas superficiales</a:t>
              </a:r>
              <a:endParaRPr lang="es-ES"/>
            </a:p>
          </p:txBody>
        </p:sp>
      </p:grpSp>
      <p:grpSp>
        <p:nvGrpSpPr>
          <p:cNvPr id="16" name="Group 129"/>
          <p:cNvGrpSpPr>
            <a:grpSpLocks/>
          </p:cNvGrpSpPr>
          <p:nvPr/>
        </p:nvGrpSpPr>
        <p:grpSpPr bwMode="auto">
          <a:xfrm>
            <a:off x="3390900" y="2908300"/>
            <a:ext cx="3341688" cy="520700"/>
            <a:chOff x="1337" y="1106"/>
            <a:chExt cx="1951" cy="328"/>
          </a:xfrm>
        </p:grpSpPr>
        <p:sp>
          <p:nvSpPr>
            <p:cNvPr id="64642" name="AutoShape 130"/>
            <p:cNvSpPr>
              <a:spLocks noChangeArrowheads="1"/>
            </p:cNvSpPr>
            <p:nvPr/>
          </p:nvSpPr>
          <p:spPr bwMode="auto">
            <a:xfrm>
              <a:off x="1337" y="1106"/>
              <a:ext cx="1906" cy="328"/>
            </a:xfrm>
            <a:prstGeom prst="foldedCorner">
              <a:avLst>
                <a:gd name="adj" fmla="val 12500"/>
              </a:avLst>
            </a:prstGeom>
            <a:gradFill rotWithShape="0">
              <a:gsLst>
                <a:gs pos="0">
                  <a:srgbClr val="99FF33"/>
                </a:gs>
                <a:gs pos="100000">
                  <a:srgbClr val="FFFFFF"/>
                </a:gs>
              </a:gsLst>
              <a:path path="rect">
                <a:fillToRect r="100000" b="100000"/>
              </a:path>
            </a:gradFill>
            <a:ln w="9525">
              <a:solidFill>
                <a:srgbClr val="000000"/>
              </a:solidFill>
              <a:round/>
              <a:headEnd/>
              <a:tailEnd/>
            </a:ln>
            <a:effectLst>
              <a:outerShdw dist="107763" dir="2700000" algn="ctr" rotWithShape="0">
                <a:srgbClr val="808080"/>
              </a:outerShdw>
            </a:effectLst>
          </p:spPr>
          <p:txBody>
            <a:bodyPr/>
            <a:lstStyle/>
            <a:p>
              <a:pPr>
                <a:defRPr/>
              </a:pPr>
              <a:endParaRPr lang="es-ES"/>
            </a:p>
          </p:txBody>
        </p:sp>
        <p:sp>
          <p:nvSpPr>
            <p:cNvPr id="2079" name="Text Box 131"/>
            <p:cNvSpPr txBox="1">
              <a:spLocks noChangeArrowheads="1"/>
            </p:cNvSpPr>
            <p:nvPr/>
          </p:nvSpPr>
          <p:spPr bwMode="auto">
            <a:xfrm>
              <a:off x="1337" y="1106"/>
              <a:ext cx="1951" cy="326"/>
            </a:xfrm>
            <a:prstGeom prst="rect">
              <a:avLst/>
            </a:prstGeom>
            <a:noFill/>
            <a:ln w="9525">
              <a:noFill/>
              <a:miter lim="800000"/>
              <a:headEnd/>
              <a:tailEnd/>
            </a:ln>
          </p:spPr>
          <p:txBody>
            <a:bodyPr>
              <a:spAutoFit/>
            </a:bodyPr>
            <a:lstStyle/>
            <a:p>
              <a:pPr>
                <a:spcBef>
                  <a:spcPct val="50000"/>
                </a:spcBef>
              </a:pPr>
              <a:r>
                <a:rPr lang="es-ES_tradnl" sz="1400">
                  <a:latin typeface="Comic Sans MS" pitchFamily="66" charset="0"/>
                </a:rPr>
                <a:t>Se generan al llegar a la superficie las ondas P y S </a:t>
              </a:r>
            </a:p>
          </p:txBody>
        </p:sp>
      </p:grpSp>
      <p:grpSp>
        <p:nvGrpSpPr>
          <p:cNvPr id="17" name="Group 132"/>
          <p:cNvGrpSpPr>
            <a:grpSpLocks/>
          </p:cNvGrpSpPr>
          <p:nvPr/>
        </p:nvGrpSpPr>
        <p:grpSpPr bwMode="auto">
          <a:xfrm>
            <a:off x="323850" y="3933825"/>
            <a:ext cx="2232025" cy="366713"/>
            <a:chOff x="158" y="1842"/>
            <a:chExt cx="2404" cy="231"/>
          </a:xfrm>
        </p:grpSpPr>
        <p:sp>
          <p:nvSpPr>
            <p:cNvPr id="2076" name="AutoShape 133"/>
            <p:cNvSpPr>
              <a:spLocks noChangeArrowheads="1"/>
            </p:cNvSpPr>
            <p:nvPr/>
          </p:nvSpPr>
          <p:spPr bwMode="auto">
            <a:xfrm>
              <a:off x="158" y="1880"/>
              <a:ext cx="2086" cy="189"/>
            </a:xfrm>
            <a:prstGeom prst="flowChartAlternateProcess">
              <a:avLst/>
            </a:prstGeom>
            <a:solidFill>
              <a:srgbClr val="FF9900"/>
            </a:solidFill>
            <a:ln w="9525">
              <a:solidFill>
                <a:schemeClr val="tx1"/>
              </a:solidFill>
              <a:miter lim="800000"/>
              <a:headEnd/>
              <a:tailEnd/>
            </a:ln>
          </p:spPr>
          <p:txBody>
            <a:bodyPr wrap="none" anchor="ctr"/>
            <a:lstStyle/>
            <a:p>
              <a:endParaRPr lang="es-ES_tradnl"/>
            </a:p>
          </p:txBody>
        </p:sp>
        <p:sp>
          <p:nvSpPr>
            <p:cNvPr id="2077" name="Rectangle 134"/>
            <p:cNvSpPr>
              <a:spLocks noChangeArrowheads="1"/>
            </p:cNvSpPr>
            <p:nvPr/>
          </p:nvSpPr>
          <p:spPr bwMode="auto">
            <a:xfrm>
              <a:off x="158" y="1842"/>
              <a:ext cx="2404" cy="231"/>
            </a:xfrm>
            <a:prstGeom prst="rect">
              <a:avLst/>
            </a:prstGeom>
            <a:noFill/>
            <a:ln w="9525">
              <a:noFill/>
              <a:miter lim="800000"/>
              <a:headEnd/>
              <a:tailEnd/>
            </a:ln>
          </p:spPr>
          <p:txBody>
            <a:bodyPr>
              <a:spAutoFit/>
            </a:bodyPr>
            <a:lstStyle/>
            <a:p>
              <a:r>
                <a:rPr lang="es-ES_tradnl"/>
                <a:t>SISMÓGRAFOS</a:t>
              </a:r>
              <a:endParaRPr lang="es-ES"/>
            </a:p>
          </p:txBody>
        </p:sp>
      </p:grpSp>
      <p:grpSp>
        <p:nvGrpSpPr>
          <p:cNvPr id="18" name="Group 135"/>
          <p:cNvGrpSpPr>
            <a:grpSpLocks/>
          </p:cNvGrpSpPr>
          <p:nvPr/>
        </p:nvGrpSpPr>
        <p:grpSpPr bwMode="auto">
          <a:xfrm>
            <a:off x="4500563" y="3933825"/>
            <a:ext cx="2232025" cy="366713"/>
            <a:chOff x="158" y="1842"/>
            <a:chExt cx="2404" cy="231"/>
          </a:xfrm>
        </p:grpSpPr>
        <p:sp>
          <p:nvSpPr>
            <p:cNvPr id="2074" name="AutoShape 136"/>
            <p:cNvSpPr>
              <a:spLocks noChangeArrowheads="1"/>
            </p:cNvSpPr>
            <p:nvPr/>
          </p:nvSpPr>
          <p:spPr bwMode="auto">
            <a:xfrm>
              <a:off x="158" y="1880"/>
              <a:ext cx="2086" cy="189"/>
            </a:xfrm>
            <a:prstGeom prst="flowChartAlternateProcess">
              <a:avLst/>
            </a:prstGeom>
            <a:solidFill>
              <a:srgbClr val="FF9900"/>
            </a:solidFill>
            <a:ln w="9525">
              <a:solidFill>
                <a:schemeClr val="tx1"/>
              </a:solidFill>
              <a:miter lim="800000"/>
              <a:headEnd/>
              <a:tailEnd/>
            </a:ln>
          </p:spPr>
          <p:txBody>
            <a:bodyPr wrap="none" anchor="ctr"/>
            <a:lstStyle/>
            <a:p>
              <a:endParaRPr lang="es-ES_tradnl"/>
            </a:p>
          </p:txBody>
        </p:sp>
        <p:sp>
          <p:nvSpPr>
            <p:cNvPr id="2075" name="Rectangle 137"/>
            <p:cNvSpPr>
              <a:spLocks noChangeArrowheads="1"/>
            </p:cNvSpPr>
            <p:nvPr/>
          </p:nvSpPr>
          <p:spPr bwMode="auto">
            <a:xfrm>
              <a:off x="158" y="1842"/>
              <a:ext cx="2404" cy="231"/>
            </a:xfrm>
            <a:prstGeom prst="rect">
              <a:avLst/>
            </a:prstGeom>
            <a:noFill/>
            <a:ln w="9525">
              <a:noFill/>
              <a:miter lim="800000"/>
              <a:headEnd/>
              <a:tailEnd/>
            </a:ln>
          </p:spPr>
          <p:txBody>
            <a:bodyPr>
              <a:spAutoFit/>
            </a:bodyPr>
            <a:lstStyle/>
            <a:p>
              <a:r>
                <a:rPr lang="es-ES_tradnl"/>
                <a:t>SISMÓGRAMAS</a:t>
              </a:r>
              <a:endParaRPr lang="es-ES"/>
            </a:p>
          </p:txBody>
        </p:sp>
      </p:grpSp>
      <p:graphicFrame>
        <p:nvGraphicFramePr>
          <p:cNvPr id="64650" name="Object 138"/>
          <p:cNvGraphicFramePr>
            <a:graphicFrameLocks noChangeAspect="1"/>
          </p:cNvGraphicFramePr>
          <p:nvPr/>
        </p:nvGraphicFramePr>
        <p:xfrm>
          <a:off x="3059113" y="3644900"/>
          <a:ext cx="4752975" cy="1563688"/>
        </p:xfrm>
        <a:graphic>
          <a:graphicData uri="http://schemas.openxmlformats.org/presentationml/2006/ole">
            <p:oleObj spid="_x0000_s2050" name="Imagen de mapa de bits" r:id="rId5" imgW="3790476" imgH="1247619" progId="Paint.Picture">
              <p:embed/>
            </p:oleObj>
          </a:graphicData>
        </a:graphic>
      </p:graphicFrame>
      <p:pic>
        <p:nvPicPr>
          <p:cNvPr id="64651" name="Picture 139"/>
          <p:cNvPicPr>
            <a:picLocks noChangeAspect="1" noChangeArrowheads="1"/>
          </p:cNvPicPr>
          <p:nvPr/>
        </p:nvPicPr>
        <p:blipFill>
          <a:blip r:embed="rId6"/>
          <a:srcRect/>
          <a:stretch>
            <a:fillRect/>
          </a:stretch>
        </p:blipFill>
        <p:spPr bwMode="auto">
          <a:xfrm>
            <a:off x="2411413" y="3573463"/>
            <a:ext cx="4176712" cy="3019425"/>
          </a:xfrm>
          <a:prstGeom prst="rect">
            <a:avLst/>
          </a:prstGeom>
          <a:noFill/>
          <a:ln w="9525">
            <a:noFill/>
            <a:miter lim="800000"/>
            <a:headEnd/>
            <a:tailEnd/>
          </a:ln>
        </p:spPr>
      </p:pic>
      <p:pic>
        <p:nvPicPr>
          <p:cNvPr id="64652" name="Picture 140"/>
          <p:cNvPicPr>
            <a:picLocks noChangeAspect="1" noChangeArrowheads="1"/>
          </p:cNvPicPr>
          <p:nvPr/>
        </p:nvPicPr>
        <p:blipFill>
          <a:blip r:embed="rId7"/>
          <a:srcRect/>
          <a:stretch>
            <a:fillRect/>
          </a:stretch>
        </p:blipFill>
        <p:spPr bwMode="auto">
          <a:xfrm>
            <a:off x="2195513" y="4354513"/>
            <a:ext cx="5329237" cy="25082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64517"/>
                                        </p:tgtEl>
                                        <p:attrNameLst>
                                          <p:attrName>style.visibility</p:attrName>
                                        </p:attrNameLst>
                                      </p:cBhvr>
                                      <p:to>
                                        <p:strVal val="visible"/>
                                      </p:to>
                                    </p:set>
                                    <p:anim to="" calcmode="lin" valueType="num">
                                      <p:cBhvr>
                                        <p:cTn id="7" dur="1" fill="hold"/>
                                        <p:tgtEl>
                                          <p:spTgt spid="64517"/>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to="" calcmode="lin" valueType="num">
                                      <p:cBhvr>
                                        <p:cTn id="22" dur="1" fill="hold"/>
                                        <p:tgtEl>
                                          <p:spTgt spid="4"/>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to="" calcmode="lin" valueType="num">
                                      <p:cBhvr>
                                        <p:cTn id="27" dur="1" fill="hold"/>
                                        <p:tgtEl>
                                          <p:spTgt spid="5"/>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18" presetClass="entr" presetSubtype="6" fill="hold" grpId="0" nodeType="clickEffect">
                                  <p:stCondLst>
                                    <p:cond delay="0"/>
                                  </p:stCondLst>
                                  <p:childTnLst>
                                    <p:set>
                                      <p:cBhvr>
                                        <p:cTn id="37" dur="1" fill="hold">
                                          <p:stCondLst>
                                            <p:cond delay="0"/>
                                          </p:stCondLst>
                                        </p:cTn>
                                        <p:tgtEl>
                                          <p:spTgt spid="64599"/>
                                        </p:tgtEl>
                                        <p:attrNameLst>
                                          <p:attrName>style.visibility</p:attrName>
                                        </p:attrNameLst>
                                      </p:cBhvr>
                                      <p:to>
                                        <p:strVal val="visible"/>
                                      </p:to>
                                    </p:set>
                                    <p:animEffect transition="in" filter="strips(downRight)">
                                      <p:cBhvr>
                                        <p:cTn id="38" dur="500"/>
                                        <p:tgtEl>
                                          <p:spTgt spid="64599"/>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499"/>
                                          </p:stCondLst>
                                        </p:cTn>
                                        <p:tgtEl>
                                          <p:spTgt spid="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8" presetClass="entr" presetSubtype="6"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strips(downRight)">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499"/>
                                          </p:stCondLst>
                                        </p:cTn>
                                        <p:tgtEl>
                                          <p:spTgt spid="8"/>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24" presetClass="exit" presetSubtype="0" fill="hold" nodeType="clickEffect">
                                  <p:stCondLst>
                                    <p:cond delay="0"/>
                                  </p:stCondLst>
                                  <p:childTnLst>
                                    <p:anim to="" calcmode="lin" valueType="num">
                                      <p:cBhvr>
                                        <p:cTn id="55" dur="1"/>
                                        <p:tgtEl>
                                          <p:spTgt spid="6"/>
                                        </p:tgtEl>
                                        <p:attrNameLst>
                                          <p:attrName/>
                                        </p:attrNameLst>
                                      </p:cBhvr>
                                    </p:anim>
                                    <p:set>
                                      <p:cBhvr>
                                        <p:cTn id="56" dur="1" fill="hold">
                                          <p:stCondLst>
                                            <p:cond delay="0"/>
                                          </p:stCondLst>
                                        </p:cTn>
                                        <p:tgtEl>
                                          <p:spTgt spid="6"/>
                                        </p:tgtEl>
                                        <p:attrNameLst>
                                          <p:attrName>style.visibility</p:attrName>
                                        </p:attrNameLst>
                                      </p:cBhvr>
                                      <p:to>
                                        <p:strVal val="hidden"/>
                                      </p:to>
                                    </p:set>
                                  </p:childTnLst>
                                </p:cTn>
                              </p:par>
                              <p:par>
                                <p:cTn id="57" presetID="24" presetClass="exit" presetSubtype="0" fill="hold" grpId="1" nodeType="withEffect">
                                  <p:stCondLst>
                                    <p:cond delay="0"/>
                                  </p:stCondLst>
                                  <p:childTnLst>
                                    <p:anim to="" calcmode="lin" valueType="num">
                                      <p:cBhvr>
                                        <p:cTn id="58" dur="1"/>
                                        <p:tgtEl>
                                          <p:spTgt spid="64599"/>
                                        </p:tgtEl>
                                        <p:attrNameLst>
                                          <p:attrName/>
                                        </p:attrNameLst>
                                      </p:cBhvr>
                                    </p:anim>
                                    <p:set>
                                      <p:cBhvr>
                                        <p:cTn id="59" dur="1" fill="hold">
                                          <p:stCondLst>
                                            <p:cond delay="0"/>
                                          </p:stCondLst>
                                        </p:cTn>
                                        <p:tgtEl>
                                          <p:spTgt spid="64599"/>
                                        </p:tgtEl>
                                        <p:attrNameLst>
                                          <p:attrName>style.visibility</p:attrName>
                                        </p:attrNameLst>
                                      </p:cBhvr>
                                      <p:to>
                                        <p:strVal val="hidden"/>
                                      </p:to>
                                    </p:set>
                                  </p:childTnLst>
                                </p:cTn>
                              </p:par>
                              <p:par>
                                <p:cTn id="60" presetID="24" presetClass="exit" presetSubtype="0" fill="hold" nodeType="withEffect">
                                  <p:stCondLst>
                                    <p:cond delay="0"/>
                                  </p:stCondLst>
                                  <p:childTnLst>
                                    <p:anim to="" calcmode="lin" valueType="num">
                                      <p:cBhvr>
                                        <p:cTn id="61" dur="1"/>
                                        <p:tgtEl>
                                          <p:spTgt spid="7"/>
                                        </p:tgtEl>
                                        <p:attrNameLst>
                                          <p:attrName/>
                                        </p:attrNameLst>
                                      </p:cBhvr>
                                    </p:anim>
                                    <p:set>
                                      <p:cBhvr>
                                        <p:cTn id="62" dur="1" fill="hold">
                                          <p:stCondLst>
                                            <p:cond delay="0"/>
                                          </p:stCondLst>
                                        </p:cTn>
                                        <p:tgtEl>
                                          <p:spTgt spid="7"/>
                                        </p:tgtEl>
                                        <p:attrNameLst>
                                          <p:attrName>style.visibility</p:attrName>
                                        </p:attrNameLst>
                                      </p:cBhvr>
                                      <p:to>
                                        <p:strVal val="hidden"/>
                                      </p:to>
                                    </p:set>
                                  </p:childTnLst>
                                </p:cTn>
                              </p:par>
                              <p:par>
                                <p:cTn id="63" presetID="24" presetClass="exit" presetSubtype="0" fill="hold" nodeType="withEffect">
                                  <p:stCondLst>
                                    <p:cond delay="0"/>
                                  </p:stCondLst>
                                  <p:childTnLst>
                                    <p:anim to="" calcmode="lin" valueType="num">
                                      <p:cBhvr>
                                        <p:cTn id="64" dur="1"/>
                                        <p:tgtEl>
                                          <p:spTgt spid="8"/>
                                        </p:tgtEl>
                                        <p:attrNameLst>
                                          <p:attrName/>
                                        </p:attrNameLst>
                                      </p:cBhvr>
                                    </p:anim>
                                    <p:set>
                                      <p:cBhvr>
                                        <p:cTn id="65" dur="1" fill="hold">
                                          <p:stCondLst>
                                            <p:cond delay="0"/>
                                          </p:stCondLst>
                                        </p:cTn>
                                        <p:tgtEl>
                                          <p:spTgt spid="8"/>
                                        </p:tgtEl>
                                        <p:attrNameLst>
                                          <p:attrName>style.visibility</p:attrName>
                                        </p:attrNameLst>
                                      </p:cBhvr>
                                      <p:to>
                                        <p:strVal val="hidden"/>
                                      </p:to>
                                    </p:set>
                                  </p:childTnLst>
                                </p:cTn>
                              </p:par>
                              <p:par>
                                <p:cTn id="66" presetID="24" presetClass="exit" presetSubtype="0" fill="hold" nodeType="withEffect">
                                  <p:stCondLst>
                                    <p:cond delay="0"/>
                                  </p:stCondLst>
                                  <p:childTnLst>
                                    <p:anim to="" calcmode="lin" valueType="num">
                                      <p:cBhvr>
                                        <p:cTn id="67" dur="1"/>
                                        <p:tgtEl>
                                          <p:spTgt spid="9"/>
                                        </p:tgtEl>
                                        <p:attrNameLst>
                                          <p:attrName/>
                                        </p:attrNameLst>
                                      </p:cBhvr>
                                    </p:anim>
                                    <p:set>
                                      <p:cBhvr>
                                        <p:cTn id="68" dur="1" fill="hold">
                                          <p:stCondLst>
                                            <p:cond delay="0"/>
                                          </p:stCondLst>
                                        </p:cTn>
                                        <p:tgtEl>
                                          <p:spTgt spid="9"/>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4" presetClass="entr" presetSubtype="0" fill="hold" nodeType="clickEffect">
                                  <p:stCondLst>
                                    <p:cond delay="0"/>
                                  </p:stCondLst>
                                  <p:childTnLst>
                                    <p:set>
                                      <p:cBhvr>
                                        <p:cTn id="72" dur="1" fill="hold">
                                          <p:stCondLst>
                                            <p:cond delay="0"/>
                                          </p:stCondLst>
                                        </p:cTn>
                                        <p:tgtEl>
                                          <p:spTgt spid="10"/>
                                        </p:tgtEl>
                                        <p:attrNameLst>
                                          <p:attrName>style.visibility</p:attrName>
                                        </p:attrNameLst>
                                      </p:cBhvr>
                                      <p:to>
                                        <p:strVal val="visible"/>
                                      </p:to>
                                    </p:set>
                                    <p:anim to="" calcmode="lin" valueType="num">
                                      <p:cBhvr>
                                        <p:cTn id="73" dur="1" fill="hold"/>
                                        <p:tgtEl>
                                          <p:spTgt spid="10"/>
                                        </p:tgtEl>
                                        <p:attrNameLst>
                                          <p:attrName/>
                                        </p:attrNameLst>
                                      </p:cBhvr>
                                    </p:anim>
                                  </p:childTnLst>
                                </p:cTn>
                              </p:par>
                            </p:childTnLst>
                          </p:cTn>
                        </p:par>
                      </p:childTnLst>
                    </p:cTn>
                  </p:par>
                  <p:par>
                    <p:cTn id="74" fill="hold">
                      <p:stCondLst>
                        <p:cond delay="indefinite"/>
                      </p:stCondLst>
                      <p:childTnLst>
                        <p:par>
                          <p:cTn id="75" fill="hold">
                            <p:stCondLst>
                              <p:cond delay="0"/>
                            </p:stCondLst>
                            <p:childTnLst>
                              <p:par>
                                <p:cTn id="76" presetID="24" presetClass="entr" presetSubtype="0" fill="hold" nodeType="clickEffect">
                                  <p:stCondLst>
                                    <p:cond delay="0"/>
                                  </p:stCondLst>
                                  <p:childTnLst>
                                    <p:set>
                                      <p:cBhvr>
                                        <p:cTn id="77" dur="1" fill="hold">
                                          <p:stCondLst>
                                            <p:cond delay="0"/>
                                          </p:stCondLst>
                                        </p:cTn>
                                        <p:tgtEl>
                                          <p:spTgt spid="11"/>
                                        </p:tgtEl>
                                        <p:attrNameLst>
                                          <p:attrName>style.visibility</p:attrName>
                                        </p:attrNameLst>
                                      </p:cBhvr>
                                      <p:to>
                                        <p:strVal val="visible"/>
                                      </p:to>
                                    </p:set>
                                    <p:anim to="" calcmode="lin" valueType="num">
                                      <p:cBhvr>
                                        <p:cTn id="78" dur="1" fill="hold"/>
                                        <p:tgtEl>
                                          <p:spTgt spid="11"/>
                                        </p:tgtEl>
                                        <p:attrNameLst>
                                          <p:attrName/>
                                        </p:attrNameLst>
                                      </p:cBhvr>
                                    </p:anim>
                                  </p:childTnLst>
                                </p:cTn>
                              </p:par>
                            </p:childTnLst>
                          </p:cTn>
                        </p:par>
                      </p:childTnLst>
                    </p:cTn>
                  </p:par>
                  <p:par>
                    <p:cTn id="79" fill="hold">
                      <p:stCondLst>
                        <p:cond delay="indefinite"/>
                      </p:stCondLst>
                      <p:childTnLst>
                        <p:par>
                          <p:cTn id="80" fill="hold">
                            <p:stCondLst>
                              <p:cond delay="0"/>
                            </p:stCondLst>
                            <p:childTnLst>
                              <p:par>
                                <p:cTn id="81" presetID="23" presetClass="entr" presetSubtype="16" fill="hold" nodeType="clickEffect">
                                  <p:stCondLst>
                                    <p:cond delay="0"/>
                                  </p:stCondLst>
                                  <p:childTnLst>
                                    <p:set>
                                      <p:cBhvr>
                                        <p:cTn id="82" dur="1" fill="hold">
                                          <p:stCondLst>
                                            <p:cond delay="0"/>
                                          </p:stCondLst>
                                        </p:cTn>
                                        <p:tgtEl>
                                          <p:spTgt spid="12"/>
                                        </p:tgtEl>
                                        <p:attrNameLst>
                                          <p:attrName>style.visibility</p:attrName>
                                        </p:attrNameLst>
                                      </p:cBhvr>
                                      <p:to>
                                        <p:strVal val="visible"/>
                                      </p:to>
                                    </p:set>
                                    <p:anim calcmode="lin" valueType="num">
                                      <p:cBhvr>
                                        <p:cTn id="83" dur="500" fill="hold"/>
                                        <p:tgtEl>
                                          <p:spTgt spid="12"/>
                                        </p:tgtEl>
                                        <p:attrNameLst>
                                          <p:attrName>ppt_w</p:attrName>
                                        </p:attrNameLst>
                                      </p:cBhvr>
                                      <p:tavLst>
                                        <p:tav tm="0">
                                          <p:val>
                                            <p:fltVal val="0"/>
                                          </p:val>
                                        </p:tav>
                                        <p:tav tm="100000">
                                          <p:val>
                                            <p:strVal val="#ppt_w"/>
                                          </p:val>
                                        </p:tav>
                                      </p:tavLst>
                                    </p:anim>
                                    <p:anim calcmode="lin" valueType="num">
                                      <p:cBhvr>
                                        <p:cTn id="84"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85" fill="hold">
                      <p:stCondLst>
                        <p:cond delay="indefinite"/>
                      </p:stCondLst>
                      <p:childTnLst>
                        <p:par>
                          <p:cTn id="86" fill="hold">
                            <p:stCondLst>
                              <p:cond delay="0"/>
                            </p:stCondLst>
                            <p:childTnLst>
                              <p:par>
                                <p:cTn id="87" presetID="18" presetClass="entr" presetSubtype="6" fill="hold" grpId="0" nodeType="clickEffect">
                                  <p:stCondLst>
                                    <p:cond delay="0"/>
                                  </p:stCondLst>
                                  <p:childTnLst>
                                    <p:set>
                                      <p:cBhvr>
                                        <p:cTn id="88" dur="1" fill="hold">
                                          <p:stCondLst>
                                            <p:cond delay="0"/>
                                          </p:stCondLst>
                                        </p:cTn>
                                        <p:tgtEl>
                                          <p:spTgt spid="64630"/>
                                        </p:tgtEl>
                                        <p:attrNameLst>
                                          <p:attrName>style.visibility</p:attrName>
                                        </p:attrNameLst>
                                      </p:cBhvr>
                                      <p:to>
                                        <p:strVal val="visible"/>
                                      </p:to>
                                    </p:set>
                                    <p:animEffect transition="in" filter="strips(downRight)">
                                      <p:cBhvr>
                                        <p:cTn id="89" dur="500"/>
                                        <p:tgtEl>
                                          <p:spTgt spid="64630"/>
                                        </p:tgtEl>
                                      </p:cBhvr>
                                    </p:animEffect>
                                  </p:childTnLst>
                                </p:cTn>
                              </p:par>
                            </p:childTnLst>
                          </p:cTn>
                        </p:par>
                      </p:childTnLst>
                    </p:cTn>
                  </p:par>
                  <p:par>
                    <p:cTn id="90" fill="hold">
                      <p:stCondLst>
                        <p:cond delay="indefinite"/>
                      </p:stCondLst>
                      <p:childTnLst>
                        <p:par>
                          <p:cTn id="91" fill="hold">
                            <p:stCondLst>
                              <p:cond delay="0"/>
                            </p:stCondLst>
                            <p:childTnLst>
                              <p:par>
                                <p:cTn id="92" presetID="1" presetClass="entr" presetSubtype="0" fill="hold" nodeType="clickEffect">
                                  <p:stCondLst>
                                    <p:cond delay="0"/>
                                  </p:stCondLst>
                                  <p:childTnLst>
                                    <p:set>
                                      <p:cBhvr>
                                        <p:cTn id="93" dur="1" fill="hold">
                                          <p:stCondLst>
                                            <p:cond delay="499"/>
                                          </p:stCondLst>
                                        </p:cTn>
                                        <p:tgtEl>
                                          <p:spTgt spid="14"/>
                                        </p:tgtEl>
                                        <p:attrNameLst>
                                          <p:attrName>style.visibility</p:attrName>
                                        </p:attrNameLst>
                                      </p:cBhvr>
                                      <p:to>
                                        <p:strVal val="visible"/>
                                      </p:to>
                                    </p:set>
                                  </p:childTnLst>
                                </p:cTn>
                              </p:par>
                            </p:childTnLst>
                          </p:cTn>
                        </p:par>
                      </p:childTnLst>
                    </p:cTn>
                  </p:par>
                  <p:par>
                    <p:cTn id="94" fill="hold">
                      <p:stCondLst>
                        <p:cond delay="indefinite"/>
                      </p:stCondLst>
                      <p:childTnLst>
                        <p:par>
                          <p:cTn id="95" fill="hold">
                            <p:stCondLst>
                              <p:cond delay="0"/>
                            </p:stCondLst>
                            <p:childTnLst>
                              <p:par>
                                <p:cTn id="96" presetID="17" presetClass="entr" presetSubtype="4" fill="hold" nodeType="clickEffect">
                                  <p:stCondLst>
                                    <p:cond delay="0"/>
                                  </p:stCondLst>
                                  <p:childTnLst>
                                    <p:set>
                                      <p:cBhvr>
                                        <p:cTn id="97" dur="1" fill="hold">
                                          <p:stCondLst>
                                            <p:cond delay="0"/>
                                          </p:stCondLst>
                                        </p:cTn>
                                        <p:tgtEl>
                                          <p:spTgt spid="13"/>
                                        </p:tgtEl>
                                        <p:attrNameLst>
                                          <p:attrName>style.visibility</p:attrName>
                                        </p:attrNameLst>
                                      </p:cBhvr>
                                      <p:to>
                                        <p:strVal val="visible"/>
                                      </p:to>
                                    </p:set>
                                    <p:anim calcmode="lin" valueType="num">
                                      <p:cBhvr>
                                        <p:cTn id="98" dur="500" fill="hold"/>
                                        <p:tgtEl>
                                          <p:spTgt spid="13"/>
                                        </p:tgtEl>
                                        <p:attrNameLst>
                                          <p:attrName>ppt_x</p:attrName>
                                        </p:attrNameLst>
                                      </p:cBhvr>
                                      <p:tavLst>
                                        <p:tav tm="0">
                                          <p:val>
                                            <p:strVal val="#ppt_x"/>
                                          </p:val>
                                        </p:tav>
                                        <p:tav tm="100000">
                                          <p:val>
                                            <p:strVal val="#ppt_x"/>
                                          </p:val>
                                        </p:tav>
                                      </p:tavLst>
                                    </p:anim>
                                    <p:anim calcmode="lin" valueType="num">
                                      <p:cBhvr>
                                        <p:cTn id="99" dur="500" fill="hold"/>
                                        <p:tgtEl>
                                          <p:spTgt spid="13"/>
                                        </p:tgtEl>
                                        <p:attrNameLst>
                                          <p:attrName>ppt_y</p:attrName>
                                        </p:attrNameLst>
                                      </p:cBhvr>
                                      <p:tavLst>
                                        <p:tav tm="0">
                                          <p:val>
                                            <p:strVal val="#ppt_y+#ppt_h/2"/>
                                          </p:val>
                                        </p:tav>
                                        <p:tav tm="100000">
                                          <p:val>
                                            <p:strVal val="#ppt_y"/>
                                          </p:val>
                                        </p:tav>
                                      </p:tavLst>
                                    </p:anim>
                                    <p:anim calcmode="lin" valueType="num">
                                      <p:cBhvr>
                                        <p:cTn id="100" dur="500" fill="hold"/>
                                        <p:tgtEl>
                                          <p:spTgt spid="13"/>
                                        </p:tgtEl>
                                        <p:attrNameLst>
                                          <p:attrName>ppt_w</p:attrName>
                                        </p:attrNameLst>
                                      </p:cBhvr>
                                      <p:tavLst>
                                        <p:tav tm="0">
                                          <p:val>
                                            <p:strVal val="#ppt_w"/>
                                          </p:val>
                                        </p:tav>
                                        <p:tav tm="100000">
                                          <p:val>
                                            <p:strVal val="#ppt_w"/>
                                          </p:val>
                                        </p:tav>
                                      </p:tavLst>
                                    </p:anim>
                                    <p:anim calcmode="lin" valueType="num">
                                      <p:cBhvr>
                                        <p:cTn id="101" dur="500" fill="hold"/>
                                        <p:tgtEl>
                                          <p:spTgt spid="13"/>
                                        </p:tgtEl>
                                        <p:attrNameLst>
                                          <p:attrName>ppt_h</p:attrName>
                                        </p:attrNameLst>
                                      </p:cBhvr>
                                      <p:tavLst>
                                        <p:tav tm="0">
                                          <p:val>
                                            <p:fltVal val="0"/>
                                          </p:val>
                                        </p:tav>
                                        <p:tav tm="100000">
                                          <p:val>
                                            <p:strVal val="#ppt_h"/>
                                          </p:val>
                                        </p:tav>
                                      </p:tavLst>
                                    </p:anim>
                                  </p:childTnLst>
                                </p:cTn>
                              </p:par>
                            </p:childTnLst>
                          </p:cTn>
                        </p:par>
                        <p:par>
                          <p:cTn id="102" fill="hold">
                            <p:stCondLst>
                              <p:cond delay="500"/>
                            </p:stCondLst>
                            <p:childTnLst>
                              <p:par>
                                <p:cTn id="103" presetID="17" presetClass="entr" presetSubtype="1" fill="hold" grpId="0" nodeType="afterEffect">
                                  <p:stCondLst>
                                    <p:cond delay="0"/>
                                  </p:stCondLst>
                                  <p:childTnLst>
                                    <p:set>
                                      <p:cBhvr>
                                        <p:cTn id="104" dur="1" fill="hold">
                                          <p:stCondLst>
                                            <p:cond delay="0"/>
                                          </p:stCondLst>
                                        </p:cTn>
                                        <p:tgtEl>
                                          <p:spTgt spid="64631"/>
                                        </p:tgtEl>
                                        <p:attrNameLst>
                                          <p:attrName>style.visibility</p:attrName>
                                        </p:attrNameLst>
                                      </p:cBhvr>
                                      <p:to>
                                        <p:strVal val="visible"/>
                                      </p:to>
                                    </p:set>
                                    <p:anim calcmode="lin" valueType="num">
                                      <p:cBhvr>
                                        <p:cTn id="105" dur="500" fill="hold"/>
                                        <p:tgtEl>
                                          <p:spTgt spid="64631"/>
                                        </p:tgtEl>
                                        <p:attrNameLst>
                                          <p:attrName>ppt_x</p:attrName>
                                        </p:attrNameLst>
                                      </p:cBhvr>
                                      <p:tavLst>
                                        <p:tav tm="0">
                                          <p:val>
                                            <p:strVal val="#ppt_x"/>
                                          </p:val>
                                        </p:tav>
                                        <p:tav tm="100000">
                                          <p:val>
                                            <p:strVal val="#ppt_x"/>
                                          </p:val>
                                        </p:tav>
                                      </p:tavLst>
                                    </p:anim>
                                    <p:anim calcmode="lin" valueType="num">
                                      <p:cBhvr>
                                        <p:cTn id="106" dur="500" fill="hold"/>
                                        <p:tgtEl>
                                          <p:spTgt spid="64631"/>
                                        </p:tgtEl>
                                        <p:attrNameLst>
                                          <p:attrName>ppt_y</p:attrName>
                                        </p:attrNameLst>
                                      </p:cBhvr>
                                      <p:tavLst>
                                        <p:tav tm="0">
                                          <p:val>
                                            <p:strVal val="#ppt_y-#ppt_h/2"/>
                                          </p:val>
                                        </p:tav>
                                        <p:tav tm="100000">
                                          <p:val>
                                            <p:strVal val="#ppt_y"/>
                                          </p:val>
                                        </p:tav>
                                      </p:tavLst>
                                    </p:anim>
                                    <p:anim calcmode="lin" valueType="num">
                                      <p:cBhvr>
                                        <p:cTn id="107" dur="500" fill="hold"/>
                                        <p:tgtEl>
                                          <p:spTgt spid="64631"/>
                                        </p:tgtEl>
                                        <p:attrNameLst>
                                          <p:attrName>ppt_w</p:attrName>
                                        </p:attrNameLst>
                                      </p:cBhvr>
                                      <p:tavLst>
                                        <p:tav tm="0">
                                          <p:val>
                                            <p:strVal val="#ppt_w"/>
                                          </p:val>
                                        </p:tav>
                                        <p:tav tm="100000">
                                          <p:val>
                                            <p:strVal val="#ppt_w"/>
                                          </p:val>
                                        </p:tav>
                                      </p:tavLst>
                                    </p:anim>
                                    <p:anim calcmode="lin" valueType="num">
                                      <p:cBhvr>
                                        <p:cTn id="108" dur="500" fill="hold"/>
                                        <p:tgtEl>
                                          <p:spTgt spid="64631"/>
                                        </p:tgtEl>
                                        <p:attrNameLst>
                                          <p:attrName>ppt_h</p:attrName>
                                        </p:attrNameLst>
                                      </p:cBhvr>
                                      <p:tavLst>
                                        <p:tav tm="0">
                                          <p:val>
                                            <p:fltVal val="0"/>
                                          </p:val>
                                        </p:tav>
                                        <p:tav tm="100000">
                                          <p:val>
                                            <p:strVal val="#ppt_h"/>
                                          </p:val>
                                        </p:tav>
                                      </p:tavLst>
                                    </p:anim>
                                  </p:childTnLst>
                                </p:cTn>
                              </p:par>
                            </p:childTnLst>
                          </p:cTn>
                        </p:par>
                      </p:childTnLst>
                    </p:cTn>
                  </p:par>
                  <p:par>
                    <p:cTn id="109" fill="hold">
                      <p:stCondLst>
                        <p:cond delay="indefinite"/>
                      </p:stCondLst>
                      <p:childTnLst>
                        <p:par>
                          <p:cTn id="110" fill="hold">
                            <p:stCondLst>
                              <p:cond delay="0"/>
                            </p:stCondLst>
                            <p:childTnLst>
                              <p:par>
                                <p:cTn id="111" presetID="24" presetClass="exit" presetSubtype="0" fill="hold" nodeType="clickEffect">
                                  <p:stCondLst>
                                    <p:cond delay="0"/>
                                  </p:stCondLst>
                                  <p:childTnLst>
                                    <p:anim to="" calcmode="lin" valueType="num">
                                      <p:cBhvr>
                                        <p:cTn id="112" dur="1"/>
                                        <p:tgtEl>
                                          <p:spTgt spid="12"/>
                                        </p:tgtEl>
                                        <p:attrNameLst>
                                          <p:attrName/>
                                        </p:attrNameLst>
                                      </p:cBhvr>
                                    </p:anim>
                                    <p:set>
                                      <p:cBhvr>
                                        <p:cTn id="113" dur="1" fill="hold">
                                          <p:stCondLst>
                                            <p:cond delay="0"/>
                                          </p:stCondLst>
                                        </p:cTn>
                                        <p:tgtEl>
                                          <p:spTgt spid="12"/>
                                        </p:tgtEl>
                                        <p:attrNameLst>
                                          <p:attrName>style.visibility</p:attrName>
                                        </p:attrNameLst>
                                      </p:cBhvr>
                                      <p:to>
                                        <p:strVal val="hidden"/>
                                      </p:to>
                                    </p:set>
                                  </p:childTnLst>
                                </p:cTn>
                              </p:par>
                              <p:par>
                                <p:cTn id="114" presetID="24" presetClass="exit" presetSubtype="0" fill="hold" grpId="1" nodeType="withEffect">
                                  <p:stCondLst>
                                    <p:cond delay="0"/>
                                  </p:stCondLst>
                                  <p:childTnLst>
                                    <p:anim to="" calcmode="lin" valueType="num">
                                      <p:cBhvr>
                                        <p:cTn id="115" dur="1"/>
                                        <p:tgtEl>
                                          <p:spTgt spid="64630"/>
                                        </p:tgtEl>
                                        <p:attrNameLst>
                                          <p:attrName/>
                                        </p:attrNameLst>
                                      </p:cBhvr>
                                    </p:anim>
                                    <p:set>
                                      <p:cBhvr>
                                        <p:cTn id="116" dur="1" fill="hold">
                                          <p:stCondLst>
                                            <p:cond delay="0"/>
                                          </p:stCondLst>
                                        </p:cTn>
                                        <p:tgtEl>
                                          <p:spTgt spid="64630"/>
                                        </p:tgtEl>
                                        <p:attrNameLst>
                                          <p:attrName>style.visibility</p:attrName>
                                        </p:attrNameLst>
                                      </p:cBhvr>
                                      <p:to>
                                        <p:strVal val="hidden"/>
                                      </p:to>
                                    </p:set>
                                  </p:childTnLst>
                                </p:cTn>
                              </p:par>
                              <p:par>
                                <p:cTn id="117" presetID="24" presetClass="exit" presetSubtype="0" fill="hold" grpId="1" nodeType="withEffect">
                                  <p:stCondLst>
                                    <p:cond delay="0"/>
                                  </p:stCondLst>
                                  <p:childTnLst>
                                    <p:anim to="" calcmode="lin" valueType="num">
                                      <p:cBhvr>
                                        <p:cTn id="118" dur="1"/>
                                        <p:tgtEl>
                                          <p:spTgt spid="64631"/>
                                        </p:tgtEl>
                                        <p:attrNameLst>
                                          <p:attrName/>
                                        </p:attrNameLst>
                                      </p:cBhvr>
                                    </p:anim>
                                    <p:set>
                                      <p:cBhvr>
                                        <p:cTn id="119" dur="1" fill="hold">
                                          <p:stCondLst>
                                            <p:cond delay="0"/>
                                          </p:stCondLst>
                                        </p:cTn>
                                        <p:tgtEl>
                                          <p:spTgt spid="64631"/>
                                        </p:tgtEl>
                                        <p:attrNameLst>
                                          <p:attrName>style.visibility</p:attrName>
                                        </p:attrNameLst>
                                      </p:cBhvr>
                                      <p:to>
                                        <p:strVal val="hidden"/>
                                      </p:to>
                                    </p:set>
                                  </p:childTnLst>
                                </p:cTn>
                              </p:par>
                              <p:par>
                                <p:cTn id="120" presetID="24" presetClass="exit" presetSubtype="0" fill="hold" nodeType="withEffect">
                                  <p:stCondLst>
                                    <p:cond delay="0"/>
                                  </p:stCondLst>
                                  <p:childTnLst>
                                    <p:anim to="" calcmode="lin" valueType="num">
                                      <p:cBhvr>
                                        <p:cTn id="121" dur="1"/>
                                        <p:tgtEl>
                                          <p:spTgt spid="13"/>
                                        </p:tgtEl>
                                        <p:attrNameLst>
                                          <p:attrName/>
                                        </p:attrNameLst>
                                      </p:cBhvr>
                                    </p:anim>
                                    <p:set>
                                      <p:cBhvr>
                                        <p:cTn id="122" dur="1" fill="hold">
                                          <p:stCondLst>
                                            <p:cond delay="0"/>
                                          </p:stCondLst>
                                        </p:cTn>
                                        <p:tgtEl>
                                          <p:spTgt spid="13"/>
                                        </p:tgtEl>
                                        <p:attrNameLst>
                                          <p:attrName>style.visibility</p:attrName>
                                        </p:attrNameLst>
                                      </p:cBhvr>
                                      <p:to>
                                        <p:strVal val="hidden"/>
                                      </p:to>
                                    </p:set>
                                  </p:childTnLst>
                                </p:cTn>
                              </p:par>
                              <p:par>
                                <p:cTn id="123" presetID="24" presetClass="exit" presetSubtype="0" fill="hold" nodeType="withEffect">
                                  <p:stCondLst>
                                    <p:cond delay="0"/>
                                  </p:stCondLst>
                                  <p:childTnLst>
                                    <p:anim to="" calcmode="lin" valueType="num">
                                      <p:cBhvr>
                                        <p:cTn id="124" dur="1"/>
                                        <p:tgtEl>
                                          <p:spTgt spid="14"/>
                                        </p:tgtEl>
                                        <p:attrNameLst>
                                          <p:attrName/>
                                        </p:attrNameLst>
                                      </p:cBhvr>
                                    </p:anim>
                                    <p:set>
                                      <p:cBhvr>
                                        <p:cTn id="125" dur="1" fill="hold">
                                          <p:stCondLst>
                                            <p:cond delay="0"/>
                                          </p:stCondLst>
                                        </p:cTn>
                                        <p:tgtEl>
                                          <p:spTgt spid="14"/>
                                        </p:tgtEl>
                                        <p:attrNameLst>
                                          <p:attrName>style.visibility</p:attrName>
                                        </p:attrNameLst>
                                      </p:cBhvr>
                                      <p:to>
                                        <p:strVal val="hidden"/>
                                      </p:to>
                                    </p:set>
                                  </p:childTnLst>
                                </p:cTn>
                              </p:par>
                            </p:childTnLst>
                          </p:cTn>
                        </p:par>
                      </p:childTnLst>
                    </p:cTn>
                  </p:par>
                  <p:par>
                    <p:cTn id="126" fill="hold">
                      <p:stCondLst>
                        <p:cond delay="indefinite"/>
                      </p:stCondLst>
                      <p:childTnLst>
                        <p:par>
                          <p:cTn id="127" fill="hold">
                            <p:stCondLst>
                              <p:cond delay="0"/>
                            </p:stCondLst>
                            <p:childTnLst>
                              <p:par>
                                <p:cTn id="128" presetID="24" presetClass="entr" presetSubtype="0" fill="hold" nodeType="clickEffect">
                                  <p:stCondLst>
                                    <p:cond delay="0"/>
                                  </p:stCondLst>
                                  <p:childTnLst>
                                    <p:set>
                                      <p:cBhvr>
                                        <p:cTn id="129" dur="1" fill="hold">
                                          <p:stCondLst>
                                            <p:cond delay="0"/>
                                          </p:stCondLst>
                                        </p:cTn>
                                        <p:tgtEl>
                                          <p:spTgt spid="15"/>
                                        </p:tgtEl>
                                        <p:attrNameLst>
                                          <p:attrName>style.visibility</p:attrName>
                                        </p:attrNameLst>
                                      </p:cBhvr>
                                      <p:to>
                                        <p:strVal val="visible"/>
                                      </p:to>
                                    </p:set>
                                    <p:anim to="" calcmode="lin" valueType="num">
                                      <p:cBhvr>
                                        <p:cTn id="130" dur="1" fill="hold"/>
                                        <p:tgtEl>
                                          <p:spTgt spid="15"/>
                                        </p:tgtEl>
                                        <p:attrNameLst>
                                          <p:attrName/>
                                        </p:attrNameLst>
                                      </p:cBhvr>
                                    </p:anim>
                                  </p:childTnLst>
                                </p:cTn>
                              </p:par>
                            </p:childTnLst>
                          </p:cTn>
                        </p:par>
                      </p:childTnLst>
                    </p:cTn>
                  </p:par>
                  <p:par>
                    <p:cTn id="131" fill="hold">
                      <p:stCondLst>
                        <p:cond delay="indefinite"/>
                      </p:stCondLst>
                      <p:childTnLst>
                        <p:par>
                          <p:cTn id="132" fill="hold">
                            <p:stCondLst>
                              <p:cond delay="0"/>
                            </p:stCondLst>
                            <p:childTnLst>
                              <p:par>
                                <p:cTn id="133" presetID="24" presetClass="entr" presetSubtype="0" fill="hold" nodeType="clickEffect">
                                  <p:stCondLst>
                                    <p:cond delay="0"/>
                                  </p:stCondLst>
                                  <p:childTnLst>
                                    <p:set>
                                      <p:cBhvr>
                                        <p:cTn id="134" dur="1" fill="hold">
                                          <p:stCondLst>
                                            <p:cond delay="0"/>
                                          </p:stCondLst>
                                        </p:cTn>
                                        <p:tgtEl>
                                          <p:spTgt spid="16"/>
                                        </p:tgtEl>
                                        <p:attrNameLst>
                                          <p:attrName>style.visibility</p:attrName>
                                        </p:attrNameLst>
                                      </p:cBhvr>
                                      <p:to>
                                        <p:strVal val="visible"/>
                                      </p:to>
                                    </p:set>
                                    <p:anim to="" calcmode="lin" valueType="num">
                                      <p:cBhvr>
                                        <p:cTn id="135" dur="1" fill="hold"/>
                                        <p:tgtEl>
                                          <p:spTgt spid="16"/>
                                        </p:tgtEl>
                                        <p:attrNameLst>
                                          <p:attrName/>
                                        </p:attrNameLst>
                                      </p:cBhvr>
                                    </p:anim>
                                  </p:childTnLst>
                                </p:cTn>
                              </p:par>
                            </p:childTnLst>
                          </p:cTn>
                        </p:par>
                      </p:childTnLst>
                    </p:cTn>
                  </p:par>
                  <p:par>
                    <p:cTn id="136" fill="hold">
                      <p:stCondLst>
                        <p:cond delay="indefinite"/>
                      </p:stCondLst>
                      <p:childTnLst>
                        <p:par>
                          <p:cTn id="137" fill="hold">
                            <p:stCondLst>
                              <p:cond delay="0"/>
                            </p:stCondLst>
                            <p:childTnLst>
                              <p:par>
                                <p:cTn id="138" presetID="24" presetClass="entr" presetSubtype="0" fill="hold" nodeType="clickEffect">
                                  <p:stCondLst>
                                    <p:cond delay="0"/>
                                  </p:stCondLst>
                                  <p:childTnLst>
                                    <p:set>
                                      <p:cBhvr>
                                        <p:cTn id="139" dur="1" fill="hold">
                                          <p:stCondLst>
                                            <p:cond delay="0"/>
                                          </p:stCondLst>
                                        </p:cTn>
                                        <p:tgtEl>
                                          <p:spTgt spid="64650"/>
                                        </p:tgtEl>
                                        <p:attrNameLst>
                                          <p:attrName>style.visibility</p:attrName>
                                        </p:attrNameLst>
                                      </p:cBhvr>
                                      <p:to>
                                        <p:strVal val="visible"/>
                                      </p:to>
                                    </p:set>
                                    <p:anim to="" calcmode="lin" valueType="num">
                                      <p:cBhvr>
                                        <p:cTn id="140" dur="1" fill="hold"/>
                                        <p:tgtEl>
                                          <p:spTgt spid="64650"/>
                                        </p:tgtEl>
                                        <p:attrNameLst>
                                          <p:attrName/>
                                        </p:attrNameLst>
                                      </p:cBhvr>
                                    </p:anim>
                                  </p:childTnLst>
                                </p:cTn>
                              </p:par>
                            </p:childTnLst>
                          </p:cTn>
                        </p:par>
                      </p:childTnLst>
                    </p:cTn>
                  </p:par>
                  <p:par>
                    <p:cTn id="141" fill="hold">
                      <p:stCondLst>
                        <p:cond delay="indefinite"/>
                      </p:stCondLst>
                      <p:childTnLst>
                        <p:par>
                          <p:cTn id="142" fill="hold">
                            <p:stCondLst>
                              <p:cond delay="0"/>
                            </p:stCondLst>
                            <p:childTnLst>
                              <p:par>
                                <p:cTn id="143" presetID="24" presetClass="exit" presetSubtype="0" fill="hold" nodeType="clickEffect">
                                  <p:stCondLst>
                                    <p:cond delay="0"/>
                                  </p:stCondLst>
                                  <p:childTnLst>
                                    <p:anim to="" calcmode="lin" valueType="num">
                                      <p:cBhvr>
                                        <p:cTn id="144" dur="1"/>
                                        <p:tgtEl>
                                          <p:spTgt spid="64650"/>
                                        </p:tgtEl>
                                        <p:attrNameLst>
                                          <p:attrName/>
                                        </p:attrNameLst>
                                      </p:cBhvr>
                                    </p:anim>
                                    <p:set>
                                      <p:cBhvr>
                                        <p:cTn id="145" dur="1" fill="hold">
                                          <p:stCondLst>
                                            <p:cond delay="0"/>
                                          </p:stCondLst>
                                        </p:cTn>
                                        <p:tgtEl>
                                          <p:spTgt spid="64650"/>
                                        </p:tgtEl>
                                        <p:attrNameLst>
                                          <p:attrName>style.visibility</p:attrName>
                                        </p:attrNameLst>
                                      </p:cBhvr>
                                      <p:to>
                                        <p:strVal val="hidden"/>
                                      </p:to>
                                    </p:set>
                                  </p:childTnLst>
                                </p:cTn>
                              </p:par>
                            </p:childTnLst>
                          </p:cTn>
                        </p:par>
                      </p:childTnLst>
                    </p:cTn>
                  </p:par>
                  <p:par>
                    <p:cTn id="146" fill="hold">
                      <p:stCondLst>
                        <p:cond delay="indefinite"/>
                      </p:stCondLst>
                      <p:childTnLst>
                        <p:par>
                          <p:cTn id="147" fill="hold">
                            <p:stCondLst>
                              <p:cond delay="0"/>
                            </p:stCondLst>
                            <p:childTnLst>
                              <p:par>
                                <p:cTn id="148" presetID="24" presetClass="entr" presetSubtype="0" fill="hold" nodeType="clickEffect">
                                  <p:stCondLst>
                                    <p:cond delay="0"/>
                                  </p:stCondLst>
                                  <p:childTnLst>
                                    <p:set>
                                      <p:cBhvr>
                                        <p:cTn id="149" dur="1" fill="hold">
                                          <p:stCondLst>
                                            <p:cond delay="0"/>
                                          </p:stCondLst>
                                        </p:cTn>
                                        <p:tgtEl>
                                          <p:spTgt spid="17"/>
                                        </p:tgtEl>
                                        <p:attrNameLst>
                                          <p:attrName>style.visibility</p:attrName>
                                        </p:attrNameLst>
                                      </p:cBhvr>
                                      <p:to>
                                        <p:strVal val="visible"/>
                                      </p:to>
                                    </p:set>
                                    <p:anim to="" calcmode="lin" valueType="num">
                                      <p:cBhvr>
                                        <p:cTn id="150" dur="1" fill="hold"/>
                                        <p:tgtEl>
                                          <p:spTgt spid="17"/>
                                        </p:tgtEl>
                                        <p:attrNameLst>
                                          <p:attrName/>
                                        </p:attrNameLst>
                                      </p:cBhvr>
                                    </p:anim>
                                  </p:childTnLst>
                                </p:cTn>
                              </p:par>
                            </p:childTnLst>
                          </p:cTn>
                        </p:par>
                      </p:childTnLst>
                    </p:cTn>
                  </p:par>
                  <p:par>
                    <p:cTn id="151" fill="hold">
                      <p:stCondLst>
                        <p:cond delay="indefinite"/>
                      </p:stCondLst>
                      <p:childTnLst>
                        <p:par>
                          <p:cTn id="152" fill="hold">
                            <p:stCondLst>
                              <p:cond delay="0"/>
                            </p:stCondLst>
                            <p:childTnLst>
                              <p:par>
                                <p:cTn id="153" presetID="24" presetClass="entr" presetSubtype="0" fill="hold" nodeType="clickEffect">
                                  <p:stCondLst>
                                    <p:cond delay="0"/>
                                  </p:stCondLst>
                                  <p:childTnLst>
                                    <p:set>
                                      <p:cBhvr>
                                        <p:cTn id="154" dur="1" fill="hold">
                                          <p:stCondLst>
                                            <p:cond delay="0"/>
                                          </p:stCondLst>
                                        </p:cTn>
                                        <p:tgtEl>
                                          <p:spTgt spid="64651"/>
                                        </p:tgtEl>
                                        <p:attrNameLst>
                                          <p:attrName>style.visibility</p:attrName>
                                        </p:attrNameLst>
                                      </p:cBhvr>
                                      <p:to>
                                        <p:strVal val="visible"/>
                                      </p:to>
                                    </p:set>
                                    <p:anim to="" calcmode="lin" valueType="num">
                                      <p:cBhvr>
                                        <p:cTn id="155" dur="1" fill="hold"/>
                                        <p:tgtEl>
                                          <p:spTgt spid="64651"/>
                                        </p:tgtEl>
                                        <p:attrNameLst>
                                          <p:attrName/>
                                        </p:attrNameLst>
                                      </p:cBhvr>
                                    </p:anim>
                                  </p:childTnLst>
                                </p:cTn>
                              </p:par>
                            </p:childTnLst>
                          </p:cTn>
                        </p:par>
                      </p:childTnLst>
                    </p:cTn>
                  </p:par>
                  <p:par>
                    <p:cTn id="156" fill="hold">
                      <p:stCondLst>
                        <p:cond delay="indefinite"/>
                      </p:stCondLst>
                      <p:childTnLst>
                        <p:par>
                          <p:cTn id="157" fill="hold">
                            <p:stCondLst>
                              <p:cond delay="0"/>
                            </p:stCondLst>
                            <p:childTnLst>
                              <p:par>
                                <p:cTn id="158" presetID="24" presetClass="exit" presetSubtype="0" fill="hold" nodeType="clickEffect">
                                  <p:stCondLst>
                                    <p:cond delay="0"/>
                                  </p:stCondLst>
                                  <p:childTnLst>
                                    <p:anim to="" calcmode="lin" valueType="num">
                                      <p:cBhvr>
                                        <p:cTn id="159" dur="1"/>
                                        <p:tgtEl>
                                          <p:spTgt spid="64651"/>
                                        </p:tgtEl>
                                        <p:attrNameLst>
                                          <p:attrName/>
                                        </p:attrNameLst>
                                      </p:cBhvr>
                                    </p:anim>
                                    <p:set>
                                      <p:cBhvr>
                                        <p:cTn id="160" dur="1" fill="hold">
                                          <p:stCondLst>
                                            <p:cond delay="0"/>
                                          </p:stCondLst>
                                        </p:cTn>
                                        <p:tgtEl>
                                          <p:spTgt spid="64651"/>
                                        </p:tgtEl>
                                        <p:attrNameLst>
                                          <p:attrName>style.visibility</p:attrName>
                                        </p:attrNameLst>
                                      </p:cBhvr>
                                      <p:to>
                                        <p:strVal val="hidden"/>
                                      </p:to>
                                    </p:set>
                                  </p:childTnLst>
                                </p:cTn>
                              </p:par>
                            </p:childTnLst>
                          </p:cTn>
                        </p:par>
                      </p:childTnLst>
                    </p:cTn>
                  </p:par>
                  <p:par>
                    <p:cTn id="161" fill="hold">
                      <p:stCondLst>
                        <p:cond delay="indefinite"/>
                      </p:stCondLst>
                      <p:childTnLst>
                        <p:par>
                          <p:cTn id="162" fill="hold">
                            <p:stCondLst>
                              <p:cond delay="0"/>
                            </p:stCondLst>
                            <p:childTnLst>
                              <p:par>
                                <p:cTn id="163" presetID="24" presetClass="entr" presetSubtype="0" fill="hold" nodeType="clickEffect">
                                  <p:stCondLst>
                                    <p:cond delay="0"/>
                                  </p:stCondLst>
                                  <p:childTnLst>
                                    <p:set>
                                      <p:cBhvr>
                                        <p:cTn id="164" dur="1" fill="hold">
                                          <p:stCondLst>
                                            <p:cond delay="0"/>
                                          </p:stCondLst>
                                        </p:cTn>
                                        <p:tgtEl>
                                          <p:spTgt spid="18"/>
                                        </p:tgtEl>
                                        <p:attrNameLst>
                                          <p:attrName>style.visibility</p:attrName>
                                        </p:attrNameLst>
                                      </p:cBhvr>
                                      <p:to>
                                        <p:strVal val="visible"/>
                                      </p:to>
                                    </p:set>
                                    <p:anim to="" calcmode="lin" valueType="num">
                                      <p:cBhvr>
                                        <p:cTn id="165" dur="1" fill="hold"/>
                                        <p:tgtEl>
                                          <p:spTgt spid="18"/>
                                        </p:tgtEl>
                                        <p:attrNameLst>
                                          <p:attrName/>
                                        </p:attrNameLst>
                                      </p:cBhvr>
                                    </p:anim>
                                  </p:childTnLst>
                                </p:cTn>
                              </p:par>
                            </p:childTnLst>
                          </p:cTn>
                        </p:par>
                      </p:childTnLst>
                    </p:cTn>
                  </p:par>
                  <p:par>
                    <p:cTn id="166" fill="hold">
                      <p:stCondLst>
                        <p:cond delay="indefinite"/>
                      </p:stCondLst>
                      <p:childTnLst>
                        <p:par>
                          <p:cTn id="167" fill="hold">
                            <p:stCondLst>
                              <p:cond delay="0"/>
                            </p:stCondLst>
                            <p:childTnLst>
                              <p:par>
                                <p:cTn id="168" presetID="24" presetClass="entr" presetSubtype="0" fill="hold" nodeType="clickEffect">
                                  <p:stCondLst>
                                    <p:cond delay="0"/>
                                  </p:stCondLst>
                                  <p:childTnLst>
                                    <p:set>
                                      <p:cBhvr>
                                        <p:cTn id="169" dur="1" fill="hold">
                                          <p:stCondLst>
                                            <p:cond delay="0"/>
                                          </p:stCondLst>
                                        </p:cTn>
                                        <p:tgtEl>
                                          <p:spTgt spid="64652"/>
                                        </p:tgtEl>
                                        <p:attrNameLst>
                                          <p:attrName>style.visibility</p:attrName>
                                        </p:attrNameLst>
                                      </p:cBhvr>
                                      <p:to>
                                        <p:strVal val="visible"/>
                                      </p:to>
                                    </p:set>
                                    <p:anim to="" calcmode="lin" valueType="num">
                                      <p:cBhvr>
                                        <p:cTn id="170" dur="1" fill="hold"/>
                                        <p:tgtEl>
                                          <p:spTgt spid="6465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7" grpId="0" animBg="1" autoUpdateAnimBg="0"/>
      <p:bldP spid="64599" grpId="0" animBg="1"/>
      <p:bldP spid="64599" grpId="1" animBg="1"/>
      <p:bldP spid="64630" grpId="0" animBg="1"/>
      <p:bldP spid="64630" grpId="1" animBg="1"/>
      <p:bldP spid="64631" grpId="0" animBg="1"/>
      <p:bldP spid="64631"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1" name="Text Box 5"/>
          <p:cNvSpPr txBox="1">
            <a:spLocks noChangeArrowheads="1"/>
          </p:cNvSpPr>
          <p:nvPr/>
        </p:nvSpPr>
        <p:spPr bwMode="auto">
          <a:xfrm>
            <a:off x="2339975" y="42863"/>
            <a:ext cx="4537075" cy="361950"/>
          </a:xfrm>
          <a:prstGeom prst="rect">
            <a:avLst/>
          </a:prstGeom>
          <a:solidFill>
            <a:srgbClr val="FFFF99"/>
          </a:solidFill>
          <a:ln w="25400">
            <a:solidFill>
              <a:schemeClr val="accent2"/>
            </a:solidFill>
            <a:miter lim="800000"/>
            <a:headEnd/>
            <a:tailEnd/>
          </a:ln>
        </p:spPr>
        <p:txBody>
          <a:bodyPr>
            <a:spAutoFit/>
          </a:bodyPr>
          <a:lstStyle/>
          <a:p>
            <a:pPr algn="ctr" eaLnBrk="0" hangingPunct="0">
              <a:spcBef>
                <a:spcPct val="50000"/>
              </a:spcBef>
            </a:pPr>
            <a:r>
              <a:rPr lang="es-ES_tradnl" sz="1600">
                <a:solidFill>
                  <a:schemeClr val="accent2"/>
                </a:solidFill>
                <a:latin typeface="Verdana" pitchFamily="34" charset="0"/>
              </a:rPr>
              <a:t>SISMOS Y ONDAS SÍSMICAS</a:t>
            </a:r>
            <a:endParaRPr lang="es-ES_tradnl" sz="1600">
              <a:latin typeface="Verdana" pitchFamily="34" charset="0"/>
            </a:endParaRPr>
          </a:p>
        </p:txBody>
      </p:sp>
      <p:grpSp>
        <p:nvGrpSpPr>
          <p:cNvPr id="2" name="Group 65"/>
          <p:cNvGrpSpPr>
            <a:grpSpLocks/>
          </p:cNvGrpSpPr>
          <p:nvPr/>
        </p:nvGrpSpPr>
        <p:grpSpPr bwMode="auto">
          <a:xfrm>
            <a:off x="179388" y="620713"/>
            <a:ext cx="2305050" cy="425450"/>
            <a:chOff x="2336" y="1620"/>
            <a:chExt cx="816" cy="268"/>
          </a:xfrm>
        </p:grpSpPr>
        <p:sp>
          <p:nvSpPr>
            <p:cNvPr id="3172" name="AutoShape 66"/>
            <p:cNvSpPr>
              <a:spLocks noChangeArrowheads="1"/>
            </p:cNvSpPr>
            <p:nvPr/>
          </p:nvSpPr>
          <p:spPr bwMode="auto">
            <a:xfrm>
              <a:off x="2336" y="1658"/>
              <a:ext cx="725" cy="230"/>
            </a:xfrm>
            <a:prstGeom prst="flowChartAlternateProcess">
              <a:avLst/>
            </a:prstGeom>
            <a:solidFill>
              <a:schemeClr val="accent1"/>
            </a:solidFill>
            <a:ln w="9525">
              <a:solidFill>
                <a:schemeClr val="tx1"/>
              </a:solidFill>
              <a:miter lim="800000"/>
              <a:headEnd/>
              <a:tailEnd/>
            </a:ln>
          </p:spPr>
          <p:txBody>
            <a:bodyPr wrap="none" anchor="ctr"/>
            <a:lstStyle/>
            <a:p>
              <a:endParaRPr lang="es-ES_tradnl"/>
            </a:p>
          </p:txBody>
        </p:sp>
        <p:sp>
          <p:nvSpPr>
            <p:cNvPr id="3173" name="Rectangle 67"/>
            <p:cNvSpPr>
              <a:spLocks noChangeArrowheads="1"/>
            </p:cNvSpPr>
            <p:nvPr/>
          </p:nvSpPr>
          <p:spPr bwMode="auto">
            <a:xfrm>
              <a:off x="2336" y="1620"/>
              <a:ext cx="816" cy="231"/>
            </a:xfrm>
            <a:prstGeom prst="rect">
              <a:avLst/>
            </a:prstGeom>
            <a:noFill/>
            <a:ln w="9525">
              <a:noFill/>
              <a:miter lim="800000"/>
              <a:headEnd/>
              <a:tailEnd/>
            </a:ln>
          </p:spPr>
          <p:txBody>
            <a:bodyPr>
              <a:spAutoFit/>
            </a:bodyPr>
            <a:lstStyle/>
            <a:p>
              <a:r>
                <a:rPr lang="es-ES_tradnl"/>
                <a:t>Métodos indirectos</a:t>
              </a:r>
              <a:endParaRPr lang="es-ES"/>
            </a:p>
          </p:txBody>
        </p:sp>
      </p:grpSp>
      <p:grpSp>
        <p:nvGrpSpPr>
          <p:cNvPr id="3" name="Group 68"/>
          <p:cNvGrpSpPr>
            <a:grpSpLocks/>
          </p:cNvGrpSpPr>
          <p:nvPr/>
        </p:nvGrpSpPr>
        <p:grpSpPr bwMode="auto">
          <a:xfrm>
            <a:off x="2771775" y="676275"/>
            <a:ext cx="1584325" cy="304800"/>
            <a:chOff x="4272" y="1584"/>
            <a:chExt cx="1200" cy="192"/>
          </a:xfrm>
        </p:grpSpPr>
        <p:sp>
          <p:nvSpPr>
            <p:cNvPr id="65605" name="AutoShape 69"/>
            <p:cNvSpPr>
              <a:spLocks noChangeArrowheads="1"/>
            </p:cNvSpPr>
            <p:nvPr/>
          </p:nvSpPr>
          <p:spPr bwMode="auto">
            <a:xfrm>
              <a:off x="4272" y="1584"/>
              <a:ext cx="1200" cy="192"/>
            </a:xfrm>
            <a:prstGeom prst="foldedCorner">
              <a:avLst>
                <a:gd name="adj" fmla="val 12500"/>
              </a:avLst>
            </a:prstGeom>
            <a:gradFill rotWithShape="0">
              <a:gsLst>
                <a:gs pos="0">
                  <a:srgbClr val="FFFF00"/>
                </a:gs>
                <a:gs pos="100000">
                  <a:srgbClr val="FFFFFF"/>
                </a:gs>
              </a:gsLst>
              <a:path path="rect">
                <a:fillToRect r="100000" b="100000"/>
              </a:path>
            </a:gradFill>
            <a:ln w="9525">
              <a:solidFill>
                <a:srgbClr val="000000"/>
              </a:solidFill>
              <a:round/>
              <a:headEnd/>
              <a:tailEnd/>
            </a:ln>
            <a:effectLst>
              <a:outerShdw dist="107763" dir="2700000" algn="ctr" rotWithShape="0">
                <a:srgbClr val="808080"/>
              </a:outerShdw>
            </a:effectLst>
          </p:spPr>
          <p:txBody>
            <a:bodyPr/>
            <a:lstStyle/>
            <a:p>
              <a:pPr>
                <a:defRPr/>
              </a:pPr>
              <a:endParaRPr lang="es-ES"/>
            </a:p>
          </p:txBody>
        </p:sp>
        <p:sp>
          <p:nvSpPr>
            <p:cNvPr id="3171" name="Text Box 70"/>
            <p:cNvSpPr txBox="1">
              <a:spLocks noChangeArrowheads="1"/>
            </p:cNvSpPr>
            <p:nvPr/>
          </p:nvSpPr>
          <p:spPr bwMode="auto">
            <a:xfrm>
              <a:off x="4272" y="1584"/>
              <a:ext cx="1152" cy="192"/>
            </a:xfrm>
            <a:prstGeom prst="rect">
              <a:avLst/>
            </a:prstGeom>
            <a:noFill/>
            <a:ln w="9525">
              <a:noFill/>
              <a:miter lim="800000"/>
              <a:headEnd/>
              <a:tailEnd/>
            </a:ln>
          </p:spPr>
          <p:txBody>
            <a:bodyPr>
              <a:spAutoFit/>
            </a:bodyPr>
            <a:lstStyle/>
            <a:p>
              <a:pPr>
                <a:spcBef>
                  <a:spcPct val="50000"/>
                </a:spcBef>
              </a:pPr>
              <a:r>
                <a:rPr lang="es-ES_tradnl" sz="1400">
                  <a:latin typeface="Comic Sans MS" pitchFamily="66" charset="0"/>
                </a:rPr>
                <a:t>Método sísmico</a:t>
              </a:r>
            </a:p>
          </p:txBody>
        </p:sp>
      </p:grpSp>
      <p:grpSp>
        <p:nvGrpSpPr>
          <p:cNvPr id="4" name="Group 71"/>
          <p:cNvGrpSpPr>
            <a:grpSpLocks/>
          </p:cNvGrpSpPr>
          <p:nvPr/>
        </p:nvGrpSpPr>
        <p:grpSpPr bwMode="auto">
          <a:xfrm>
            <a:off x="1443038" y="4364038"/>
            <a:ext cx="2674937" cy="1822450"/>
            <a:chOff x="956" y="2764"/>
            <a:chExt cx="1685" cy="1148"/>
          </a:xfrm>
        </p:grpSpPr>
        <p:grpSp>
          <p:nvGrpSpPr>
            <p:cNvPr id="5" name="Group 72"/>
            <p:cNvGrpSpPr>
              <a:grpSpLocks/>
            </p:cNvGrpSpPr>
            <p:nvPr/>
          </p:nvGrpSpPr>
          <p:grpSpPr bwMode="auto">
            <a:xfrm>
              <a:off x="1127" y="2764"/>
              <a:ext cx="1514" cy="1148"/>
              <a:chOff x="935" y="2764"/>
              <a:chExt cx="1514" cy="1148"/>
            </a:xfrm>
          </p:grpSpPr>
          <p:sp>
            <p:nvSpPr>
              <p:cNvPr id="3168" name="Rectangle 73"/>
              <p:cNvSpPr>
                <a:spLocks noChangeArrowheads="1"/>
              </p:cNvSpPr>
              <p:nvPr/>
            </p:nvSpPr>
            <p:spPr bwMode="auto">
              <a:xfrm>
                <a:off x="935" y="2764"/>
                <a:ext cx="1514" cy="582"/>
              </a:xfrm>
              <a:prstGeom prst="rect">
                <a:avLst/>
              </a:prstGeom>
              <a:solidFill>
                <a:srgbClr val="66CCFF"/>
              </a:solidFill>
              <a:ln w="28575">
                <a:noFill/>
                <a:miter lim="800000"/>
                <a:headEnd/>
                <a:tailEnd type="none" w="lg" len="med"/>
              </a:ln>
            </p:spPr>
            <p:txBody>
              <a:bodyPr wrap="none" lIns="90000" tIns="46800" rIns="90000" bIns="46800" anchor="ctr">
                <a:spAutoFit/>
              </a:bodyPr>
              <a:lstStyle/>
              <a:p>
                <a:endParaRPr lang="es-ES_tradnl"/>
              </a:p>
            </p:txBody>
          </p:sp>
          <p:sp>
            <p:nvSpPr>
              <p:cNvPr id="3169" name="Rectangle 74"/>
              <p:cNvSpPr>
                <a:spLocks noChangeArrowheads="1"/>
              </p:cNvSpPr>
              <p:nvPr/>
            </p:nvSpPr>
            <p:spPr bwMode="auto">
              <a:xfrm>
                <a:off x="935" y="3330"/>
                <a:ext cx="1514" cy="582"/>
              </a:xfrm>
              <a:prstGeom prst="rect">
                <a:avLst/>
              </a:prstGeom>
              <a:solidFill>
                <a:srgbClr val="74B0D8"/>
              </a:solidFill>
              <a:ln w="28575">
                <a:noFill/>
                <a:miter lim="800000"/>
                <a:headEnd/>
                <a:tailEnd type="none" w="lg" len="med"/>
              </a:ln>
            </p:spPr>
            <p:txBody>
              <a:bodyPr wrap="none" lIns="90000" tIns="46800" rIns="90000" bIns="46800" anchor="ctr">
                <a:spAutoFit/>
              </a:bodyPr>
              <a:lstStyle/>
              <a:p>
                <a:endParaRPr lang="es-ES_tradnl"/>
              </a:p>
            </p:txBody>
          </p:sp>
        </p:grpSp>
        <p:sp>
          <p:nvSpPr>
            <p:cNvPr id="3166" name="Text Box 75"/>
            <p:cNvSpPr txBox="1">
              <a:spLocks noChangeArrowheads="1"/>
            </p:cNvSpPr>
            <p:nvPr/>
          </p:nvSpPr>
          <p:spPr bwMode="auto">
            <a:xfrm>
              <a:off x="956" y="2958"/>
              <a:ext cx="176" cy="212"/>
            </a:xfrm>
            <a:prstGeom prst="rect">
              <a:avLst/>
            </a:prstGeom>
            <a:noFill/>
            <a:ln w="19050">
              <a:noFill/>
              <a:miter lim="800000"/>
              <a:headEnd/>
              <a:tailEnd type="none" w="lg" len="med"/>
            </a:ln>
          </p:spPr>
          <p:txBody>
            <a:bodyPr lIns="18000" tIns="46800" rIns="90000" bIns="46800" anchor="ctr">
              <a:spAutoFit/>
            </a:bodyPr>
            <a:lstStyle/>
            <a:p>
              <a:pPr algn="ctr" eaLnBrk="0" hangingPunct="0">
                <a:spcBef>
                  <a:spcPct val="50000"/>
                </a:spcBef>
              </a:pPr>
              <a:r>
                <a:rPr lang="es-ES_tradnl" sz="1600"/>
                <a:t>1</a:t>
              </a:r>
            </a:p>
          </p:txBody>
        </p:sp>
        <p:sp>
          <p:nvSpPr>
            <p:cNvPr id="3167" name="Text Box 76"/>
            <p:cNvSpPr txBox="1">
              <a:spLocks noChangeArrowheads="1"/>
            </p:cNvSpPr>
            <p:nvPr/>
          </p:nvSpPr>
          <p:spPr bwMode="auto">
            <a:xfrm>
              <a:off x="956" y="3518"/>
              <a:ext cx="176" cy="212"/>
            </a:xfrm>
            <a:prstGeom prst="rect">
              <a:avLst/>
            </a:prstGeom>
            <a:noFill/>
            <a:ln w="19050">
              <a:noFill/>
              <a:miter lim="800000"/>
              <a:headEnd/>
              <a:tailEnd type="none" w="lg" len="med"/>
            </a:ln>
          </p:spPr>
          <p:txBody>
            <a:bodyPr lIns="18000" tIns="46800" rIns="90000" bIns="46800" anchor="ctr">
              <a:spAutoFit/>
            </a:bodyPr>
            <a:lstStyle/>
            <a:p>
              <a:pPr algn="ctr" eaLnBrk="0" hangingPunct="0">
                <a:spcBef>
                  <a:spcPct val="50000"/>
                </a:spcBef>
              </a:pPr>
              <a:r>
                <a:rPr lang="es-ES_tradnl" sz="1600"/>
                <a:t>2</a:t>
              </a:r>
            </a:p>
          </p:txBody>
        </p:sp>
      </p:grpSp>
      <p:grpSp>
        <p:nvGrpSpPr>
          <p:cNvPr id="6" name="Group 77"/>
          <p:cNvGrpSpPr>
            <a:grpSpLocks/>
          </p:cNvGrpSpPr>
          <p:nvPr/>
        </p:nvGrpSpPr>
        <p:grpSpPr bwMode="auto">
          <a:xfrm>
            <a:off x="1455738" y="2344738"/>
            <a:ext cx="2679700" cy="1822450"/>
            <a:chOff x="964" y="1492"/>
            <a:chExt cx="1688" cy="1148"/>
          </a:xfrm>
        </p:grpSpPr>
        <p:grpSp>
          <p:nvGrpSpPr>
            <p:cNvPr id="7" name="Group 78"/>
            <p:cNvGrpSpPr>
              <a:grpSpLocks/>
            </p:cNvGrpSpPr>
            <p:nvPr/>
          </p:nvGrpSpPr>
          <p:grpSpPr bwMode="auto">
            <a:xfrm>
              <a:off x="1138" y="1492"/>
              <a:ext cx="1514" cy="1148"/>
              <a:chOff x="946" y="1492"/>
              <a:chExt cx="1514" cy="1148"/>
            </a:xfrm>
          </p:grpSpPr>
          <p:sp>
            <p:nvSpPr>
              <p:cNvPr id="3163" name="Rectangle 79"/>
              <p:cNvSpPr>
                <a:spLocks noChangeArrowheads="1"/>
              </p:cNvSpPr>
              <p:nvPr/>
            </p:nvSpPr>
            <p:spPr bwMode="auto">
              <a:xfrm>
                <a:off x="946" y="1492"/>
                <a:ext cx="1514" cy="582"/>
              </a:xfrm>
              <a:prstGeom prst="rect">
                <a:avLst/>
              </a:prstGeom>
              <a:solidFill>
                <a:srgbClr val="74B0D8"/>
              </a:solidFill>
              <a:ln w="28575">
                <a:noFill/>
                <a:miter lim="800000"/>
                <a:headEnd/>
                <a:tailEnd type="none" w="lg" len="med"/>
              </a:ln>
            </p:spPr>
            <p:txBody>
              <a:bodyPr wrap="none" lIns="90000" tIns="46800" rIns="90000" bIns="46800" anchor="ctr">
                <a:spAutoFit/>
              </a:bodyPr>
              <a:lstStyle/>
              <a:p>
                <a:endParaRPr lang="es-ES_tradnl"/>
              </a:p>
            </p:txBody>
          </p:sp>
          <p:sp>
            <p:nvSpPr>
              <p:cNvPr id="3164" name="Rectangle 80"/>
              <p:cNvSpPr>
                <a:spLocks noChangeArrowheads="1"/>
              </p:cNvSpPr>
              <p:nvPr/>
            </p:nvSpPr>
            <p:spPr bwMode="auto">
              <a:xfrm>
                <a:off x="946" y="2058"/>
                <a:ext cx="1514" cy="582"/>
              </a:xfrm>
              <a:prstGeom prst="rect">
                <a:avLst/>
              </a:prstGeom>
              <a:solidFill>
                <a:srgbClr val="66CCFF"/>
              </a:solidFill>
              <a:ln w="28575">
                <a:noFill/>
                <a:miter lim="800000"/>
                <a:headEnd/>
                <a:tailEnd type="none" w="lg" len="med"/>
              </a:ln>
            </p:spPr>
            <p:txBody>
              <a:bodyPr wrap="none" lIns="90000" tIns="46800" rIns="90000" bIns="46800" anchor="ctr">
                <a:spAutoFit/>
              </a:bodyPr>
              <a:lstStyle/>
              <a:p>
                <a:endParaRPr lang="es-ES_tradnl"/>
              </a:p>
            </p:txBody>
          </p:sp>
        </p:grpSp>
        <p:sp>
          <p:nvSpPr>
            <p:cNvPr id="3161" name="Text Box 81"/>
            <p:cNvSpPr txBox="1">
              <a:spLocks noChangeArrowheads="1"/>
            </p:cNvSpPr>
            <p:nvPr/>
          </p:nvSpPr>
          <p:spPr bwMode="auto">
            <a:xfrm>
              <a:off x="964" y="1670"/>
              <a:ext cx="176" cy="212"/>
            </a:xfrm>
            <a:prstGeom prst="rect">
              <a:avLst/>
            </a:prstGeom>
            <a:noFill/>
            <a:ln w="19050">
              <a:noFill/>
              <a:miter lim="800000"/>
              <a:headEnd/>
              <a:tailEnd type="none" w="lg" len="med"/>
            </a:ln>
          </p:spPr>
          <p:txBody>
            <a:bodyPr lIns="18000" tIns="46800" rIns="90000" bIns="46800" anchor="ctr">
              <a:spAutoFit/>
            </a:bodyPr>
            <a:lstStyle/>
            <a:p>
              <a:pPr algn="ctr" eaLnBrk="0" hangingPunct="0">
                <a:spcBef>
                  <a:spcPct val="50000"/>
                </a:spcBef>
              </a:pPr>
              <a:r>
                <a:rPr lang="es-ES_tradnl" sz="1600"/>
                <a:t>1</a:t>
              </a:r>
            </a:p>
          </p:txBody>
        </p:sp>
        <p:sp>
          <p:nvSpPr>
            <p:cNvPr id="3162" name="Text Box 82"/>
            <p:cNvSpPr txBox="1">
              <a:spLocks noChangeArrowheads="1"/>
            </p:cNvSpPr>
            <p:nvPr/>
          </p:nvSpPr>
          <p:spPr bwMode="auto">
            <a:xfrm>
              <a:off x="964" y="2230"/>
              <a:ext cx="176" cy="212"/>
            </a:xfrm>
            <a:prstGeom prst="rect">
              <a:avLst/>
            </a:prstGeom>
            <a:noFill/>
            <a:ln w="19050">
              <a:noFill/>
              <a:miter lim="800000"/>
              <a:headEnd/>
              <a:tailEnd type="none" w="lg" len="med"/>
            </a:ln>
          </p:spPr>
          <p:txBody>
            <a:bodyPr lIns="18000" tIns="46800" rIns="90000" bIns="46800" anchor="ctr">
              <a:spAutoFit/>
            </a:bodyPr>
            <a:lstStyle/>
            <a:p>
              <a:pPr algn="ctr" eaLnBrk="0" hangingPunct="0">
                <a:spcBef>
                  <a:spcPct val="50000"/>
                </a:spcBef>
              </a:pPr>
              <a:r>
                <a:rPr lang="es-ES_tradnl" sz="1600"/>
                <a:t>2</a:t>
              </a:r>
            </a:p>
          </p:txBody>
        </p:sp>
      </p:grpSp>
      <p:grpSp>
        <p:nvGrpSpPr>
          <p:cNvPr id="8" name="Group 83"/>
          <p:cNvGrpSpPr>
            <a:grpSpLocks/>
          </p:cNvGrpSpPr>
          <p:nvPr/>
        </p:nvGrpSpPr>
        <p:grpSpPr bwMode="auto">
          <a:xfrm>
            <a:off x="4398963" y="2344738"/>
            <a:ext cx="4443412" cy="1838325"/>
            <a:chOff x="2950" y="1504"/>
            <a:chExt cx="2799" cy="1158"/>
          </a:xfrm>
        </p:grpSpPr>
        <p:sp>
          <p:nvSpPr>
            <p:cNvPr id="3151" name="Rectangle 84"/>
            <p:cNvSpPr>
              <a:spLocks noChangeArrowheads="1"/>
            </p:cNvSpPr>
            <p:nvPr/>
          </p:nvSpPr>
          <p:spPr bwMode="auto">
            <a:xfrm>
              <a:off x="3157" y="1504"/>
              <a:ext cx="2592" cy="293"/>
            </a:xfrm>
            <a:prstGeom prst="rect">
              <a:avLst/>
            </a:prstGeom>
            <a:solidFill>
              <a:srgbClr val="74B0D8"/>
            </a:solidFill>
            <a:ln w="28575">
              <a:noFill/>
              <a:miter lim="800000"/>
              <a:headEnd/>
              <a:tailEnd type="none" w="lg" len="med"/>
            </a:ln>
          </p:spPr>
          <p:txBody>
            <a:bodyPr lIns="90000" tIns="46800" rIns="90000" bIns="46800" anchor="ctr">
              <a:spAutoFit/>
            </a:bodyPr>
            <a:lstStyle/>
            <a:p>
              <a:endParaRPr lang="es-ES_tradnl"/>
            </a:p>
          </p:txBody>
        </p:sp>
        <p:sp>
          <p:nvSpPr>
            <p:cNvPr id="3152" name="Rectangle 85"/>
            <p:cNvSpPr>
              <a:spLocks noChangeArrowheads="1"/>
            </p:cNvSpPr>
            <p:nvPr/>
          </p:nvSpPr>
          <p:spPr bwMode="auto">
            <a:xfrm>
              <a:off x="3157" y="1792"/>
              <a:ext cx="2592" cy="293"/>
            </a:xfrm>
            <a:prstGeom prst="rect">
              <a:avLst/>
            </a:prstGeom>
            <a:solidFill>
              <a:srgbClr val="66CCFF"/>
            </a:solidFill>
            <a:ln w="28575">
              <a:noFill/>
              <a:miter lim="800000"/>
              <a:headEnd/>
              <a:tailEnd type="none" w="lg" len="med"/>
            </a:ln>
          </p:spPr>
          <p:txBody>
            <a:bodyPr lIns="90000" tIns="46800" rIns="90000" bIns="46800" anchor="ctr">
              <a:spAutoFit/>
            </a:bodyPr>
            <a:lstStyle/>
            <a:p>
              <a:endParaRPr lang="es-ES_tradnl"/>
            </a:p>
          </p:txBody>
        </p:sp>
        <p:sp>
          <p:nvSpPr>
            <p:cNvPr id="3153" name="Rectangle 86"/>
            <p:cNvSpPr>
              <a:spLocks noChangeArrowheads="1"/>
            </p:cNvSpPr>
            <p:nvPr/>
          </p:nvSpPr>
          <p:spPr bwMode="auto">
            <a:xfrm>
              <a:off x="3157" y="2081"/>
              <a:ext cx="2592" cy="293"/>
            </a:xfrm>
            <a:prstGeom prst="rect">
              <a:avLst/>
            </a:prstGeom>
            <a:solidFill>
              <a:srgbClr val="91DAFF"/>
            </a:solidFill>
            <a:ln w="28575">
              <a:noFill/>
              <a:miter lim="800000"/>
              <a:headEnd/>
              <a:tailEnd type="none" w="lg" len="med"/>
            </a:ln>
          </p:spPr>
          <p:txBody>
            <a:bodyPr lIns="90000" tIns="46800" rIns="90000" bIns="46800" anchor="ctr">
              <a:spAutoFit/>
            </a:bodyPr>
            <a:lstStyle/>
            <a:p>
              <a:endParaRPr lang="es-ES_tradnl"/>
            </a:p>
          </p:txBody>
        </p:sp>
        <p:sp>
          <p:nvSpPr>
            <p:cNvPr id="3154" name="Rectangle 87"/>
            <p:cNvSpPr>
              <a:spLocks noChangeArrowheads="1"/>
            </p:cNvSpPr>
            <p:nvPr/>
          </p:nvSpPr>
          <p:spPr bwMode="auto">
            <a:xfrm>
              <a:off x="3157" y="2369"/>
              <a:ext cx="2592" cy="293"/>
            </a:xfrm>
            <a:prstGeom prst="rect">
              <a:avLst/>
            </a:prstGeom>
            <a:solidFill>
              <a:srgbClr val="C5ECFF"/>
            </a:solidFill>
            <a:ln w="28575">
              <a:noFill/>
              <a:miter lim="800000"/>
              <a:headEnd/>
              <a:tailEnd type="none" w="lg" len="med"/>
            </a:ln>
          </p:spPr>
          <p:txBody>
            <a:bodyPr lIns="90000" tIns="46800" rIns="90000" bIns="46800" anchor="ctr">
              <a:spAutoFit/>
            </a:bodyPr>
            <a:lstStyle/>
            <a:p>
              <a:endParaRPr lang="es-ES_tradnl"/>
            </a:p>
          </p:txBody>
        </p:sp>
        <p:grpSp>
          <p:nvGrpSpPr>
            <p:cNvPr id="9" name="Group 88"/>
            <p:cNvGrpSpPr>
              <a:grpSpLocks/>
            </p:cNvGrpSpPr>
            <p:nvPr/>
          </p:nvGrpSpPr>
          <p:grpSpPr bwMode="auto">
            <a:xfrm>
              <a:off x="2950" y="1583"/>
              <a:ext cx="223" cy="1023"/>
              <a:chOff x="2866" y="1583"/>
              <a:chExt cx="223" cy="1023"/>
            </a:xfrm>
          </p:grpSpPr>
          <p:sp>
            <p:nvSpPr>
              <p:cNvPr id="3156" name="Text Box 89"/>
              <p:cNvSpPr txBox="1">
                <a:spLocks noChangeArrowheads="1"/>
              </p:cNvSpPr>
              <p:nvPr/>
            </p:nvSpPr>
            <p:spPr bwMode="auto">
              <a:xfrm>
                <a:off x="2866" y="1583"/>
                <a:ext cx="222" cy="212"/>
              </a:xfrm>
              <a:prstGeom prst="rect">
                <a:avLst/>
              </a:prstGeom>
              <a:noFill/>
              <a:ln w="19050">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a:t>1</a:t>
                </a:r>
              </a:p>
            </p:txBody>
          </p:sp>
          <p:sp>
            <p:nvSpPr>
              <p:cNvPr id="3157" name="Text Box 90"/>
              <p:cNvSpPr txBox="1">
                <a:spLocks noChangeArrowheads="1"/>
              </p:cNvSpPr>
              <p:nvPr/>
            </p:nvSpPr>
            <p:spPr bwMode="auto">
              <a:xfrm>
                <a:off x="2866" y="1853"/>
                <a:ext cx="222" cy="212"/>
              </a:xfrm>
              <a:prstGeom prst="rect">
                <a:avLst/>
              </a:prstGeom>
              <a:noFill/>
              <a:ln w="19050">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a:t>2</a:t>
                </a:r>
              </a:p>
            </p:txBody>
          </p:sp>
          <p:sp>
            <p:nvSpPr>
              <p:cNvPr id="3158" name="Text Box 91"/>
              <p:cNvSpPr txBox="1">
                <a:spLocks noChangeArrowheads="1"/>
              </p:cNvSpPr>
              <p:nvPr/>
            </p:nvSpPr>
            <p:spPr bwMode="auto">
              <a:xfrm>
                <a:off x="2866" y="2394"/>
                <a:ext cx="222" cy="212"/>
              </a:xfrm>
              <a:prstGeom prst="rect">
                <a:avLst/>
              </a:prstGeom>
              <a:noFill/>
              <a:ln w="19050">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a:t>4</a:t>
                </a:r>
              </a:p>
            </p:txBody>
          </p:sp>
          <p:sp>
            <p:nvSpPr>
              <p:cNvPr id="3159" name="Text Box 92"/>
              <p:cNvSpPr txBox="1">
                <a:spLocks noChangeArrowheads="1"/>
              </p:cNvSpPr>
              <p:nvPr/>
            </p:nvSpPr>
            <p:spPr bwMode="auto">
              <a:xfrm>
                <a:off x="2867" y="2123"/>
                <a:ext cx="222" cy="212"/>
              </a:xfrm>
              <a:prstGeom prst="rect">
                <a:avLst/>
              </a:prstGeom>
              <a:noFill/>
              <a:ln w="19050">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a:t>3</a:t>
                </a:r>
              </a:p>
            </p:txBody>
          </p:sp>
        </p:grpSp>
      </p:grpSp>
      <p:grpSp>
        <p:nvGrpSpPr>
          <p:cNvPr id="10" name="Group 93"/>
          <p:cNvGrpSpPr>
            <a:grpSpLocks/>
          </p:cNvGrpSpPr>
          <p:nvPr/>
        </p:nvGrpSpPr>
        <p:grpSpPr bwMode="auto">
          <a:xfrm>
            <a:off x="4416425" y="4391025"/>
            <a:ext cx="4425950" cy="1838325"/>
            <a:chOff x="2961" y="2793"/>
            <a:chExt cx="2788" cy="1158"/>
          </a:xfrm>
        </p:grpSpPr>
        <p:sp>
          <p:nvSpPr>
            <p:cNvPr id="3142" name="Rectangle 94"/>
            <p:cNvSpPr>
              <a:spLocks noChangeArrowheads="1"/>
            </p:cNvSpPr>
            <p:nvPr/>
          </p:nvSpPr>
          <p:spPr bwMode="auto">
            <a:xfrm>
              <a:off x="3157" y="2793"/>
              <a:ext cx="2592" cy="293"/>
            </a:xfrm>
            <a:prstGeom prst="rect">
              <a:avLst/>
            </a:prstGeom>
            <a:solidFill>
              <a:srgbClr val="C5ECFF"/>
            </a:solidFill>
            <a:ln w="28575">
              <a:noFill/>
              <a:miter lim="800000"/>
              <a:headEnd/>
              <a:tailEnd type="none" w="lg" len="med"/>
            </a:ln>
          </p:spPr>
          <p:txBody>
            <a:bodyPr lIns="90000" tIns="46800" rIns="90000" bIns="46800" anchor="ctr">
              <a:spAutoFit/>
            </a:bodyPr>
            <a:lstStyle/>
            <a:p>
              <a:endParaRPr lang="es-ES_tradnl"/>
            </a:p>
          </p:txBody>
        </p:sp>
        <p:sp>
          <p:nvSpPr>
            <p:cNvPr id="3143" name="Rectangle 95"/>
            <p:cNvSpPr>
              <a:spLocks noChangeArrowheads="1"/>
            </p:cNvSpPr>
            <p:nvPr/>
          </p:nvSpPr>
          <p:spPr bwMode="auto">
            <a:xfrm>
              <a:off x="3157" y="3081"/>
              <a:ext cx="2592" cy="293"/>
            </a:xfrm>
            <a:prstGeom prst="rect">
              <a:avLst/>
            </a:prstGeom>
            <a:solidFill>
              <a:srgbClr val="91DAFF"/>
            </a:solidFill>
            <a:ln w="28575">
              <a:noFill/>
              <a:miter lim="800000"/>
              <a:headEnd/>
              <a:tailEnd type="none" w="lg" len="med"/>
            </a:ln>
          </p:spPr>
          <p:txBody>
            <a:bodyPr lIns="90000" tIns="46800" rIns="90000" bIns="46800" anchor="ctr">
              <a:spAutoFit/>
            </a:bodyPr>
            <a:lstStyle/>
            <a:p>
              <a:endParaRPr lang="es-ES_tradnl"/>
            </a:p>
          </p:txBody>
        </p:sp>
        <p:sp>
          <p:nvSpPr>
            <p:cNvPr id="3144" name="Rectangle 96"/>
            <p:cNvSpPr>
              <a:spLocks noChangeArrowheads="1"/>
            </p:cNvSpPr>
            <p:nvPr/>
          </p:nvSpPr>
          <p:spPr bwMode="auto">
            <a:xfrm>
              <a:off x="3157" y="3370"/>
              <a:ext cx="2592" cy="293"/>
            </a:xfrm>
            <a:prstGeom prst="rect">
              <a:avLst/>
            </a:prstGeom>
            <a:solidFill>
              <a:srgbClr val="66CCFF"/>
            </a:solidFill>
            <a:ln w="28575">
              <a:noFill/>
              <a:miter lim="800000"/>
              <a:headEnd/>
              <a:tailEnd type="none" w="lg" len="med"/>
            </a:ln>
          </p:spPr>
          <p:txBody>
            <a:bodyPr lIns="90000" tIns="46800" rIns="90000" bIns="46800" anchor="ctr">
              <a:spAutoFit/>
            </a:bodyPr>
            <a:lstStyle/>
            <a:p>
              <a:endParaRPr lang="es-ES_tradnl"/>
            </a:p>
          </p:txBody>
        </p:sp>
        <p:sp>
          <p:nvSpPr>
            <p:cNvPr id="3145" name="Rectangle 97"/>
            <p:cNvSpPr>
              <a:spLocks noChangeArrowheads="1"/>
            </p:cNvSpPr>
            <p:nvPr/>
          </p:nvSpPr>
          <p:spPr bwMode="auto">
            <a:xfrm>
              <a:off x="3157" y="3658"/>
              <a:ext cx="2592" cy="293"/>
            </a:xfrm>
            <a:prstGeom prst="rect">
              <a:avLst/>
            </a:prstGeom>
            <a:solidFill>
              <a:srgbClr val="74B0D8"/>
            </a:solidFill>
            <a:ln w="28575">
              <a:noFill/>
              <a:miter lim="800000"/>
              <a:headEnd/>
              <a:tailEnd type="none" w="lg" len="med"/>
            </a:ln>
          </p:spPr>
          <p:txBody>
            <a:bodyPr lIns="90000" tIns="46800" rIns="90000" bIns="46800" anchor="ctr">
              <a:spAutoFit/>
            </a:bodyPr>
            <a:lstStyle/>
            <a:p>
              <a:endParaRPr lang="es-ES_tradnl"/>
            </a:p>
          </p:txBody>
        </p:sp>
        <p:grpSp>
          <p:nvGrpSpPr>
            <p:cNvPr id="11" name="Group 98"/>
            <p:cNvGrpSpPr>
              <a:grpSpLocks/>
            </p:cNvGrpSpPr>
            <p:nvPr/>
          </p:nvGrpSpPr>
          <p:grpSpPr bwMode="auto">
            <a:xfrm>
              <a:off x="2961" y="2839"/>
              <a:ext cx="223" cy="1023"/>
              <a:chOff x="2866" y="1583"/>
              <a:chExt cx="223" cy="1023"/>
            </a:xfrm>
          </p:grpSpPr>
          <p:sp>
            <p:nvSpPr>
              <p:cNvPr id="3147" name="Text Box 99"/>
              <p:cNvSpPr txBox="1">
                <a:spLocks noChangeArrowheads="1"/>
              </p:cNvSpPr>
              <p:nvPr/>
            </p:nvSpPr>
            <p:spPr bwMode="auto">
              <a:xfrm>
                <a:off x="2866" y="1583"/>
                <a:ext cx="222" cy="212"/>
              </a:xfrm>
              <a:prstGeom prst="rect">
                <a:avLst/>
              </a:prstGeom>
              <a:noFill/>
              <a:ln w="19050">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a:t>1</a:t>
                </a:r>
              </a:p>
            </p:txBody>
          </p:sp>
          <p:sp>
            <p:nvSpPr>
              <p:cNvPr id="3148" name="Text Box 100"/>
              <p:cNvSpPr txBox="1">
                <a:spLocks noChangeArrowheads="1"/>
              </p:cNvSpPr>
              <p:nvPr/>
            </p:nvSpPr>
            <p:spPr bwMode="auto">
              <a:xfrm>
                <a:off x="2866" y="1853"/>
                <a:ext cx="222" cy="212"/>
              </a:xfrm>
              <a:prstGeom prst="rect">
                <a:avLst/>
              </a:prstGeom>
              <a:noFill/>
              <a:ln w="19050">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a:t>2</a:t>
                </a:r>
              </a:p>
            </p:txBody>
          </p:sp>
          <p:sp>
            <p:nvSpPr>
              <p:cNvPr id="3149" name="Text Box 101"/>
              <p:cNvSpPr txBox="1">
                <a:spLocks noChangeArrowheads="1"/>
              </p:cNvSpPr>
              <p:nvPr/>
            </p:nvSpPr>
            <p:spPr bwMode="auto">
              <a:xfrm>
                <a:off x="2866" y="2394"/>
                <a:ext cx="222" cy="212"/>
              </a:xfrm>
              <a:prstGeom prst="rect">
                <a:avLst/>
              </a:prstGeom>
              <a:noFill/>
              <a:ln w="19050">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a:t>4</a:t>
                </a:r>
              </a:p>
            </p:txBody>
          </p:sp>
          <p:sp>
            <p:nvSpPr>
              <p:cNvPr id="3150" name="Text Box 102"/>
              <p:cNvSpPr txBox="1">
                <a:spLocks noChangeArrowheads="1"/>
              </p:cNvSpPr>
              <p:nvPr/>
            </p:nvSpPr>
            <p:spPr bwMode="auto">
              <a:xfrm>
                <a:off x="2867" y="2123"/>
                <a:ext cx="222" cy="212"/>
              </a:xfrm>
              <a:prstGeom prst="rect">
                <a:avLst/>
              </a:prstGeom>
              <a:noFill/>
              <a:ln w="19050">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a:t>3</a:t>
                </a:r>
              </a:p>
            </p:txBody>
          </p:sp>
        </p:grpSp>
      </p:grpSp>
      <p:sp>
        <p:nvSpPr>
          <p:cNvPr id="65639" name="Line 103"/>
          <p:cNvSpPr>
            <a:spLocks noChangeShapeType="1"/>
          </p:cNvSpPr>
          <p:nvPr/>
        </p:nvSpPr>
        <p:spPr bwMode="auto">
          <a:xfrm>
            <a:off x="2871788" y="2320925"/>
            <a:ext cx="3175" cy="1870075"/>
          </a:xfrm>
          <a:prstGeom prst="line">
            <a:avLst/>
          </a:prstGeom>
          <a:noFill/>
          <a:ln w="12700" cap="rnd">
            <a:solidFill>
              <a:schemeClr val="tx1"/>
            </a:solidFill>
            <a:prstDash val="sysDot"/>
            <a:round/>
            <a:headEnd/>
            <a:tailEnd type="none" w="lg" len="med"/>
          </a:ln>
        </p:spPr>
        <p:txBody>
          <a:bodyPr wrap="none" lIns="90000" tIns="46800" rIns="90000" bIns="46800" anchor="ctr">
            <a:spAutoFit/>
          </a:bodyPr>
          <a:lstStyle/>
          <a:p>
            <a:endParaRPr lang="es-ES"/>
          </a:p>
        </p:txBody>
      </p:sp>
      <p:grpSp>
        <p:nvGrpSpPr>
          <p:cNvPr id="12" name="Group 104"/>
          <p:cNvGrpSpPr>
            <a:grpSpLocks/>
          </p:cNvGrpSpPr>
          <p:nvPr/>
        </p:nvGrpSpPr>
        <p:grpSpPr bwMode="auto">
          <a:xfrm>
            <a:off x="2136775" y="2336800"/>
            <a:ext cx="1992313" cy="1662113"/>
            <a:chOff x="1201" y="1487"/>
            <a:chExt cx="1255" cy="1047"/>
          </a:xfrm>
        </p:grpSpPr>
        <p:grpSp>
          <p:nvGrpSpPr>
            <p:cNvPr id="13" name="Group 105"/>
            <p:cNvGrpSpPr>
              <a:grpSpLocks/>
            </p:cNvGrpSpPr>
            <p:nvPr/>
          </p:nvGrpSpPr>
          <p:grpSpPr bwMode="auto">
            <a:xfrm>
              <a:off x="1201" y="1487"/>
              <a:ext cx="466" cy="585"/>
              <a:chOff x="4500" y="1076"/>
              <a:chExt cx="466" cy="585"/>
            </a:xfrm>
          </p:grpSpPr>
          <p:sp>
            <p:nvSpPr>
              <p:cNvPr id="3140" name="Line 106"/>
              <p:cNvSpPr>
                <a:spLocks noChangeShapeType="1"/>
              </p:cNvSpPr>
              <p:nvPr/>
            </p:nvSpPr>
            <p:spPr bwMode="auto">
              <a:xfrm>
                <a:off x="4500" y="1076"/>
                <a:ext cx="254" cy="321"/>
              </a:xfrm>
              <a:prstGeom prst="line">
                <a:avLst/>
              </a:prstGeom>
              <a:noFill/>
              <a:ln w="28575">
                <a:solidFill>
                  <a:srgbClr val="FFFF00"/>
                </a:solidFill>
                <a:round/>
                <a:headEnd/>
                <a:tailEnd type="triangle" w="med" len="med"/>
              </a:ln>
            </p:spPr>
            <p:txBody>
              <a:bodyPr lIns="90000" tIns="46800" rIns="90000" bIns="46800" anchor="ctr">
                <a:spAutoFit/>
              </a:bodyPr>
              <a:lstStyle/>
              <a:p>
                <a:endParaRPr lang="es-ES"/>
              </a:p>
            </p:txBody>
          </p:sp>
          <p:sp>
            <p:nvSpPr>
              <p:cNvPr id="3141" name="Line 107"/>
              <p:cNvSpPr>
                <a:spLocks noChangeShapeType="1"/>
              </p:cNvSpPr>
              <p:nvPr/>
            </p:nvSpPr>
            <p:spPr bwMode="auto">
              <a:xfrm>
                <a:off x="4709" y="1337"/>
                <a:ext cx="257" cy="324"/>
              </a:xfrm>
              <a:prstGeom prst="line">
                <a:avLst/>
              </a:prstGeom>
              <a:noFill/>
              <a:ln w="28575">
                <a:solidFill>
                  <a:srgbClr val="FFFF00"/>
                </a:solidFill>
                <a:round/>
                <a:headEnd/>
                <a:tailEnd type="none" w="med" len="lg"/>
              </a:ln>
            </p:spPr>
            <p:txBody>
              <a:bodyPr lIns="90000" tIns="46800" rIns="90000" bIns="46800" anchor="ctr">
                <a:spAutoFit/>
              </a:bodyPr>
              <a:lstStyle/>
              <a:p>
                <a:endParaRPr lang="es-ES"/>
              </a:p>
            </p:txBody>
          </p:sp>
        </p:grpSp>
        <p:grpSp>
          <p:nvGrpSpPr>
            <p:cNvPr id="14" name="Group 108"/>
            <p:cNvGrpSpPr>
              <a:grpSpLocks/>
            </p:cNvGrpSpPr>
            <p:nvPr/>
          </p:nvGrpSpPr>
          <p:grpSpPr bwMode="auto">
            <a:xfrm>
              <a:off x="1671" y="2069"/>
              <a:ext cx="785" cy="465"/>
              <a:chOff x="4970" y="1658"/>
              <a:chExt cx="785" cy="465"/>
            </a:xfrm>
          </p:grpSpPr>
          <p:sp>
            <p:nvSpPr>
              <p:cNvPr id="3138" name="Line 109"/>
              <p:cNvSpPr>
                <a:spLocks noChangeShapeType="1"/>
              </p:cNvSpPr>
              <p:nvPr/>
            </p:nvSpPr>
            <p:spPr bwMode="auto">
              <a:xfrm>
                <a:off x="4970" y="1658"/>
                <a:ext cx="428" cy="255"/>
              </a:xfrm>
              <a:prstGeom prst="line">
                <a:avLst/>
              </a:prstGeom>
              <a:noFill/>
              <a:ln w="28575">
                <a:solidFill>
                  <a:srgbClr val="FFFF00"/>
                </a:solidFill>
                <a:round/>
                <a:headEnd/>
                <a:tailEnd type="triangle" w="med" len="med"/>
              </a:ln>
            </p:spPr>
            <p:txBody>
              <a:bodyPr lIns="90000" tIns="46800" rIns="90000" bIns="46800" anchor="ctr">
                <a:spAutoFit/>
              </a:bodyPr>
              <a:lstStyle/>
              <a:p>
                <a:endParaRPr lang="es-ES"/>
              </a:p>
            </p:txBody>
          </p:sp>
          <p:sp>
            <p:nvSpPr>
              <p:cNvPr id="3139" name="Line 110"/>
              <p:cNvSpPr>
                <a:spLocks noChangeShapeType="1"/>
              </p:cNvSpPr>
              <p:nvPr/>
            </p:nvSpPr>
            <p:spPr bwMode="auto">
              <a:xfrm>
                <a:off x="5321" y="1866"/>
                <a:ext cx="434" cy="257"/>
              </a:xfrm>
              <a:prstGeom prst="line">
                <a:avLst/>
              </a:prstGeom>
              <a:noFill/>
              <a:ln w="28575">
                <a:solidFill>
                  <a:srgbClr val="FFFF00"/>
                </a:solidFill>
                <a:round/>
                <a:headEnd/>
                <a:tailEnd type="none" w="med" len="lg"/>
              </a:ln>
            </p:spPr>
            <p:txBody>
              <a:bodyPr lIns="90000" tIns="46800" rIns="90000" bIns="46800" anchor="ctr">
                <a:spAutoFit/>
              </a:bodyPr>
              <a:lstStyle/>
              <a:p>
                <a:endParaRPr lang="es-ES"/>
              </a:p>
            </p:txBody>
          </p:sp>
        </p:grpSp>
      </p:grpSp>
      <p:grpSp>
        <p:nvGrpSpPr>
          <p:cNvPr id="15" name="Group 111"/>
          <p:cNvGrpSpPr>
            <a:grpSpLocks/>
          </p:cNvGrpSpPr>
          <p:nvPr/>
        </p:nvGrpSpPr>
        <p:grpSpPr bwMode="auto">
          <a:xfrm>
            <a:off x="2620963" y="2728913"/>
            <a:ext cx="268287" cy="347662"/>
            <a:chOff x="1506" y="1734"/>
            <a:chExt cx="169" cy="219"/>
          </a:xfrm>
        </p:grpSpPr>
        <p:sp>
          <p:nvSpPr>
            <p:cNvPr id="3132" name="Arc 112"/>
            <p:cNvSpPr>
              <a:spLocks/>
            </p:cNvSpPr>
            <p:nvPr/>
          </p:nvSpPr>
          <p:spPr bwMode="auto">
            <a:xfrm flipH="1">
              <a:off x="1564" y="1888"/>
              <a:ext cx="99" cy="6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rgbClr val="FF0000"/>
              </a:solidFill>
              <a:round/>
              <a:headEnd/>
              <a:tailEnd type="none" w="lg" len="med"/>
            </a:ln>
          </p:spPr>
          <p:txBody>
            <a:bodyPr wrap="none" lIns="90000" tIns="46800" rIns="90000" bIns="46800" anchor="ctr">
              <a:spAutoFit/>
            </a:bodyPr>
            <a:lstStyle/>
            <a:p>
              <a:endParaRPr lang="es-ES_tradnl"/>
            </a:p>
          </p:txBody>
        </p:sp>
        <p:grpSp>
          <p:nvGrpSpPr>
            <p:cNvPr id="16" name="Group 113"/>
            <p:cNvGrpSpPr>
              <a:grpSpLocks/>
            </p:cNvGrpSpPr>
            <p:nvPr/>
          </p:nvGrpSpPr>
          <p:grpSpPr bwMode="auto">
            <a:xfrm>
              <a:off x="1506" y="1734"/>
              <a:ext cx="169" cy="192"/>
              <a:chOff x="1185" y="1631"/>
              <a:chExt cx="123" cy="139"/>
            </a:xfrm>
          </p:grpSpPr>
          <p:sp>
            <p:nvSpPr>
              <p:cNvPr id="3134" name="Text Box 114"/>
              <p:cNvSpPr txBox="1">
                <a:spLocks noChangeArrowheads="1"/>
              </p:cNvSpPr>
              <p:nvPr/>
            </p:nvSpPr>
            <p:spPr bwMode="auto">
              <a:xfrm>
                <a:off x="1185" y="1631"/>
                <a:ext cx="123" cy="139"/>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400" b="1">
                    <a:latin typeface="Times New Roman" pitchFamily="18" charset="0"/>
                  </a:rPr>
                  <a:t>i</a:t>
                </a:r>
                <a:endParaRPr lang="es-ES_tradnl" sz="1400" b="1"/>
              </a:p>
            </p:txBody>
          </p:sp>
          <p:sp>
            <p:nvSpPr>
              <p:cNvPr id="3135" name="Freeform 115"/>
              <p:cNvSpPr>
                <a:spLocks/>
              </p:cNvSpPr>
              <p:nvPr/>
            </p:nvSpPr>
            <p:spPr bwMode="auto">
              <a:xfrm>
                <a:off x="1215" y="1647"/>
                <a:ext cx="66" cy="27"/>
              </a:xfrm>
              <a:custGeom>
                <a:avLst/>
                <a:gdLst>
                  <a:gd name="T0" fmla="*/ 0 w 66"/>
                  <a:gd name="T1" fmla="*/ 24 h 27"/>
                  <a:gd name="T2" fmla="*/ 36 w 66"/>
                  <a:gd name="T3" fmla="*/ 0 h 27"/>
                  <a:gd name="T4" fmla="*/ 66 w 66"/>
                  <a:gd name="T5" fmla="*/ 27 h 27"/>
                  <a:gd name="T6" fmla="*/ 0 60000 65536"/>
                  <a:gd name="T7" fmla="*/ 0 60000 65536"/>
                  <a:gd name="T8" fmla="*/ 0 60000 65536"/>
                  <a:gd name="T9" fmla="*/ 0 w 66"/>
                  <a:gd name="T10" fmla="*/ 0 h 27"/>
                  <a:gd name="T11" fmla="*/ 66 w 66"/>
                  <a:gd name="T12" fmla="*/ 27 h 27"/>
                </a:gdLst>
                <a:ahLst/>
                <a:cxnLst>
                  <a:cxn ang="T6">
                    <a:pos x="T0" y="T1"/>
                  </a:cxn>
                  <a:cxn ang="T7">
                    <a:pos x="T2" y="T3"/>
                  </a:cxn>
                  <a:cxn ang="T8">
                    <a:pos x="T4" y="T5"/>
                  </a:cxn>
                </a:cxnLst>
                <a:rect l="T9" t="T10" r="T11" b="T12"/>
                <a:pathLst>
                  <a:path w="66" h="27">
                    <a:moveTo>
                      <a:pt x="0" y="24"/>
                    </a:moveTo>
                    <a:lnTo>
                      <a:pt x="36" y="0"/>
                    </a:lnTo>
                    <a:lnTo>
                      <a:pt x="66" y="27"/>
                    </a:lnTo>
                  </a:path>
                </a:pathLst>
              </a:custGeom>
              <a:noFill/>
              <a:ln w="9525">
                <a:solidFill>
                  <a:schemeClr val="tx1"/>
                </a:solidFill>
                <a:round/>
                <a:headEnd/>
                <a:tailEnd type="none" w="lg" len="med"/>
              </a:ln>
            </p:spPr>
            <p:txBody>
              <a:bodyPr wrap="none" lIns="90000" tIns="46800" rIns="90000" bIns="46800" anchor="ctr">
                <a:spAutoFit/>
              </a:bodyPr>
              <a:lstStyle/>
              <a:p>
                <a:endParaRPr lang="es-ES_tradnl"/>
              </a:p>
            </p:txBody>
          </p:sp>
        </p:grpSp>
      </p:grpSp>
      <p:grpSp>
        <p:nvGrpSpPr>
          <p:cNvPr id="17" name="Group 164"/>
          <p:cNvGrpSpPr>
            <a:grpSpLocks/>
          </p:cNvGrpSpPr>
          <p:nvPr/>
        </p:nvGrpSpPr>
        <p:grpSpPr bwMode="auto">
          <a:xfrm>
            <a:off x="2803525" y="3284538"/>
            <a:ext cx="309563" cy="409575"/>
            <a:chOff x="1766" y="2069"/>
            <a:chExt cx="195" cy="258"/>
          </a:xfrm>
        </p:grpSpPr>
        <p:sp>
          <p:nvSpPr>
            <p:cNvPr id="3128" name="Arc 117"/>
            <p:cNvSpPr>
              <a:spLocks/>
            </p:cNvSpPr>
            <p:nvPr/>
          </p:nvSpPr>
          <p:spPr bwMode="auto">
            <a:xfrm rot="1122104" flipV="1">
              <a:off x="1766" y="2069"/>
              <a:ext cx="99" cy="54"/>
            </a:xfrm>
            <a:custGeom>
              <a:avLst/>
              <a:gdLst>
                <a:gd name="T0" fmla="*/ 0 w 21600"/>
                <a:gd name="T1" fmla="*/ 0 h 18250"/>
                <a:gd name="T2" fmla="*/ 0 w 21600"/>
                <a:gd name="T3" fmla="*/ 0 h 18250"/>
                <a:gd name="T4" fmla="*/ 0 w 21600"/>
                <a:gd name="T5" fmla="*/ 0 h 18250"/>
                <a:gd name="T6" fmla="*/ 0 60000 65536"/>
                <a:gd name="T7" fmla="*/ 0 60000 65536"/>
                <a:gd name="T8" fmla="*/ 0 60000 65536"/>
                <a:gd name="T9" fmla="*/ 0 w 21600"/>
                <a:gd name="T10" fmla="*/ 0 h 18250"/>
                <a:gd name="T11" fmla="*/ 21600 w 21600"/>
                <a:gd name="T12" fmla="*/ 18250 h 18250"/>
              </a:gdLst>
              <a:ahLst/>
              <a:cxnLst>
                <a:cxn ang="T6">
                  <a:pos x="T0" y="T1"/>
                </a:cxn>
                <a:cxn ang="T7">
                  <a:pos x="T2" y="T3"/>
                </a:cxn>
                <a:cxn ang="T8">
                  <a:pos x="T4" y="T5"/>
                </a:cxn>
              </a:cxnLst>
              <a:rect l="T9" t="T10" r="T11" b="T12"/>
              <a:pathLst>
                <a:path w="21600" h="18250" fill="none" extrusionOk="0">
                  <a:moveTo>
                    <a:pt x="11554" y="-1"/>
                  </a:moveTo>
                  <a:cubicBezTo>
                    <a:pt x="17808" y="3959"/>
                    <a:pt x="21600" y="10847"/>
                    <a:pt x="21600" y="18250"/>
                  </a:cubicBezTo>
                </a:path>
                <a:path w="21600" h="18250" stroke="0" extrusionOk="0">
                  <a:moveTo>
                    <a:pt x="11554" y="-1"/>
                  </a:moveTo>
                  <a:cubicBezTo>
                    <a:pt x="17808" y="3959"/>
                    <a:pt x="21600" y="10847"/>
                    <a:pt x="21600" y="18250"/>
                  </a:cubicBezTo>
                  <a:lnTo>
                    <a:pt x="0" y="18250"/>
                  </a:lnTo>
                  <a:close/>
                </a:path>
              </a:pathLst>
            </a:custGeom>
            <a:noFill/>
            <a:ln w="19050">
              <a:solidFill>
                <a:srgbClr val="FF0000"/>
              </a:solidFill>
              <a:round/>
              <a:headEnd/>
              <a:tailEnd type="none" w="lg" len="med"/>
            </a:ln>
          </p:spPr>
          <p:txBody>
            <a:bodyPr wrap="none" lIns="90000" tIns="46800" rIns="90000" bIns="46800" anchor="ctr">
              <a:spAutoFit/>
            </a:bodyPr>
            <a:lstStyle/>
            <a:p>
              <a:endParaRPr lang="es-ES_tradnl"/>
            </a:p>
          </p:txBody>
        </p:sp>
        <p:grpSp>
          <p:nvGrpSpPr>
            <p:cNvPr id="18" name="Group 118"/>
            <p:cNvGrpSpPr>
              <a:grpSpLocks/>
            </p:cNvGrpSpPr>
            <p:nvPr/>
          </p:nvGrpSpPr>
          <p:grpSpPr bwMode="auto">
            <a:xfrm>
              <a:off x="1791" y="2115"/>
              <a:ext cx="170" cy="212"/>
              <a:chOff x="1422" y="1844"/>
              <a:chExt cx="123" cy="153"/>
            </a:xfrm>
          </p:grpSpPr>
          <p:sp>
            <p:nvSpPr>
              <p:cNvPr id="3130" name="Text Box 119"/>
              <p:cNvSpPr txBox="1">
                <a:spLocks noChangeArrowheads="1"/>
              </p:cNvSpPr>
              <p:nvPr/>
            </p:nvSpPr>
            <p:spPr bwMode="auto">
              <a:xfrm>
                <a:off x="1422" y="1844"/>
                <a:ext cx="123" cy="153"/>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b="1">
                    <a:latin typeface="Times New Roman" pitchFamily="18" charset="0"/>
                  </a:rPr>
                  <a:t>r</a:t>
                </a:r>
                <a:endParaRPr lang="es-ES_tradnl" sz="1600" b="1"/>
              </a:p>
            </p:txBody>
          </p:sp>
          <p:sp>
            <p:nvSpPr>
              <p:cNvPr id="3131" name="Freeform 120"/>
              <p:cNvSpPr>
                <a:spLocks/>
              </p:cNvSpPr>
              <p:nvPr/>
            </p:nvSpPr>
            <p:spPr bwMode="auto">
              <a:xfrm>
                <a:off x="1449" y="1884"/>
                <a:ext cx="66" cy="27"/>
              </a:xfrm>
              <a:custGeom>
                <a:avLst/>
                <a:gdLst>
                  <a:gd name="T0" fmla="*/ 0 w 66"/>
                  <a:gd name="T1" fmla="*/ 24 h 27"/>
                  <a:gd name="T2" fmla="*/ 36 w 66"/>
                  <a:gd name="T3" fmla="*/ 0 h 27"/>
                  <a:gd name="T4" fmla="*/ 66 w 66"/>
                  <a:gd name="T5" fmla="*/ 27 h 27"/>
                  <a:gd name="T6" fmla="*/ 0 60000 65536"/>
                  <a:gd name="T7" fmla="*/ 0 60000 65536"/>
                  <a:gd name="T8" fmla="*/ 0 60000 65536"/>
                  <a:gd name="T9" fmla="*/ 0 w 66"/>
                  <a:gd name="T10" fmla="*/ 0 h 27"/>
                  <a:gd name="T11" fmla="*/ 66 w 66"/>
                  <a:gd name="T12" fmla="*/ 27 h 27"/>
                </a:gdLst>
                <a:ahLst/>
                <a:cxnLst>
                  <a:cxn ang="T6">
                    <a:pos x="T0" y="T1"/>
                  </a:cxn>
                  <a:cxn ang="T7">
                    <a:pos x="T2" y="T3"/>
                  </a:cxn>
                  <a:cxn ang="T8">
                    <a:pos x="T4" y="T5"/>
                  </a:cxn>
                </a:cxnLst>
                <a:rect l="T9" t="T10" r="T11" b="T12"/>
                <a:pathLst>
                  <a:path w="66" h="27">
                    <a:moveTo>
                      <a:pt x="0" y="24"/>
                    </a:moveTo>
                    <a:lnTo>
                      <a:pt x="36" y="0"/>
                    </a:lnTo>
                    <a:lnTo>
                      <a:pt x="66" y="27"/>
                    </a:lnTo>
                  </a:path>
                </a:pathLst>
              </a:custGeom>
              <a:noFill/>
              <a:ln w="9525">
                <a:solidFill>
                  <a:schemeClr val="tx1"/>
                </a:solidFill>
                <a:round/>
                <a:headEnd/>
                <a:tailEnd type="none" w="lg" len="med"/>
              </a:ln>
            </p:spPr>
            <p:txBody>
              <a:bodyPr wrap="none" lIns="90000" tIns="46800" rIns="90000" bIns="46800" anchor="ctr">
                <a:spAutoFit/>
              </a:bodyPr>
              <a:lstStyle/>
              <a:p>
                <a:endParaRPr lang="es-ES_tradnl"/>
              </a:p>
            </p:txBody>
          </p:sp>
        </p:grpSp>
      </p:grpSp>
      <p:sp>
        <p:nvSpPr>
          <p:cNvPr id="65657" name="Line 121"/>
          <p:cNvSpPr>
            <a:spLocks noChangeShapeType="1"/>
          </p:cNvSpPr>
          <p:nvPr/>
        </p:nvSpPr>
        <p:spPr bwMode="auto">
          <a:xfrm>
            <a:off x="2854325" y="4340225"/>
            <a:ext cx="3175" cy="1870075"/>
          </a:xfrm>
          <a:prstGeom prst="line">
            <a:avLst/>
          </a:prstGeom>
          <a:noFill/>
          <a:ln w="12700" cap="rnd">
            <a:solidFill>
              <a:schemeClr val="tx1"/>
            </a:solidFill>
            <a:prstDash val="sysDot"/>
            <a:round/>
            <a:headEnd/>
            <a:tailEnd type="none" w="lg" len="med"/>
          </a:ln>
        </p:spPr>
        <p:txBody>
          <a:bodyPr wrap="none" lIns="90000" tIns="46800" rIns="90000" bIns="46800" anchor="ctr">
            <a:spAutoFit/>
          </a:bodyPr>
          <a:lstStyle/>
          <a:p>
            <a:endParaRPr lang="es-ES"/>
          </a:p>
        </p:txBody>
      </p:sp>
      <p:grpSp>
        <p:nvGrpSpPr>
          <p:cNvPr id="19" name="Group 122"/>
          <p:cNvGrpSpPr>
            <a:grpSpLocks/>
          </p:cNvGrpSpPr>
          <p:nvPr/>
        </p:nvGrpSpPr>
        <p:grpSpPr bwMode="auto">
          <a:xfrm>
            <a:off x="2119313" y="4356100"/>
            <a:ext cx="1065212" cy="1839913"/>
            <a:chOff x="1190" y="2759"/>
            <a:chExt cx="671" cy="1159"/>
          </a:xfrm>
        </p:grpSpPr>
        <p:grpSp>
          <p:nvGrpSpPr>
            <p:cNvPr id="20" name="Group 123"/>
            <p:cNvGrpSpPr>
              <a:grpSpLocks/>
            </p:cNvGrpSpPr>
            <p:nvPr/>
          </p:nvGrpSpPr>
          <p:grpSpPr bwMode="auto">
            <a:xfrm>
              <a:off x="1190" y="2759"/>
              <a:ext cx="466" cy="585"/>
              <a:chOff x="4500" y="1076"/>
              <a:chExt cx="466" cy="585"/>
            </a:xfrm>
          </p:grpSpPr>
          <p:sp>
            <p:nvSpPr>
              <p:cNvPr id="3126" name="Line 124"/>
              <p:cNvSpPr>
                <a:spLocks noChangeShapeType="1"/>
              </p:cNvSpPr>
              <p:nvPr/>
            </p:nvSpPr>
            <p:spPr bwMode="auto">
              <a:xfrm>
                <a:off x="4500" y="1076"/>
                <a:ext cx="254" cy="321"/>
              </a:xfrm>
              <a:prstGeom prst="line">
                <a:avLst/>
              </a:prstGeom>
              <a:noFill/>
              <a:ln w="28575">
                <a:solidFill>
                  <a:srgbClr val="FFFF00"/>
                </a:solidFill>
                <a:round/>
                <a:headEnd/>
                <a:tailEnd type="triangle" w="med" len="med"/>
              </a:ln>
            </p:spPr>
            <p:txBody>
              <a:bodyPr lIns="90000" tIns="46800" rIns="90000" bIns="46800" anchor="ctr">
                <a:spAutoFit/>
              </a:bodyPr>
              <a:lstStyle/>
              <a:p>
                <a:endParaRPr lang="es-ES"/>
              </a:p>
            </p:txBody>
          </p:sp>
          <p:sp>
            <p:nvSpPr>
              <p:cNvPr id="3127" name="Line 125"/>
              <p:cNvSpPr>
                <a:spLocks noChangeShapeType="1"/>
              </p:cNvSpPr>
              <p:nvPr/>
            </p:nvSpPr>
            <p:spPr bwMode="auto">
              <a:xfrm>
                <a:off x="4709" y="1337"/>
                <a:ext cx="257" cy="324"/>
              </a:xfrm>
              <a:prstGeom prst="line">
                <a:avLst/>
              </a:prstGeom>
              <a:noFill/>
              <a:ln w="28575">
                <a:solidFill>
                  <a:srgbClr val="FFFF00"/>
                </a:solidFill>
                <a:round/>
                <a:headEnd/>
                <a:tailEnd type="none" w="med" len="lg"/>
              </a:ln>
            </p:spPr>
            <p:txBody>
              <a:bodyPr lIns="90000" tIns="46800" rIns="90000" bIns="46800" anchor="ctr">
                <a:spAutoFit/>
              </a:bodyPr>
              <a:lstStyle/>
              <a:p>
                <a:endParaRPr lang="es-ES"/>
              </a:p>
            </p:txBody>
          </p:sp>
        </p:grpSp>
        <p:grpSp>
          <p:nvGrpSpPr>
            <p:cNvPr id="21" name="Group 126"/>
            <p:cNvGrpSpPr>
              <a:grpSpLocks/>
            </p:cNvGrpSpPr>
            <p:nvPr/>
          </p:nvGrpSpPr>
          <p:grpSpPr bwMode="auto">
            <a:xfrm>
              <a:off x="1660" y="3341"/>
              <a:ext cx="201" cy="577"/>
              <a:chOff x="4970" y="1658"/>
              <a:chExt cx="785" cy="465"/>
            </a:xfrm>
          </p:grpSpPr>
          <p:sp>
            <p:nvSpPr>
              <p:cNvPr id="3124" name="Line 127"/>
              <p:cNvSpPr>
                <a:spLocks noChangeShapeType="1"/>
              </p:cNvSpPr>
              <p:nvPr/>
            </p:nvSpPr>
            <p:spPr bwMode="auto">
              <a:xfrm>
                <a:off x="4970" y="1658"/>
                <a:ext cx="428" cy="255"/>
              </a:xfrm>
              <a:prstGeom prst="line">
                <a:avLst/>
              </a:prstGeom>
              <a:noFill/>
              <a:ln w="28575">
                <a:solidFill>
                  <a:srgbClr val="FFFF00"/>
                </a:solidFill>
                <a:round/>
                <a:headEnd/>
                <a:tailEnd type="triangle" w="med" len="med"/>
              </a:ln>
            </p:spPr>
            <p:txBody>
              <a:bodyPr lIns="90000" tIns="46800" rIns="90000" bIns="46800" anchor="ctr">
                <a:spAutoFit/>
              </a:bodyPr>
              <a:lstStyle/>
              <a:p>
                <a:endParaRPr lang="es-ES"/>
              </a:p>
            </p:txBody>
          </p:sp>
          <p:sp>
            <p:nvSpPr>
              <p:cNvPr id="3125" name="Line 128"/>
              <p:cNvSpPr>
                <a:spLocks noChangeShapeType="1"/>
              </p:cNvSpPr>
              <p:nvPr/>
            </p:nvSpPr>
            <p:spPr bwMode="auto">
              <a:xfrm>
                <a:off x="5321" y="1866"/>
                <a:ext cx="434" cy="257"/>
              </a:xfrm>
              <a:prstGeom prst="line">
                <a:avLst/>
              </a:prstGeom>
              <a:noFill/>
              <a:ln w="28575">
                <a:solidFill>
                  <a:srgbClr val="FFFF00"/>
                </a:solidFill>
                <a:round/>
                <a:headEnd/>
                <a:tailEnd type="none" w="med" len="lg"/>
              </a:ln>
            </p:spPr>
            <p:txBody>
              <a:bodyPr lIns="90000" tIns="46800" rIns="90000" bIns="46800" anchor="ctr">
                <a:spAutoFit/>
              </a:bodyPr>
              <a:lstStyle/>
              <a:p>
                <a:endParaRPr lang="es-ES"/>
              </a:p>
            </p:txBody>
          </p:sp>
        </p:grpSp>
      </p:grpSp>
      <p:grpSp>
        <p:nvGrpSpPr>
          <p:cNvPr id="22" name="Group 129"/>
          <p:cNvGrpSpPr>
            <a:grpSpLocks/>
          </p:cNvGrpSpPr>
          <p:nvPr/>
        </p:nvGrpSpPr>
        <p:grpSpPr bwMode="auto">
          <a:xfrm>
            <a:off x="2603500" y="4748213"/>
            <a:ext cx="268288" cy="347662"/>
            <a:chOff x="1295" y="3006"/>
            <a:chExt cx="169" cy="219"/>
          </a:xfrm>
        </p:grpSpPr>
        <p:sp>
          <p:nvSpPr>
            <p:cNvPr id="3118" name="Arc 130"/>
            <p:cNvSpPr>
              <a:spLocks/>
            </p:cNvSpPr>
            <p:nvPr/>
          </p:nvSpPr>
          <p:spPr bwMode="auto">
            <a:xfrm flipH="1">
              <a:off x="1353" y="3160"/>
              <a:ext cx="99" cy="65"/>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9050">
              <a:solidFill>
                <a:srgbClr val="FF0000"/>
              </a:solidFill>
              <a:round/>
              <a:headEnd/>
              <a:tailEnd type="none" w="lg" len="med"/>
            </a:ln>
          </p:spPr>
          <p:txBody>
            <a:bodyPr wrap="none" lIns="90000" tIns="46800" rIns="90000" bIns="46800" anchor="ctr">
              <a:spAutoFit/>
            </a:bodyPr>
            <a:lstStyle/>
            <a:p>
              <a:endParaRPr lang="es-ES_tradnl"/>
            </a:p>
          </p:txBody>
        </p:sp>
        <p:grpSp>
          <p:nvGrpSpPr>
            <p:cNvPr id="23" name="Group 131"/>
            <p:cNvGrpSpPr>
              <a:grpSpLocks/>
            </p:cNvGrpSpPr>
            <p:nvPr/>
          </p:nvGrpSpPr>
          <p:grpSpPr bwMode="auto">
            <a:xfrm>
              <a:off x="1295" y="3006"/>
              <a:ext cx="169" cy="192"/>
              <a:chOff x="1185" y="1631"/>
              <a:chExt cx="123" cy="139"/>
            </a:xfrm>
          </p:grpSpPr>
          <p:sp>
            <p:nvSpPr>
              <p:cNvPr id="3120" name="Text Box 132"/>
              <p:cNvSpPr txBox="1">
                <a:spLocks noChangeArrowheads="1"/>
              </p:cNvSpPr>
              <p:nvPr/>
            </p:nvSpPr>
            <p:spPr bwMode="auto">
              <a:xfrm>
                <a:off x="1185" y="1631"/>
                <a:ext cx="123" cy="139"/>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400" b="1">
                    <a:latin typeface="Times New Roman" pitchFamily="18" charset="0"/>
                  </a:rPr>
                  <a:t>i</a:t>
                </a:r>
                <a:endParaRPr lang="es-ES_tradnl" sz="1400" b="1"/>
              </a:p>
            </p:txBody>
          </p:sp>
          <p:sp>
            <p:nvSpPr>
              <p:cNvPr id="3121" name="Freeform 133"/>
              <p:cNvSpPr>
                <a:spLocks/>
              </p:cNvSpPr>
              <p:nvPr/>
            </p:nvSpPr>
            <p:spPr bwMode="auto">
              <a:xfrm>
                <a:off x="1215" y="1647"/>
                <a:ext cx="66" cy="27"/>
              </a:xfrm>
              <a:custGeom>
                <a:avLst/>
                <a:gdLst>
                  <a:gd name="T0" fmla="*/ 0 w 66"/>
                  <a:gd name="T1" fmla="*/ 24 h 27"/>
                  <a:gd name="T2" fmla="*/ 36 w 66"/>
                  <a:gd name="T3" fmla="*/ 0 h 27"/>
                  <a:gd name="T4" fmla="*/ 66 w 66"/>
                  <a:gd name="T5" fmla="*/ 27 h 27"/>
                  <a:gd name="T6" fmla="*/ 0 60000 65536"/>
                  <a:gd name="T7" fmla="*/ 0 60000 65536"/>
                  <a:gd name="T8" fmla="*/ 0 60000 65536"/>
                  <a:gd name="T9" fmla="*/ 0 w 66"/>
                  <a:gd name="T10" fmla="*/ 0 h 27"/>
                  <a:gd name="T11" fmla="*/ 66 w 66"/>
                  <a:gd name="T12" fmla="*/ 27 h 27"/>
                </a:gdLst>
                <a:ahLst/>
                <a:cxnLst>
                  <a:cxn ang="T6">
                    <a:pos x="T0" y="T1"/>
                  </a:cxn>
                  <a:cxn ang="T7">
                    <a:pos x="T2" y="T3"/>
                  </a:cxn>
                  <a:cxn ang="T8">
                    <a:pos x="T4" y="T5"/>
                  </a:cxn>
                </a:cxnLst>
                <a:rect l="T9" t="T10" r="T11" b="T12"/>
                <a:pathLst>
                  <a:path w="66" h="27">
                    <a:moveTo>
                      <a:pt x="0" y="24"/>
                    </a:moveTo>
                    <a:lnTo>
                      <a:pt x="36" y="0"/>
                    </a:lnTo>
                    <a:lnTo>
                      <a:pt x="66" y="27"/>
                    </a:lnTo>
                  </a:path>
                </a:pathLst>
              </a:custGeom>
              <a:noFill/>
              <a:ln w="9525">
                <a:solidFill>
                  <a:schemeClr val="tx1"/>
                </a:solidFill>
                <a:round/>
                <a:headEnd/>
                <a:tailEnd type="none" w="lg" len="med"/>
              </a:ln>
            </p:spPr>
            <p:txBody>
              <a:bodyPr wrap="none" lIns="90000" tIns="46800" rIns="90000" bIns="46800" anchor="ctr">
                <a:spAutoFit/>
              </a:bodyPr>
              <a:lstStyle/>
              <a:p>
                <a:endParaRPr lang="es-ES_tradnl"/>
              </a:p>
            </p:txBody>
          </p:sp>
        </p:grpSp>
      </p:grpSp>
      <p:grpSp>
        <p:nvGrpSpPr>
          <p:cNvPr id="24" name="Group 139"/>
          <p:cNvGrpSpPr>
            <a:grpSpLocks/>
          </p:cNvGrpSpPr>
          <p:nvPr/>
        </p:nvGrpSpPr>
        <p:grpSpPr bwMode="auto">
          <a:xfrm>
            <a:off x="4972050" y="4384675"/>
            <a:ext cx="2136775" cy="1852613"/>
            <a:chOff x="3311" y="2789"/>
            <a:chExt cx="1346" cy="1167"/>
          </a:xfrm>
        </p:grpSpPr>
        <p:sp>
          <p:nvSpPr>
            <p:cNvPr id="3114" name="Line 140"/>
            <p:cNvSpPr>
              <a:spLocks noChangeShapeType="1"/>
            </p:cNvSpPr>
            <p:nvPr/>
          </p:nvSpPr>
          <p:spPr bwMode="auto">
            <a:xfrm>
              <a:off x="3311" y="2789"/>
              <a:ext cx="578" cy="288"/>
            </a:xfrm>
            <a:prstGeom prst="line">
              <a:avLst/>
            </a:prstGeom>
            <a:noFill/>
            <a:ln w="28575">
              <a:solidFill>
                <a:srgbClr val="FFFF00"/>
              </a:solidFill>
              <a:round/>
              <a:headEnd/>
              <a:tailEnd type="triangle" w="lg" len="med"/>
            </a:ln>
          </p:spPr>
          <p:txBody>
            <a:bodyPr lIns="90000" tIns="46800" rIns="90000" bIns="46800" anchor="ctr">
              <a:spAutoFit/>
            </a:bodyPr>
            <a:lstStyle/>
            <a:p>
              <a:endParaRPr lang="es-ES"/>
            </a:p>
          </p:txBody>
        </p:sp>
        <p:sp>
          <p:nvSpPr>
            <p:cNvPr id="3115" name="Line 141"/>
            <p:cNvSpPr>
              <a:spLocks noChangeShapeType="1"/>
            </p:cNvSpPr>
            <p:nvPr/>
          </p:nvSpPr>
          <p:spPr bwMode="auto">
            <a:xfrm>
              <a:off x="3867" y="3077"/>
              <a:ext cx="389" cy="289"/>
            </a:xfrm>
            <a:prstGeom prst="line">
              <a:avLst/>
            </a:prstGeom>
            <a:noFill/>
            <a:ln w="28575">
              <a:solidFill>
                <a:srgbClr val="FFFF00"/>
              </a:solidFill>
              <a:round/>
              <a:headEnd/>
              <a:tailEnd type="triangle" w="lg" len="med"/>
            </a:ln>
          </p:spPr>
          <p:txBody>
            <a:bodyPr lIns="90000" tIns="46800" rIns="90000" bIns="46800" anchor="ctr">
              <a:spAutoFit/>
            </a:bodyPr>
            <a:lstStyle/>
            <a:p>
              <a:endParaRPr lang="es-ES"/>
            </a:p>
          </p:txBody>
        </p:sp>
        <p:sp>
          <p:nvSpPr>
            <p:cNvPr id="3116" name="Line 142"/>
            <p:cNvSpPr>
              <a:spLocks noChangeShapeType="1"/>
            </p:cNvSpPr>
            <p:nvPr/>
          </p:nvSpPr>
          <p:spPr bwMode="auto">
            <a:xfrm>
              <a:off x="4244" y="3366"/>
              <a:ext cx="289" cy="289"/>
            </a:xfrm>
            <a:prstGeom prst="line">
              <a:avLst/>
            </a:prstGeom>
            <a:noFill/>
            <a:ln w="28575">
              <a:solidFill>
                <a:srgbClr val="FFFF00"/>
              </a:solidFill>
              <a:round/>
              <a:headEnd/>
              <a:tailEnd type="triangle" w="lg" len="med"/>
            </a:ln>
          </p:spPr>
          <p:txBody>
            <a:bodyPr lIns="90000" tIns="46800" rIns="90000" bIns="46800" anchor="ctr">
              <a:spAutoFit/>
            </a:bodyPr>
            <a:lstStyle/>
            <a:p>
              <a:endParaRPr lang="es-ES"/>
            </a:p>
          </p:txBody>
        </p:sp>
        <p:sp>
          <p:nvSpPr>
            <p:cNvPr id="3117" name="Line 143"/>
            <p:cNvSpPr>
              <a:spLocks noChangeShapeType="1"/>
            </p:cNvSpPr>
            <p:nvPr/>
          </p:nvSpPr>
          <p:spPr bwMode="auto">
            <a:xfrm>
              <a:off x="4534" y="3655"/>
              <a:ext cx="123" cy="301"/>
            </a:xfrm>
            <a:prstGeom prst="line">
              <a:avLst/>
            </a:prstGeom>
            <a:noFill/>
            <a:ln w="28575">
              <a:solidFill>
                <a:srgbClr val="FFFF00"/>
              </a:solidFill>
              <a:round/>
              <a:headEnd/>
              <a:tailEnd type="triangle" w="lg" len="med"/>
            </a:ln>
          </p:spPr>
          <p:txBody>
            <a:bodyPr lIns="90000" tIns="46800" rIns="90000" bIns="46800" anchor="ctr">
              <a:spAutoFit/>
            </a:bodyPr>
            <a:lstStyle/>
            <a:p>
              <a:endParaRPr lang="es-ES"/>
            </a:p>
          </p:txBody>
        </p:sp>
      </p:grpSp>
      <p:grpSp>
        <p:nvGrpSpPr>
          <p:cNvPr id="25" name="Group 163"/>
          <p:cNvGrpSpPr>
            <a:grpSpLocks/>
          </p:cNvGrpSpPr>
          <p:nvPr/>
        </p:nvGrpSpPr>
        <p:grpSpPr bwMode="auto">
          <a:xfrm>
            <a:off x="228600" y="1357313"/>
            <a:ext cx="8704263" cy="703262"/>
            <a:chOff x="144" y="855"/>
            <a:chExt cx="5483" cy="443"/>
          </a:xfrm>
        </p:grpSpPr>
        <p:sp>
          <p:nvSpPr>
            <p:cNvPr id="3112" name="Rectangle 162"/>
            <p:cNvSpPr>
              <a:spLocks noChangeArrowheads="1"/>
            </p:cNvSpPr>
            <p:nvPr/>
          </p:nvSpPr>
          <p:spPr bwMode="auto">
            <a:xfrm>
              <a:off x="249" y="890"/>
              <a:ext cx="5353" cy="408"/>
            </a:xfrm>
            <a:prstGeom prst="rect">
              <a:avLst/>
            </a:prstGeom>
            <a:solidFill>
              <a:schemeClr val="accent1"/>
            </a:solidFill>
            <a:ln w="9525">
              <a:solidFill>
                <a:schemeClr val="tx1"/>
              </a:solidFill>
              <a:miter lim="800000"/>
              <a:headEnd/>
              <a:tailEnd/>
            </a:ln>
          </p:spPr>
          <p:txBody>
            <a:bodyPr wrap="none" anchor="ctr"/>
            <a:lstStyle/>
            <a:p>
              <a:endParaRPr lang="es-ES_tradnl"/>
            </a:p>
          </p:txBody>
        </p:sp>
        <p:sp>
          <p:nvSpPr>
            <p:cNvPr id="3113" name="Text Box 144"/>
            <p:cNvSpPr txBox="1">
              <a:spLocks noChangeArrowheads="1"/>
            </p:cNvSpPr>
            <p:nvPr/>
          </p:nvSpPr>
          <p:spPr bwMode="auto">
            <a:xfrm>
              <a:off x="144" y="855"/>
              <a:ext cx="5483" cy="394"/>
            </a:xfrm>
            <a:prstGeom prst="rect">
              <a:avLst/>
            </a:prstGeom>
            <a:noFill/>
            <a:ln w="19050">
              <a:noFill/>
              <a:miter lim="800000"/>
              <a:headEnd/>
              <a:tailEnd type="none" w="lg" len="med"/>
            </a:ln>
          </p:spPr>
          <p:txBody>
            <a:bodyPr lIns="90000" tIns="46800" rIns="90000" bIns="46800" anchor="ctr" anchorCtr="1">
              <a:spAutoFit/>
            </a:bodyPr>
            <a:lstStyle/>
            <a:p>
              <a:pPr eaLnBrk="0" hangingPunct="0">
                <a:lnSpc>
                  <a:spcPct val="125000"/>
                </a:lnSpc>
                <a:spcBef>
                  <a:spcPct val="80000"/>
                </a:spcBef>
              </a:pPr>
              <a:r>
                <a:rPr lang="es-ES_tradnl" sz="1400"/>
                <a:t>La velocidad a la que se propagan las ondas depende de las características de los materiales por los que viajan. Cada cambio en la velocidad provoca un cambio en la dirección de la onda (refracción).</a:t>
              </a:r>
            </a:p>
          </p:txBody>
        </p:sp>
      </p:grpSp>
      <p:grpSp>
        <p:nvGrpSpPr>
          <p:cNvPr id="26" name="Group 145"/>
          <p:cNvGrpSpPr>
            <a:grpSpLocks/>
          </p:cNvGrpSpPr>
          <p:nvPr/>
        </p:nvGrpSpPr>
        <p:grpSpPr bwMode="auto">
          <a:xfrm>
            <a:off x="331788" y="2762250"/>
            <a:ext cx="969962" cy="1165225"/>
            <a:chOff x="256" y="1755"/>
            <a:chExt cx="611" cy="734"/>
          </a:xfrm>
        </p:grpSpPr>
        <p:sp>
          <p:nvSpPr>
            <p:cNvPr id="3111" name="Rectangle 146"/>
            <p:cNvSpPr>
              <a:spLocks noChangeArrowheads="1"/>
            </p:cNvSpPr>
            <p:nvPr/>
          </p:nvSpPr>
          <p:spPr bwMode="auto">
            <a:xfrm>
              <a:off x="256" y="1755"/>
              <a:ext cx="611" cy="734"/>
            </a:xfrm>
            <a:prstGeom prst="rect">
              <a:avLst/>
            </a:prstGeom>
            <a:solidFill>
              <a:srgbClr val="99FFCC"/>
            </a:solidFill>
            <a:ln w="19050">
              <a:solidFill>
                <a:srgbClr val="FFFF00"/>
              </a:solidFill>
              <a:miter lim="800000"/>
              <a:headEnd/>
              <a:tailEnd type="none" w="lg" len="med"/>
            </a:ln>
          </p:spPr>
          <p:txBody>
            <a:bodyPr wrap="none" lIns="90000" tIns="46800" rIns="90000" bIns="46800" anchor="ctr">
              <a:spAutoFit/>
            </a:bodyPr>
            <a:lstStyle/>
            <a:p>
              <a:endParaRPr lang="es-ES_tradnl"/>
            </a:p>
          </p:txBody>
        </p:sp>
        <p:graphicFrame>
          <p:nvGraphicFramePr>
            <p:cNvPr id="3078" name="Object 147"/>
            <p:cNvGraphicFramePr>
              <a:graphicFrameLocks noChangeAspect="1"/>
            </p:cNvGraphicFramePr>
            <p:nvPr/>
          </p:nvGraphicFramePr>
          <p:xfrm>
            <a:off x="333" y="1772"/>
            <a:ext cx="480" cy="307"/>
          </p:xfrm>
          <a:graphic>
            <a:graphicData uri="http://schemas.openxmlformats.org/presentationml/2006/ole">
              <p:oleObj spid="_x0000_s3078" name="Ecuación" r:id="rId3" imgW="596880" imgH="380880" progId="Equation.3">
                <p:embed/>
              </p:oleObj>
            </a:graphicData>
          </a:graphic>
        </p:graphicFrame>
        <p:graphicFrame>
          <p:nvGraphicFramePr>
            <p:cNvPr id="3079" name="Object 148"/>
            <p:cNvGraphicFramePr>
              <a:graphicFrameLocks noChangeAspect="1"/>
            </p:cNvGraphicFramePr>
            <p:nvPr/>
          </p:nvGraphicFramePr>
          <p:xfrm>
            <a:off x="396" y="2189"/>
            <a:ext cx="305" cy="281"/>
          </p:xfrm>
          <a:graphic>
            <a:graphicData uri="http://schemas.openxmlformats.org/presentationml/2006/ole">
              <p:oleObj spid="_x0000_s3079" name="Ecuación" r:id="rId4" imgW="330120" imgH="304560" progId="Equation.3">
                <p:embed/>
              </p:oleObj>
            </a:graphicData>
          </a:graphic>
        </p:graphicFrame>
      </p:grpSp>
      <p:grpSp>
        <p:nvGrpSpPr>
          <p:cNvPr id="27" name="Group 149"/>
          <p:cNvGrpSpPr>
            <a:grpSpLocks/>
          </p:cNvGrpSpPr>
          <p:nvPr/>
        </p:nvGrpSpPr>
        <p:grpSpPr bwMode="auto">
          <a:xfrm>
            <a:off x="314325" y="4684713"/>
            <a:ext cx="969963" cy="1165225"/>
            <a:chOff x="245" y="2966"/>
            <a:chExt cx="611" cy="734"/>
          </a:xfrm>
        </p:grpSpPr>
        <p:sp>
          <p:nvSpPr>
            <p:cNvPr id="3110" name="Rectangle 150"/>
            <p:cNvSpPr>
              <a:spLocks noChangeArrowheads="1"/>
            </p:cNvSpPr>
            <p:nvPr/>
          </p:nvSpPr>
          <p:spPr bwMode="auto">
            <a:xfrm>
              <a:off x="245" y="2966"/>
              <a:ext cx="611" cy="734"/>
            </a:xfrm>
            <a:prstGeom prst="rect">
              <a:avLst/>
            </a:prstGeom>
            <a:solidFill>
              <a:srgbClr val="99FFCC"/>
            </a:solidFill>
            <a:ln w="19050">
              <a:solidFill>
                <a:srgbClr val="FFFF00"/>
              </a:solidFill>
              <a:miter lim="800000"/>
              <a:headEnd/>
              <a:tailEnd type="none" w="lg" len="med"/>
            </a:ln>
          </p:spPr>
          <p:txBody>
            <a:bodyPr wrap="none" lIns="90000" tIns="46800" rIns="90000" bIns="46800" anchor="ctr">
              <a:spAutoFit/>
            </a:bodyPr>
            <a:lstStyle/>
            <a:p>
              <a:endParaRPr lang="es-ES_tradnl"/>
            </a:p>
          </p:txBody>
        </p:sp>
        <p:graphicFrame>
          <p:nvGraphicFramePr>
            <p:cNvPr id="3076" name="Object 151"/>
            <p:cNvGraphicFramePr>
              <a:graphicFrameLocks noChangeAspect="1"/>
            </p:cNvGraphicFramePr>
            <p:nvPr/>
          </p:nvGraphicFramePr>
          <p:xfrm>
            <a:off x="310" y="2983"/>
            <a:ext cx="480" cy="307"/>
          </p:xfrm>
          <a:graphic>
            <a:graphicData uri="http://schemas.openxmlformats.org/presentationml/2006/ole">
              <p:oleObj spid="_x0000_s3076" name="Ecuación" r:id="rId5" imgW="596880" imgH="380880" progId="Equation.3">
                <p:embed/>
              </p:oleObj>
            </a:graphicData>
          </a:graphic>
        </p:graphicFrame>
        <p:graphicFrame>
          <p:nvGraphicFramePr>
            <p:cNvPr id="3077" name="Object 152"/>
            <p:cNvGraphicFramePr>
              <a:graphicFrameLocks noChangeAspect="1"/>
            </p:cNvGraphicFramePr>
            <p:nvPr/>
          </p:nvGraphicFramePr>
          <p:xfrm>
            <a:off x="396" y="3367"/>
            <a:ext cx="318" cy="293"/>
          </p:xfrm>
          <a:graphic>
            <a:graphicData uri="http://schemas.openxmlformats.org/presentationml/2006/ole">
              <p:oleObj spid="_x0000_s3077" name="Ecuación" r:id="rId6" imgW="330120" imgH="304560" progId="Equation.3">
                <p:embed/>
              </p:oleObj>
            </a:graphicData>
          </a:graphic>
        </p:graphicFrame>
      </p:grpSp>
      <p:graphicFrame>
        <p:nvGraphicFramePr>
          <p:cNvPr id="65689" name="Object 153"/>
          <p:cNvGraphicFramePr>
            <a:graphicFrameLocks noChangeAspect="1"/>
          </p:cNvGraphicFramePr>
          <p:nvPr/>
        </p:nvGraphicFramePr>
        <p:xfrm>
          <a:off x="5827713" y="2527300"/>
          <a:ext cx="1427162" cy="293688"/>
        </p:xfrm>
        <a:graphic>
          <a:graphicData uri="http://schemas.openxmlformats.org/presentationml/2006/ole">
            <p:oleObj spid="_x0000_s3074" name="Ecuación" r:id="rId7" imgW="1117440" imgH="228600" progId="Equation.3">
              <p:embed/>
            </p:oleObj>
          </a:graphicData>
        </a:graphic>
      </p:graphicFrame>
      <p:graphicFrame>
        <p:nvGraphicFramePr>
          <p:cNvPr id="65690" name="Object 154"/>
          <p:cNvGraphicFramePr>
            <a:graphicFrameLocks noChangeAspect="1"/>
          </p:cNvGraphicFramePr>
          <p:nvPr/>
        </p:nvGraphicFramePr>
        <p:xfrm>
          <a:off x="6800850" y="4718050"/>
          <a:ext cx="1443038" cy="292100"/>
        </p:xfrm>
        <a:graphic>
          <a:graphicData uri="http://schemas.openxmlformats.org/presentationml/2006/ole">
            <p:oleObj spid="_x0000_s3075" name="Ecuación" r:id="rId8" imgW="1130040" imgH="228600" progId="Equation.3">
              <p:embed/>
            </p:oleObj>
          </a:graphicData>
        </a:graphic>
      </p:graphicFrame>
      <p:grpSp>
        <p:nvGrpSpPr>
          <p:cNvPr id="28" name="Group 155"/>
          <p:cNvGrpSpPr>
            <a:grpSpLocks/>
          </p:cNvGrpSpPr>
          <p:nvPr/>
        </p:nvGrpSpPr>
        <p:grpSpPr bwMode="auto">
          <a:xfrm>
            <a:off x="4972050" y="2338388"/>
            <a:ext cx="2982913" cy="1374775"/>
            <a:chOff x="3311" y="1500"/>
            <a:chExt cx="1879" cy="866"/>
          </a:xfrm>
        </p:grpSpPr>
        <p:sp>
          <p:nvSpPr>
            <p:cNvPr id="3104" name="Line 156"/>
            <p:cNvSpPr>
              <a:spLocks noChangeShapeType="1"/>
            </p:cNvSpPr>
            <p:nvPr/>
          </p:nvSpPr>
          <p:spPr bwMode="auto">
            <a:xfrm>
              <a:off x="3311" y="1500"/>
              <a:ext cx="100" cy="288"/>
            </a:xfrm>
            <a:prstGeom prst="line">
              <a:avLst/>
            </a:prstGeom>
            <a:noFill/>
            <a:ln w="28575">
              <a:solidFill>
                <a:srgbClr val="FFFF00"/>
              </a:solidFill>
              <a:round/>
              <a:headEnd/>
              <a:tailEnd type="triangle" w="lg" len="med"/>
            </a:ln>
          </p:spPr>
          <p:txBody>
            <a:bodyPr wrap="none" lIns="90000" tIns="46800" rIns="90000" bIns="46800" anchor="ctr">
              <a:spAutoFit/>
            </a:bodyPr>
            <a:lstStyle/>
            <a:p>
              <a:endParaRPr lang="es-ES"/>
            </a:p>
          </p:txBody>
        </p:sp>
        <p:sp>
          <p:nvSpPr>
            <p:cNvPr id="3105" name="Line 157"/>
            <p:cNvSpPr>
              <a:spLocks noChangeShapeType="1"/>
            </p:cNvSpPr>
            <p:nvPr/>
          </p:nvSpPr>
          <p:spPr bwMode="auto">
            <a:xfrm>
              <a:off x="3411" y="1788"/>
              <a:ext cx="222" cy="289"/>
            </a:xfrm>
            <a:prstGeom prst="line">
              <a:avLst/>
            </a:prstGeom>
            <a:noFill/>
            <a:ln w="28575">
              <a:solidFill>
                <a:srgbClr val="FFFF00"/>
              </a:solidFill>
              <a:round/>
              <a:headEnd/>
              <a:tailEnd type="triangle" w="lg" len="med"/>
            </a:ln>
          </p:spPr>
          <p:txBody>
            <a:bodyPr lIns="90000" tIns="46800" rIns="90000" bIns="46800" anchor="ctr">
              <a:spAutoFit/>
            </a:bodyPr>
            <a:lstStyle/>
            <a:p>
              <a:endParaRPr lang="es-ES"/>
            </a:p>
          </p:txBody>
        </p:sp>
        <p:sp>
          <p:nvSpPr>
            <p:cNvPr id="3106" name="Line 158"/>
            <p:cNvSpPr>
              <a:spLocks noChangeShapeType="1"/>
            </p:cNvSpPr>
            <p:nvPr/>
          </p:nvSpPr>
          <p:spPr bwMode="auto">
            <a:xfrm>
              <a:off x="3611" y="2055"/>
              <a:ext cx="578" cy="311"/>
            </a:xfrm>
            <a:prstGeom prst="line">
              <a:avLst/>
            </a:prstGeom>
            <a:noFill/>
            <a:ln w="28575">
              <a:solidFill>
                <a:srgbClr val="FFFF00"/>
              </a:solidFill>
              <a:round/>
              <a:headEnd/>
              <a:tailEnd type="triangle" w="lg" len="med"/>
            </a:ln>
          </p:spPr>
          <p:txBody>
            <a:bodyPr lIns="90000" tIns="46800" rIns="90000" bIns="46800" anchor="ctr">
              <a:spAutoFit/>
            </a:bodyPr>
            <a:lstStyle/>
            <a:p>
              <a:endParaRPr lang="es-ES"/>
            </a:p>
          </p:txBody>
        </p:sp>
        <p:sp>
          <p:nvSpPr>
            <p:cNvPr id="3107" name="Line 159"/>
            <p:cNvSpPr>
              <a:spLocks noChangeShapeType="1"/>
            </p:cNvSpPr>
            <p:nvPr/>
          </p:nvSpPr>
          <p:spPr bwMode="auto">
            <a:xfrm flipV="1">
              <a:off x="4189" y="2090"/>
              <a:ext cx="605" cy="276"/>
            </a:xfrm>
            <a:prstGeom prst="line">
              <a:avLst/>
            </a:prstGeom>
            <a:noFill/>
            <a:ln w="28575">
              <a:solidFill>
                <a:srgbClr val="FFFF00"/>
              </a:solidFill>
              <a:round/>
              <a:headEnd/>
              <a:tailEnd type="triangle" w="lg" len="med"/>
            </a:ln>
          </p:spPr>
          <p:txBody>
            <a:bodyPr lIns="90000" tIns="46800" rIns="90000" bIns="46800" anchor="ctr">
              <a:spAutoFit/>
            </a:bodyPr>
            <a:lstStyle/>
            <a:p>
              <a:endParaRPr lang="es-ES"/>
            </a:p>
          </p:txBody>
        </p:sp>
        <p:sp>
          <p:nvSpPr>
            <p:cNvPr id="3108" name="Line 160"/>
            <p:cNvSpPr>
              <a:spLocks noChangeShapeType="1"/>
            </p:cNvSpPr>
            <p:nvPr/>
          </p:nvSpPr>
          <p:spPr bwMode="auto">
            <a:xfrm flipV="1">
              <a:off x="4769" y="1790"/>
              <a:ext cx="301" cy="312"/>
            </a:xfrm>
            <a:prstGeom prst="line">
              <a:avLst/>
            </a:prstGeom>
            <a:noFill/>
            <a:ln w="28575">
              <a:solidFill>
                <a:srgbClr val="FFFF00"/>
              </a:solidFill>
              <a:round/>
              <a:headEnd/>
              <a:tailEnd type="triangle" w="lg" len="med"/>
            </a:ln>
          </p:spPr>
          <p:txBody>
            <a:bodyPr lIns="90000" tIns="46800" rIns="90000" bIns="46800" anchor="ctr">
              <a:spAutoFit/>
            </a:bodyPr>
            <a:lstStyle/>
            <a:p>
              <a:endParaRPr lang="es-ES"/>
            </a:p>
          </p:txBody>
        </p:sp>
        <p:sp>
          <p:nvSpPr>
            <p:cNvPr id="3109" name="Line 161"/>
            <p:cNvSpPr>
              <a:spLocks noChangeShapeType="1"/>
            </p:cNvSpPr>
            <p:nvPr/>
          </p:nvSpPr>
          <p:spPr bwMode="auto">
            <a:xfrm flipV="1">
              <a:off x="5053" y="1514"/>
              <a:ext cx="137" cy="304"/>
            </a:xfrm>
            <a:prstGeom prst="line">
              <a:avLst/>
            </a:prstGeom>
            <a:noFill/>
            <a:ln w="28575">
              <a:solidFill>
                <a:srgbClr val="FFFF00"/>
              </a:solidFill>
              <a:round/>
              <a:headEnd/>
              <a:tailEnd type="triangle" w="lg" len="med"/>
            </a:ln>
          </p:spPr>
          <p:txBody>
            <a:bodyPr lIns="90000" tIns="46800" rIns="90000" bIns="46800" anchor="ctr">
              <a:spAutoFit/>
            </a:bodyPr>
            <a:lstStyle/>
            <a:p>
              <a:endParaRPr lang="es-ES"/>
            </a:p>
          </p:txBody>
        </p:sp>
      </p:grpSp>
      <p:grpSp>
        <p:nvGrpSpPr>
          <p:cNvPr id="29" name="Group 165"/>
          <p:cNvGrpSpPr>
            <a:grpSpLocks/>
          </p:cNvGrpSpPr>
          <p:nvPr/>
        </p:nvGrpSpPr>
        <p:grpSpPr bwMode="auto">
          <a:xfrm>
            <a:off x="2781300" y="5583238"/>
            <a:ext cx="309563" cy="409575"/>
            <a:chOff x="1766" y="2069"/>
            <a:chExt cx="195" cy="258"/>
          </a:xfrm>
        </p:grpSpPr>
        <p:sp>
          <p:nvSpPr>
            <p:cNvPr id="3100" name="Arc 166"/>
            <p:cNvSpPr>
              <a:spLocks/>
            </p:cNvSpPr>
            <p:nvPr/>
          </p:nvSpPr>
          <p:spPr bwMode="auto">
            <a:xfrm rot="1122104" flipV="1">
              <a:off x="1766" y="2069"/>
              <a:ext cx="99" cy="54"/>
            </a:xfrm>
            <a:custGeom>
              <a:avLst/>
              <a:gdLst>
                <a:gd name="T0" fmla="*/ 0 w 21600"/>
                <a:gd name="T1" fmla="*/ 0 h 18250"/>
                <a:gd name="T2" fmla="*/ 0 w 21600"/>
                <a:gd name="T3" fmla="*/ 0 h 18250"/>
                <a:gd name="T4" fmla="*/ 0 w 21600"/>
                <a:gd name="T5" fmla="*/ 0 h 18250"/>
                <a:gd name="T6" fmla="*/ 0 60000 65536"/>
                <a:gd name="T7" fmla="*/ 0 60000 65536"/>
                <a:gd name="T8" fmla="*/ 0 60000 65536"/>
                <a:gd name="T9" fmla="*/ 0 w 21600"/>
                <a:gd name="T10" fmla="*/ 0 h 18250"/>
                <a:gd name="T11" fmla="*/ 21600 w 21600"/>
                <a:gd name="T12" fmla="*/ 18250 h 18250"/>
              </a:gdLst>
              <a:ahLst/>
              <a:cxnLst>
                <a:cxn ang="T6">
                  <a:pos x="T0" y="T1"/>
                </a:cxn>
                <a:cxn ang="T7">
                  <a:pos x="T2" y="T3"/>
                </a:cxn>
                <a:cxn ang="T8">
                  <a:pos x="T4" y="T5"/>
                </a:cxn>
              </a:cxnLst>
              <a:rect l="T9" t="T10" r="T11" b="T12"/>
              <a:pathLst>
                <a:path w="21600" h="18250" fill="none" extrusionOk="0">
                  <a:moveTo>
                    <a:pt x="11554" y="-1"/>
                  </a:moveTo>
                  <a:cubicBezTo>
                    <a:pt x="17808" y="3959"/>
                    <a:pt x="21600" y="10847"/>
                    <a:pt x="21600" y="18250"/>
                  </a:cubicBezTo>
                </a:path>
                <a:path w="21600" h="18250" stroke="0" extrusionOk="0">
                  <a:moveTo>
                    <a:pt x="11554" y="-1"/>
                  </a:moveTo>
                  <a:cubicBezTo>
                    <a:pt x="17808" y="3959"/>
                    <a:pt x="21600" y="10847"/>
                    <a:pt x="21600" y="18250"/>
                  </a:cubicBezTo>
                  <a:lnTo>
                    <a:pt x="0" y="18250"/>
                  </a:lnTo>
                  <a:close/>
                </a:path>
              </a:pathLst>
            </a:custGeom>
            <a:noFill/>
            <a:ln w="19050">
              <a:solidFill>
                <a:srgbClr val="FF0000"/>
              </a:solidFill>
              <a:round/>
              <a:headEnd/>
              <a:tailEnd type="none" w="lg" len="med"/>
            </a:ln>
          </p:spPr>
          <p:txBody>
            <a:bodyPr wrap="none" lIns="90000" tIns="46800" rIns="90000" bIns="46800" anchor="ctr">
              <a:spAutoFit/>
            </a:bodyPr>
            <a:lstStyle/>
            <a:p>
              <a:endParaRPr lang="es-ES_tradnl"/>
            </a:p>
          </p:txBody>
        </p:sp>
        <p:grpSp>
          <p:nvGrpSpPr>
            <p:cNvPr id="30" name="Group 167"/>
            <p:cNvGrpSpPr>
              <a:grpSpLocks/>
            </p:cNvGrpSpPr>
            <p:nvPr/>
          </p:nvGrpSpPr>
          <p:grpSpPr bwMode="auto">
            <a:xfrm>
              <a:off x="1791" y="2115"/>
              <a:ext cx="170" cy="212"/>
              <a:chOff x="1422" y="1844"/>
              <a:chExt cx="123" cy="153"/>
            </a:xfrm>
          </p:grpSpPr>
          <p:sp>
            <p:nvSpPr>
              <p:cNvPr id="3102" name="Text Box 168"/>
              <p:cNvSpPr txBox="1">
                <a:spLocks noChangeArrowheads="1"/>
              </p:cNvSpPr>
              <p:nvPr/>
            </p:nvSpPr>
            <p:spPr bwMode="auto">
              <a:xfrm>
                <a:off x="1422" y="1844"/>
                <a:ext cx="123" cy="153"/>
              </a:xfrm>
              <a:prstGeom prst="rect">
                <a:avLst/>
              </a:prstGeom>
              <a:noFill/>
              <a:ln w="28575">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b="1">
                    <a:latin typeface="Times New Roman" pitchFamily="18" charset="0"/>
                  </a:rPr>
                  <a:t>r</a:t>
                </a:r>
                <a:endParaRPr lang="es-ES_tradnl" sz="1600" b="1"/>
              </a:p>
            </p:txBody>
          </p:sp>
          <p:sp>
            <p:nvSpPr>
              <p:cNvPr id="3103" name="Freeform 169"/>
              <p:cNvSpPr>
                <a:spLocks/>
              </p:cNvSpPr>
              <p:nvPr/>
            </p:nvSpPr>
            <p:spPr bwMode="auto">
              <a:xfrm>
                <a:off x="1449" y="1884"/>
                <a:ext cx="66" cy="27"/>
              </a:xfrm>
              <a:custGeom>
                <a:avLst/>
                <a:gdLst>
                  <a:gd name="T0" fmla="*/ 0 w 66"/>
                  <a:gd name="T1" fmla="*/ 24 h 27"/>
                  <a:gd name="T2" fmla="*/ 36 w 66"/>
                  <a:gd name="T3" fmla="*/ 0 h 27"/>
                  <a:gd name="T4" fmla="*/ 66 w 66"/>
                  <a:gd name="T5" fmla="*/ 27 h 27"/>
                  <a:gd name="T6" fmla="*/ 0 60000 65536"/>
                  <a:gd name="T7" fmla="*/ 0 60000 65536"/>
                  <a:gd name="T8" fmla="*/ 0 60000 65536"/>
                  <a:gd name="T9" fmla="*/ 0 w 66"/>
                  <a:gd name="T10" fmla="*/ 0 h 27"/>
                  <a:gd name="T11" fmla="*/ 66 w 66"/>
                  <a:gd name="T12" fmla="*/ 27 h 27"/>
                </a:gdLst>
                <a:ahLst/>
                <a:cxnLst>
                  <a:cxn ang="T6">
                    <a:pos x="T0" y="T1"/>
                  </a:cxn>
                  <a:cxn ang="T7">
                    <a:pos x="T2" y="T3"/>
                  </a:cxn>
                  <a:cxn ang="T8">
                    <a:pos x="T4" y="T5"/>
                  </a:cxn>
                </a:cxnLst>
                <a:rect l="T9" t="T10" r="T11" b="T12"/>
                <a:pathLst>
                  <a:path w="66" h="27">
                    <a:moveTo>
                      <a:pt x="0" y="24"/>
                    </a:moveTo>
                    <a:lnTo>
                      <a:pt x="36" y="0"/>
                    </a:lnTo>
                    <a:lnTo>
                      <a:pt x="66" y="27"/>
                    </a:lnTo>
                  </a:path>
                </a:pathLst>
              </a:custGeom>
              <a:noFill/>
              <a:ln w="9525">
                <a:solidFill>
                  <a:schemeClr val="tx1"/>
                </a:solidFill>
                <a:round/>
                <a:headEnd/>
                <a:tailEnd type="none" w="lg" len="med"/>
              </a:ln>
            </p:spPr>
            <p:txBody>
              <a:bodyPr wrap="none" lIns="90000" tIns="46800" rIns="90000" bIns="46800" anchor="ctr">
                <a:spAutoFit/>
              </a:bodyPr>
              <a:lstStyle/>
              <a:p>
                <a:endParaRPr lang="es-ES_tradnl"/>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65541"/>
                                        </p:tgtEl>
                                        <p:attrNameLst>
                                          <p:attrName>style.visibility</p:attrName>
                                        </p:attrNameLst>
                                      </p:cBhvr>
                                      <p:to>
                                        <p:strVal val="visible"/>
                                      </p:to>
                                    </p:set>
                                    <p:anim to="" calcmode="lin" valueType="num">
                                      <p:cBhvr>
                                        <p:cTn id="7" dur="1" fill="hold"/>
                                        <p:tgtEl>
                                          <p:spTgt spid="65541"/>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25"/>
                                        </p:tgtEl>
                                        <p:attrNameLst>
                                          <p:attrName>style.visibility</p:attrName>
                                        </p:attrNameLst>
                                      </p:cBhvr>
                                      <p:to>
                                        <p:strVal val="visible"/>
                                      </p:to>
                                    </p:set>
                                    <p:anim to="" calcmode="lin" valueType="num">
                                      <p:cBhvr>
                                        <p:cTn id="22" dur="1" fill="hold"/>
                                        <p:tgtEl>
                                          <p:spTgt spid="25"/>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8" presetClass="entr" presetSubtype="6"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strips(downRight)">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23" presetClass="entr" presetSubtype="16" fill="hold" grpId="0" nodeType="clickEffect">
                                  <p:stCondLst>
                                    <p:cond delay="0"/>
                                  </p:stCondLst>
                                  <p:childTnLst>
                                    <p:set>
                                      <p:cBhvr>
                                        <p:cTn id="35" dur="1" fill="hold">
                                          <p:stCondLst>
                                            <p:cond delay="0"/>
                                          </p:stCondLst>
                                        </p:cTn>
                                        <p:tgtEl>
                                          <p:spTgt spid="65639"/>
                                        </p:tgtEl>
                                        <p:attrNameLst>
                                          <p:attrName>style.visibility</p:attrName>
                                        </p:attrNameLst>
                                      </p:cBhvr>
                                      <p:to>
                                        <p:strVal val="visible"/>
                                      </p:to>
                                    </p:set>
                                    <p:anim calcmode="lin" valueType="num">
                                      <p:cBhvr>
                                        <p:cTn id="36" dur="500" fill="hold"/>
                                        <p:tgtEl>
                                          <p:spTgt spid="65639"/>
                                        </p:tgtEl>
                                        <p:attrNameLst>
                                          <p:attrName>ppt_w</p:attrName>
                                        </p:attrNameLst>
                                      </p:cBhvr>
                                      <p:tavLst>
                                        <p:tav tm="0">
                                          <p:val>
                                            <p:fltVal val="0"/>
                                          </p:val>
                                        </p:tav>
                                        <p:tav tm="100000">
                                          <p:val>
                                            <p:strVal val="#ppt_w"/>
                                          </p:val>
                                        </p:tav>
                                      </p:tavLst>
                                    </p:anim>
                                    <p:anim calcmode="lin" valueType="num">
                                      <p:cBhvr>
                                        <p:cTn id="37" dur="500" fill="hold"/>
                                        <p:tgtEl>
                                          <p:spTgt spid="65639"/>
                                        </p:tgtEl>
                                        <p:attrNameLst>
                                          <p:attrName>ppt_h</p:attrName>
                                        </p:attrNameLst>
                                      </p:cBhvr>
                                      <p:tavLst>
                                        <p:tav tm="0">
                                          <p:val>
                                            <p:flt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499"/>
                                          </p:stCondLst>
                                        </p:cTn>
                                        <p:tgtEl>
                                          <p:spTgt spid="15"/>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24" presetClass="entr" presetSubtype="0" fill="hold" nodeType="clickEffect">
                                  <p:stCondLst>
                                    <p:cond delay="0"/>
                                  </p:stCondLst>
                                  <p:childTnLst>
                                    <p:set>
                                      <p:cBhvr>
                                        <p:cTn id="45" dur="1" fill="hold">
                                          <p:stCondLst>
                                            <p:cond delay="0"/>
                                          </p:stCondLst>
                                        </p:cTn>
                                        <p:tgtEl>
                                          <p:spTgt spid="17"/>
                                        </p:tgtEl>
                                        <p:attrNameLst>
                                          <p:attrName>style.visibility</p:attrName>
                                        </p:attrNameLst>
                                      </p:cBhvr>
                                      <p:to>
                                        <p:strVal val="visible"/>
                                      </p:to>
                                    </p:set>
                                    <p:anim to="" calcmode="lin" valueType="num">
                                      <p:cBhvr>
                                        <p:cTn id="46" dur="1" fill="hold"/>
                                        <p:tgtEl>
                                          <p:spTgt spid="17"/>
                                        </p:tgtEl>
                                        <p:attrNameLst>
                                          <p:attrName/>
                                        </p:attrNameLst>
                                      </p:cBhvr>
                                    </p:anim>
                                  </p:childTnLst>
                                </p:cTn>
                              </p:par>
                            </p:childTnLst>
                          </p:cTn>
                        </p:par>
                      </p:childTnLst>
                    </p:cTn>
                  </p:par>
                  <p:par>
                    <p:cTn id="47" fill="hold">
                      <p:stCondLst>
                        <p:cond delay="indefinite"/>
                      </p:stCondLst>
                      <p:childTnLst>
                        <p:par>
                          <p:cTn id="48" fill="hold">
                            <p:stCondLst>
                              <p:cond delay="0"/>
                            </p:stCondLst>
                            <p:childTnLst>
                              <p:par>
                                <p:cTn id="49" presetID="23" presetClass="entr" presetSubtype="16" fill="hold" nodeType="click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p:cTn id="51" dur="500" fill="hold"/>
                                        <p:tgtEl>
                                          <p:spTgt spid="26"/>
                                        </p:tgtEl>
                                        <p:attrNameLst>
                                          <p:attrName>ppt_w</p:attrName>
                                        </p:attrNameLst>
                                      </p:cBhvr>
                                      <p:tavLst>
                                        <p:tav tm="0">
                                          <p:val>
                                            <p:fltVal val="0"/>
                                          </p:val>
                                        </p:tav>
                                        <p:tav tm="100000">
                                          <p:val>
                                            <p:strVal val="#ppt_w"/>
                                          </p:val>
                                        </p:tav>
                                      </p:tavLst>
                                    </p:anim>
                                    <p:anim calcmode="lin" valueType="num">
                                      <p:cBhvr>
                                        <p:cTn id="52" dur="500" fill="hold"/>
                                        <p:tgtEl>
                                          <p:spTgt spid="26"/>
                                        </p:tgtEl>
                                        <p:attrNameLst>
                                          <p:attrName>ppt_h</p:attrName>
                                        </p:attrNameLst>
                                      </p:cBhvr>
                                      <p:tavLst>
                                        <p:tav tm="0">
                                          <p:val>
                                            <p:fltVal val="0"/>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499"/>
                                          </p:stCondLst>
                                        </p:cTn>
                                        <p:tgtEl>
                                          <p:spTgt spid="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8" presetClass="entr" presetSubtype="6" fill="hold" nodeType="click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strips(downRight)">
                                      <p:cBhvr>
                                        <p:cTn id="61" dur="500"/>
                                        <p:tgtEl>
                                          <p:spTgt spid="19"/>
                                        </p:tgtEl>
                                      </p:cBhvr>
                                    </p:animEffect>
                                  </p:childTnLst>
                                </p:cTn>
                              </p:par>
                            </p:childTnLst>
                          </p:cTn>
                        </p:par>
                      </p:childTnLst>
                    </p:cTn>
                  </p:par>
                  <p:par>
                    <p:cTn id="62" fill="hold">
                      <p:stCondLst>
                        <p:cond delay="indefinite"/>
                      </p:stCondLst>
                      <p:childTnLst>
                        <p:par>
                          <p:cTn id="63" fill="hold">
                            <p:stCondLst>
                              <p:cond delay="0"/>
                            </p:stCondLst>
                            <p:childTnLst>
                              <p:par>
                                <p:cTn id="64" presetID="23" presetClass="entr" presetSubtype="16" fill="hold" grpId="0" nodeType="clickEffect">
                                  <p:stCondLst>
                                    <p:cond delay="0"/>
                                  </p:stCondLst>
                                  <p:childTnLst>
                                    <p:set>
                                      <p:cBhvr>
                                        <p:cTn id="65" dur="1" fill="hold">
                                          <p:stCondLst>
                                            <p:cond delay="0"/>
                                          </p:stCondLst>
                                        </p:cTn>
                                        <p:tgtEl>
                                          <p:spTgt spid="65657"/>
                                        </p:tgtEl>
                                        <p:attrNameLst>
                                          <p:attrName>style.visibility</p:attrName>
                                        </p:attrNameLst>
                                      </p:cBhvr>
                                      <p:to>
                                        <p:strVal val="visible"/>
                                      </p:to>
                                    </p:set>
                                    <p:anim calcmode="lin" valueType="num">
                                      <p:cBhvr>
                                        <p:cTn id="66" dur="500" fill="hold"/>
                                        <p:tgtEl>
                                          <p:spTgt spid="65657"/>
                                        </p:tgtEl>
                                        <p:attrNameLst>
                                          <p:attrName>ppt_w</p:attrName>
                                        </p:attrNameLst>
                                      </p:cBhvr>
                                      <p:tavLst>
                                        <p:tav tm="0">
                                          <p:val>
                                            <p:fltVal val="0"/>
                                          </p:val>
                                        </p:tav>
                                        <p:tav tm="100000">
                                          <p:val>
                                            <p:strVal val="#ppt_w"/>
                                          </p:val>
                                        </p:tav>
                                      </p:tavLst>
                                    </p:anim>
                                    <p:anim calcmode="lin" valueType="num">
                                      <p:cBhvr>
                                        <p:cTn id="67" dur="500" fill="hold"/>
                                        <p:tgtEl>
                                          <p:spTgt spid="65657"/>
                                        </p:tgtEl>
                                        <p:attrNameLst>
                                          <p:attrName>ppt_h</p:attrName>
                                        </p:attrNameLst>
                                      </p:cBhvr>
                                      <p:tavLst>
                                        <p:tav tm="0">
                                          <p:val>
                                            <p:fltVal val="0"/>
                                          </p:val>
                                        </p:tav>
                                        <p:tav tm="100000">
                                          <p:val>
                                            <p:strVal val="#ppt_h"/>
                                          </p:val>
                                        </p:tav>
                                      </p:tavLst>
                                    </p:anim>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nodeType="clickEffect">
                                  <p:stCondLst>
                                    <p:cond delay="0"/>
                                  </p:stCondLst>
                                  <p:childTnLst>
                                    <p:set>
                                      <p:cBhvr>
                                        <p:cTn id="71" dur="1" fill="hold">
                                          <p:stCondLst>
                                            <p:cond delay="499"/>
                                          </p:stCondLst>
                                        </p:cTn>
                                        <p:tgtEl>
                                          <p:spTgt spid="22"/>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24" presetClass="entr" presetSubtype="0" fill="hold" nodeType="clickEffect">
                                  <p:stCondLst>
                                    <p:cond delay="0"/>
                                  </p:stCondLst>
                                  <p:childTnLst>
                                    <p:set>
                                      <p:cBhvr>
                                        <p:cTn id="75" dur="1" fill="hold">
                                          <p:stCondLst>
                                            <p:cond delay="0"/>
                                          </p:stCondLst>
                                        </p:cTn>
                                        <p:tgtEl>
                                          <p:spTgt spid="29"/>
                                        </p:tgtEl>
                                        <p:attrNameLst>
                                          <p:attrName>style.visibility</p:attrName>
                                        </p:attrNameLst>
                                      </p:cBhvr>
                                      <p:to>
                                        <p:strVal val="visible"/>
                                      </p:to>
                                    </p:set>
                                    <p:anim to="" calcmode="lin" valueType="num">
                                      <p:cBhvr>
                                        <p:cTn id="76" dur="1" fill="hold"/>
                                        <p:tgtEl>
                                          <p:spTgt spid="29"/>
                                        </p:tgtEl>
                                        <p:attrNameLst>
                                          <p:attrName/>
                                        </p:attrNameLst>
                                      </p:cBhvr>
                                    </p:anim>
                                  </p:childTnLst>
                                </p:cTn>
                              </p:par>
                            </p:childTnLst>
                          </p:cTn>
                        </p:par>
                      </p:childTnLst>
                    </p:cTn>
                  </p:par>
                  <p:par>
                    <p:cTn id="77" fill="hold">
                      <p:stCondLst>
                        <p:cond delay="indefinite"/>
                      </p:stCondLst>
                      <p:childTnLst>
                        <p:par>
                          <p:cTn id="78" fill="hold">
                            <p:stCondLst>
                              <p:cond delay="0"/>
                            </p:stCondLst>
                            <p:childTnLst>
                              <p:par>
                                <p:cTn id="79" presetID="23" presetClass="entr" presetSubtype="16" fill="hold" nodeType="click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p:cTn id="81" dur="500" fill="hold"/>
                                        <p:tgtEl>
                                          <p:spTgt spid="27"/>
                                        </p:tgtEl>
                                        <p:attrNameLst>
                                          <p:attrName>ppt_w</p:attrName>
                                        </p:attrNameLst>
                                      </p:cBhvr>
                                      <p:tavLst>
                                        <p:tav tm="0">
                                          <p:val>
                                            <p:fltVal val="0"/>
                                          </p:val>
                                        </p:tav>
                                        <p:tav tm="100000">
                                          <p:val>
                                            <p:strVal val="#ppt_w"/>
                                          </p:val>
                                        </p:tav>
                                      </p:tavLst>
                                    </p:anim>
                                    <p:anim calcmode="lin" valueType="num">
                                      <p:cBhvr>
                                        <p:cTn id="82" dur="500" fill="hold"/>
                                        <p:tgtEl>
                                          <p:spTgt spid="27"/>
                                        </p:tgtEl>
                                        <p:attrNameLst>
                                          <p:attrName>ppt_h</p:attrName>
                                        </p:attrNameLst>
                                      </p:cBhvr>
                                      <p:tavLst>
                                        <p:tav tm="0">
                                          <p:val>
                                            <p:fltVal val="0"/>
                                          </p:val>
                                        </p:tav>
                                        <p:tav tm="100000">
                                          <p:val>
                                            <p:strVal val="#ppt_h"/>
                                          </p:val>
                                        </p:tav>
                                      </p:tavLst>
                                    </p:anim>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499"/>
                                          </p:stCondLst>
                                        </p:cTn>
                                        <p:tgtEl>
                                          <p:spTgt spid="8"/>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499"/>
                                          </p:stCondLst>
                                        </p:cTn>
                                        <p:tgtEl>
                                          <p:spTgt spid="65689"/>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nodeType="click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wipe(left)">
                                      <p:cBhvr>
                                        <p:cTn id="95" dur="500"/>
                                        <p:tgtEl>
                                          <p:spTgt spid="28"/>
                                        </p:tgtEl>
                                      </p:cBhvr>
                                    </p:animEffect>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nodeType="clickEffect">
                                  <p:stCondLst>
                                    <p:cond delay="0"/>
                                  </p:stCondLst>
                                  <p:childTnLst>
                                    <p:set>
                                      <p:cBhvr>
                                        <p:cTn id="99" dur="1" fill="hold">
                                          <p:stCondLst>
                                            <p:cond delay="499"/>
                                          </p:stCondLst>
                                        </p:cTn>
                                        <p:tgtEl>
                                          <p:spTgt spid="10"/>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 presetClass="entr" presetSubtype="0" fill="hold" nodeType="clickEffect">
                                  <p:stCondLst>
                                    <p:cond delay="0"/>
                                  </p:stCondLst>
                                  <p:childTnLst>
                                    <p:set>
                                      <p:cBhvr>
                                        <p:cTn id="103" dur="1" fill="hold">
                                          <p:stCondLst>
                                            <p:cond delay="499"/>
                                          </p:stCondLst>
                                        </p:cTn>
                                        <p:tgtEl>
                                          <p:spTgt spid="65690"/>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18" presetClass="entr" presetSubtype="6" fill="hold" nodeType="clickEffect">
                                  <p:stCondLst>
                                    <p:cond delay="0"/>
                                  </p:stCondLst>
                                  <p:childTnLst>
                                    <p:set>
                                      <p:cBhvr>
                                        <p:cTn id="107" dur="1" fill="hold">
                                          <p:stCondLst>
                                            <p:cond delay="0"/>
                                          </p:stCondLst>
                                        </p:cTn>
                                        <p:tgtEl>
                                          <p:spTgt spid="24"/>
                                        </p:tgtEl>
                                        <p:attrNameLst>
                                          <p:attrName>style.visibility</p:attrName>
                                        </p:attrNameLst>
                                      </p:cBhvr>
                                      <p:to>
                                        <p:strVal val="visible"/>
                                      </p:to>
                                    </p:set>
                                    <p:animEffect transition="in" filter="strips(downRight)">
                                      <p:cBhvr>
                                        <p:cTn id="10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1" grpId="0" animBg="1" autoUpdateAnimBg="0"/>
      <p:bldP spid="65639" grpId="0" animBg="1"/>
      <p:bldP spid="6565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 Box 2"/>
          <p:cNvSpPr txBox="1">
            <a:spLocks noChangeArrowheads="1"/>
          </p:cNvSpPr>
          <p:nvPr/>
        </p:nvSpPr>
        <p:spPr bwMode="auto">
          <a:xfrm>
            <a:off x="2339975" y="42863"/>
            <a:ext cx="4537075" cy="361950"/>
          </a:xfrm>
          <a:prstGeom prst="rect">
            <a:avLst/>
          </a:prstGeom>
          <a:solidFill>
            <a:srgbClr val="FFFF99"/>
          </a:solidFill>
          <a:ln w="25400">
            <a:solidFill>
              <a:schemeClr val="accent2"/>
            </a:solidFill>
            <a:miter lim="800000"/>
            <a:headEnd/>
            <a:tailEnd/>
          </a:ln>
        </p:spPr>
        <p:txBody>
          <a:bodyPr>
            <a:spAutoFit/>
          </a:bodyPr>
          <a:lstStyle/>
          <a:p>
            <a:pPr algn="ctr" eaLnBrk="0" hangingPunct="0">
              <a:spcBef>
                <a:spcPct val="50000"/>
              </a:spcBef>
            </a:pPr>
            <a:r>
              <a:rPr lang="es-ES_tradnl" sz="1600">
                <a:solidFill>
                  <a:schemeClr val="accent2"/>
                </a:solidFill>
                <a:latin typeface="Verdana" pitchFamily="34" charset="0"/>
              </a:rPr>
              <a:t>SISMOS Y ONDAS SÍSMICAS</a:t>
            </a:r>
            <a:endParaRPr lang="es-ES_tradnl" sz="1600">
              <a:latin typeface="Verdana" pitchFamily="34" charset="0"/>
            </a:endParaRPr>
          </a:p>
        </p:txBody>
      </p:sp>
      <p:grpSp>
        <p:nvGrpSpPr>
          <p:cNvPr id="2" name="Group 3"/>
          <p:cNvGrpSpPr>
            <a:grpSpLocks/>
          </p:cNvGrpSpPr>
          <p:nvPr/>
        </p:nvGrpSpPr>
        <p:grpSpPr bwMode="auto">
          <a:xfrm>
            <a:off x="179388" y="620713"/>
            <a:ext cx="2305050" cy="425450"/>
            <a:chOff x="2336" y="1620"/>
            <a:chExt cx="816" cy="268"/>
          </a:xfrm>
        </p:grpSpPr>
        <p:sp>
          <p:nvSpPr>
            <p:cNvPr id="30744" name="AutoShape 4"/>
            <p:cNvSpPr>
              <a:spLocks noChangeArrowheads="1"/>
            </p:cNvSpPr>
            <p:nvPr/>
          </p:nvSpPr>
          <p:spPr bwMode="auto">
            <a:xfrm>
              <a:off x="2336" y="1658"/>
              <a:ext cx="725" cy="230"/>
            </a:xfrm>
            <a:prstGeom prst="flowChartAlternateProcess">
              <a:avLst/>
            </a:prstGeom>
            <a:solidFill>
              <a:schemeClr val="accent1"/>
            </a:solidFill>
            <a:ln w="9525">
              <a:solidFill>
                <a:schemeClr val="tx1"/>
              </a:solidFill>
              <a:miter lim="800000"/>
              <a:headEnd/>
              <a:tailEnd/>
            </a:ln>
          </p:spPr>
          <p:txBody>
            <a:bodyPr wrap="none" anchor="ctr"/>
            <a:lstStyle/>
            <a:p>
              <a:endParaRPr lang="es-ES_tradnl"/>
            </a:p>
          </p:txBody>
        </p:sp>
        <p:sp>
          <p:nvSpPr>
            <p:cNvPr id="30745" name="Rectangle 5"/>
            <p:cNvSpPr>
              <a:spLocks noChangeArrowheads="1"/>
            </p:cNvSpPr>
            <p:nvPr/>
          </p:nvSpPr>
          <p:spPr bwMode="auto">
            <a:xfrm>
              <a:off x="2336" y="1620"/>
              <a:ext cx="816" cy="231"/>
            </a:xfrm>
            <a:prstGeom prst="rect">
              <a:avLst/>
            </a:prstGeom>
            <a:noFill/>
            <a:ln w="9525">
              <a:noFill/>
              <a:miter lim="800000"/>
              <a:headEnd/>
              <a:tailEnd/>
            </a:ln>
          </p:spPr>
          <p:txBody>
            <a:bodyPr>
              <a:spAutoFit/>
            </a:bodyPr>
            <a:lstStyle/>
            <a:p>
              <a:r>
                <a:rPr lang="es-ES_tradnl"/>
                <a:t>Métodos indirectos</a:t>
              </a:r>
              <a:endParaRPr lang="es-ES"/>
            </a:p>
          </p:txBody>
        </p:sp>
      </p:grpSp>
      <p:grpSp>
        <p:nvGrpSpPr>
          <p:cNvPr id="3" name="Group 6"/>
          <p:cNvGrpSpPr>
            <a:grpSpLocks/>
          </p:cNvGrpSpPr>
          <p:nvPr/>
        </p:nvGrpSpPr>
        <p:grpSpPr bwMode="auto">
          <a:xfrm>
            <a:off x="2771775" y="676275"/>
            <a:ext cx="1584325" cy="304800"/>
            <a:chOff x="4272" y="1584"/>
            <a:chExt cx="1200" cy="192"/>
          </a:xfrm>
        </p:grpSpPr>
        <p:sp>
          <p:nvSpPr>
            <p:cNvPr id="66567" name="AutoShape 7"/>
            <p:cNvSpPr>
              <a:spLocks noChangeArrowheads="1"/>
            </p:cNvSpPr>
            <p:nvPr/>
          </p:nvSpPr>
          <p:spPr bwMode="auto">
            <a:xfrm>
              <a:off x="4272" y="1584"/>
              <a:ext cx="1200" cy="192"/>
            </a:xfrm>
            <a:prstGeom prst="foldedCorner">
              <a:avLst>
                <a:gd name="adj" fmla="val 12500"/>
              </a:avLst>
            </a:prstGeom>
            <a:gradFill rotWithShape="0">
              <a:gsLst>
                <a:gs pos="0">
                  <a:srgbClr val="FFFF00"/>
                </a:gs>
                <a:gs pos="100000">
                  <a:srgbClr val="FFFFFF"/>
                </a:gs>
              </a:gsLst>
              <a:path path="rect">
                <a:fillToRect r="100000" b="100000"/>
              </a:path>
            </a:gradFill>
            <a:ln w="9525">
              <a:solidFill>
                <a:srgbClr val="000000"/>
              </a:solidFill>
              <a:round/>
              <a:headEnd/>
              <a:tailEnd/>
            </a:ln>
            <a:effectLst>
              <a:outerShdw dist="107763" dir="2700000" algn="ctr" rotWithShape="0">
                <a:srgbClr val="808080"/>
              </a:outerShdw>
            </a:effectLst>
          </p:spPr>
          <p:txBody>
            <a:bodyPr/>
            <a:lstStyle/>
            <a:p>
              <a:pPr>
                <a:defRPr/>
              </a:pPr>
              <a:endParaRPr lang="es-ES"/>
            </a:p>
          </p:txBody>
        </p:sp>
        <p:sp>
          <p:nvSpPr>
            <p:cNvPr id="30743" name="Text Box 8"/>
            <p:cNvSpPr txBox="1">
              <a:spLocks noChangeArrowheads="1"/>
            </p:cNvSpPr>
            <p:nvPr/>
          </p:nvSpPr>
          <p:spPr bwMode="auto">
            <a:xfrm>
              <a:off x="4272" y="1584"/>
              <a:ext cx="1152" cy="192"/>
            </a:xfrm>
            <a:prstGeom prst="rect">
              <a:avLst/>
            </a:prstGeom>
            <a:noFill/>
            <a:ln w="9525">
              <a:noFill/>
              <a:miter lim="800000"/>
              <a:headEnd/>
              <a:tailEnd/>
            </a:ln>
          </p:spPr>
          <p:txBody>
            <a:bodyPr>
              <a:spAutoFit/>
            </a:bodyPr>
            <a:lstStyle/>
            <a:p>
              <a:pPr>
                <a:spcBef>
                  <a:spcPct val="50000"/>
                </a:spcBef>
              </a:pPr>
              <a:r>
                <a:rPr lang="es-ES_tradnl" sz="1400">
                  <a:latin typeface="Comic Sans MS" pitchFamily="66" charset="0"/>
                </a:rPr>
                <a:t>Método sísmico</a:t>
              </a:r>
            </a:p>
          </p:txBody>
        </p:sp>
      </p:grpSp>
      <p:sp>
        <p:nvSpPr>
          <p:cNvPr id="66662" name="Text Box 102"/>
          <p:cNvSpPr txBox="1">
            <a:spLocks noChangeArrowheads="1"/>
          </p:cNvSpPr>
          <p:nvPr/>
        </p:nvSpPr>
        <p:spPr bwMode="auto">
          <a:xfrm>
            <a:off x="5680075" y="2395538"/>
            <a:ext cx="3254375" cy="825500"/>
          </a:xfrm>
          <a:prstGeom prst="rect">
            <a:avLst/>
          </a:prstGeom>
          <a:noFill/>
          <a:ln w="19050">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a:t>Al atravesar el interior del planeta las ondas P y S sufren cambios de dirección.</a:t>
            </a:r>
          </a:p>
        </p:txBody>
      </p:sp>
      <p:pic>
        <p:nvPicPr>
          <p:cNvPr id="66663" name="Picture 103" descr="t15-4b"/>
          <p:cNvPicPr>
            <a:picLocks noChangeAspect="1" noChangeArrowheads="1"/>
          </p:cNvPicPr>
          <p:nvPr/>
        </p:nvPicPr>
        <p:blipFill>
          <a:blip r:embed="rId2"/>
          <a:srcRect/>
          <a:stretch>
            <a:fillRect/>
          </a:stretch>
        </p:blipFill>
        <p:spPr bwMode="auto">
          <a:xfrm>
            <a:off x="709613" y="1460500"/>
            <a:ext cx="4560887" cy="4967288"/>
          </a:xfrm>
          <a:prstGeom prst="rect">
            <a:avLst/>
          </a:prstGeom>
          <a:noFill/>
          <a:ln w="9525">
            <a:noFill/>
            <a:miter lim="800000"/>
            <a:headEnd/>
            <a:tailEnd/>
          </a:ln>
        </p:spPr>
      </p:pic>
      <p:sp>
        <p:nvSpPr>
          <p:cNvPr id="66664" name="Text Box 104"/>
          <p:cNvSpPr txBox="1">
            <a:spLocks noChangeArrowheads="1"/>
          </p:cNvSpPr>
          <p:nvPr/>
        </p:nvSpPr>
        <p:spPr bwMode="auto">
          <a:xfrm>
            <a:off x="2546350" y="1198563"/>
            <a:ext cx="546100" cy="336550"/>
          </a:xfrm>
          <a:prstGeom prst="rect">
            <a:avLst/>
          </a:prstGeom>
          <a:noFill/>
          <a:ln w="19050">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a:t>0°</a:t>
            </a:r>
          </a:p>
        </p:txBody>
      </p:sp>
      <p:grpSp>
        <p:nvGrpSpPr>
          <p:cNvPr id="4" name="Group 105"/>
          <p:cNvGrpSpPr>
            <a:grpSpLocks/>
          </p:cNvGrpSpPr>
          <p:nvPr/>
        </p:nvGrpSpPr>
        <p:grpSpPr bwMode="auto">
          <a:xfrm>
            <a:off x="992188" y="5699125"/>
            <a:ext cx="3721100" cy="741363"/>
            <a:chOff x="709" y="3674"/>
            <a:chExt cx="2344" cy="467"/>
          </a:xfrm>
        </p:grpSpPr>
        <p:sp>
          <p:nvSpPr>
            <p:cNvPr id="30740" name="Text Box 106"/>
            <p:cNvSpPr txBox="1">
              <a:spLocks noChangeArrowheads="1"/>
            </p:cNvSpPr>
            <p:nvPr/>
          </p:nvSpPr>
          <p:spPr bwMode="auto">
            <a:xfrm>
              <a:off x="2643" y="3929"/>
              <a:ext cx="410" cy="212"/>
            </a:xfrm>
            <a:prstGeom prst="rect">
              <a:avLst/>
            </a:prstGeom>
            <a:noFill/>
            <a:ln w="19050">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a:t>143°</a:t>
              </a:r>
            </a:p>
          </p:txBody>
        </p:sp>
        <p:sp>
          <p:nvSpPr>
            <p:cNvPr id="30741" name="Text Box 107"/>
            <p:cNvSpPr txBox="1">
              <a:spLocks noChangeArrowheads="1"/>
            </p:cNvSpPr>
            <p:nvPr/>
          </p:nvSpPr>
          <p:spPr bwMode="auto">
            <a:xfrm>
              <a:off x="709" y="3674"/>
              <a:ext cx="410" cy="212"/>
            </a:xfrm>
            <a:prstGeom prst="rect">
              <a:avLst/>
            </a:prstGeom>
            <a:noFill/>
            <a:ln w="19050">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a:t>143°</a:t>
              </a:r>
            </a:p>
          </p:txBody>
        </p:sp>
      </p:grpSp>
      <p:grpSp>
        <p:nvGrpSpPr>
          <p:cNvPr id="5" name="Group 108"/>
          <p:cNvGrpSpPr>
            <a:grpSpLocks/>
          </p:cNvGrpSpPr>
          <p:nvPr/>
        </p:nvGrpSpPr>
        <p:grpSpPr bwMode="auto">
          <a:xfrm>
            <a:off x="288925" y="4286250"/>
            <a:ext cx="5376863" cy="830263"/>
            <a:chOff x="266" y="2784"/>
            <a:chExt cx="3387" cy="523"/>
          </a:xfrm>
        </p:grpSpPr>
        <p:sp>
          <p:nvSpPr>
            <p:cNvPr id="30738" name="Text Box 109"/>
            <p:cNvSpPr txBox="1">
              <a:spLocks noChangeArrowheads="1"/>
            </p:cNvSpPr>
            <p:nvPr/>
          </p:nvSpPr>
          <p:spPr bwMode="auto">
            <a:xfrm>
              <a:off x="3243" y="3095"/>
              <a:ext cx="410" cy="212"/>
            </a:xfrm>
            <a:prstGeom prst="rect">
              <a:avLst/>
            </a:prstGeom>
            <a:noFill/>
            <a:ln w="19050">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a:t>103°</a:t>
              </a:r>
            </a:p>
          </p:txBody>
        </p:sp>
        <p:sp>
          <p:nvSpPr>
            <p:cNvPr id="30739" name="Text Box 110"/>
            <p:cNvSpPr txBox="1">
              <a:spLocks noChangeArrowheads="1"/>
            </p:cNvSpPr>
            <p:nvPr/>
          </p:nvSpPr>
          <p:spPr bwMode="auto">
            <a:xfrm>
              <a:off x="266" y="2784"/>
              <a:ext cx="410" cy="212"/>
            </a:xfrm>
            <a:prstGeom prst="rect">
              <a:avLst/>
            </a:prstGeom>
            <a:noFill/>
            <a:ln w="19050">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a:t>103°</a:t>
              </a:r>
            </a:p>
          </p:txBody>
        </p:sp>
      </p:grpSp>
      <p:grpSp>
        <p:nvGrpSpPr>
          <p:cNvPr id="6" name="Group 111"/>
          <p:cNvGrpSpPr>
            <a:grpSpLocks/>
          </p:cNvGrpSpPr>
          <p:nvPr/>
        </p:nvGrpSpPr>
        <p:grpSpPr bwMode="auto">
          <a:xfrm>
            <a:off x="201613" y="5102225"/>
            <a:ext cx="5607050" cy="963613"/>
            <a:chOff x="211" y="3298"/>
            <a:chExt cx="3532" cy="607"/>
          </a:xfrm>
        </p:grpSpPr>
        <p:sp>
          <p:nvSpPr>
            <p:cNvPr id="30736" name="Text Box 112"/>
            <p:cNvSpPr txBox="1">
              <a:spLocks noChangeArrowheads="1"/>
            </p:cNvSpPr>
            <p:nvPr/>
          </p:nvSpPr>
          <p:spPr bwMode="auto">
            <a:xfrm>
              <a:off x="3022" y="3539"/>
              <a:ext cx="721" cy="366"/>
            </a:xfrm>
            <a:prstGeom prst="rect">
              <a:avLst/>
            </a:prstGeom>
            <a:noFill/>
            <a:ln w="19050">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b="1"/>
                <a:t>Zona de sombra</a:t>
              </a:r>
            </a:p>
          </p:txBody>
        </p:sp>
        <p:sp>
          <p:nvSpPr>
            <p:cNvPr id="30737" name="Text Box 113"/>
            <p:cNvSpPr txBox="1">
              <a:spLocks noChangeArrowheads="1"/>
            </p:cNvSpPr>
            <p:nvPr/>
          </p:nvSpPr>
          <p:spPr bwMode="auto">
            <a:xfrm>
              <a:off x="211" y="3298"/>
              <a:ext cx="721" cy="366"/>
            </a:xfrm>
            <a:prstGeom prst="rect">
              <a:avLst/>
            </a:prstGeom>
            <a:noFill/>
            <a:ln w="19050">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b="1"/>
                <a:t>Zona de sombra</a:t>
              </a:r>
            </a:p>
          </p:txBody>
        </p:sp>
      </p:grpSp>
      <p:sp>
        <p:nvSpPr>
          <p:cNvPr id="66674" name="Text Box 114"/>
          <p:cNvSpPr txBox="1">
            <a:spLocks noChangeArrowheads="1"/>
          </p:cNvSpPr>
          <p:nvPr/>
        </p:nvSpPr>
        <p:spPr bwMode="auto">
          <a:xfrm>
            <a:off x="2105025" y="5907088"/>
            <a:ext cx="1746250" cy="581025"/>
          </a:xfrm>
          <a:prstGeom prst="rect">
            <a:avLst/>
          </a:prstGeom>
          <a:noFill/>
          <a:ln w="19050">
            <a:noFill/>
            <a:miter lim="800000"/>
            <a:headEnd/>
            <a:tailEnd type="none" w="lg" len="med"/>
          </a:ln>
        </p:spPr>
        <p:txBody>
          <a:bodyPr lIns="90000" tIns="46800" rIns="90000" bIns="46800" anchor="ctr" anchorCtr="1">
            <a:spAutoFit/>
          </a:bodyPr>
          <a:lstStyle/>
          <a:p>
            <a:pPr algn="ctr" eaLnBrk="0" hangingPunct="0">
              <a:spcBef>
                <a:spcPct val="50000"/>
              </a:spcBef>
            </a:pPr>
            <a:r>
              <a:rPr lang="es-ES_tradnl" sz="1600" b="1"/>
              <a:t>Sólo se reciben ondas P</a:t>
            </a:r>
          </a:p>
        </p:txBody>
      </p:sp>
      <p:sp>
        <p:nvSpPr>
          <p:cNvPr id="66675" name="Text Box 115"/>
          <p:cNvSpPr txBox="1">
            <a:spLocks noChangeArrowheads="1"/>
          </p:cNvSpPr>
          <p:nvPr/>
        </p:nvSpPr>
        <p:spPr bwMode="auto">
          <a:xfrm>
            <a:off x="5681663" y="3689350"/>
            <a:ext cx="3176587" cy="825500"/>
          </a:xfrm>
          <a:prstGeom prst="rect">
            <a:avLst/>
          </a:prstGeom>
          <a:noFill/>
          <a:ln w="19050">
            <a:noFill/>
            <a:miter lim="800000"/>
            <a:headEnd/>
            <a:tailEnd type="none" w="lg" len="med"/>
          </a:ln>
        </p:spPr>
        <p:txBody>
          <a:bodyPr lIns="90000" tIns="46800" rIns="90000" bIns="46800" anchor="ctr" anchorCtr="1">
            <a:spAutoFit/>
          </a:bodyPr>
          <a:lstStyle/>
          <a:p>
            <a:pPr eaLnBrk="0" hangingPunct="0">
              <a:spcBef>
                <a:spcPct val="50000"/>
              </a:spcBef>
            </a:pPr>
            <a:r>
              <a:rPr lang="es-ES_tradnl" sz="1600"/>
              <a:t>Las zonas de sombra son lugares en los que no se reciben las ondas de un sismo.</a:t>
            </a:r>
          </a:p>
        </p:txBody>
      </p:sp>
      <p:grpSp>
        <p:nvGrpSpPr>
          <p:cNvPr id="7" name="Group 116"/>
          <p:cNvGrpSpPr>
            <a:grpSpLocks/>
          </p:cNvGrpSpPr>
          <p:nvPr/>
        </p:nvGrpSpPr>
        <p:grpSpPr bwMode="auto">
          <a:xfrm>
            <a:off x="236538" y="1781175"/>
            <a:ext cx="4973637" cy="1603375"/>
            <a:chOff x="233" y="1206"/>
            <a:chExt cx="3133" cy="1010"/>
          </a:xfrm>
        </p:grpSpPr>
        <p:sp>
          <p:nvSpPr>
            <p:cNvPr id="30734" name="Text Box 117"/>
            <p:cNvSpPr txBox="1">
              <a:spLocks noChangeArrowheads="1"/>
            </p:cNvSpPr>
            <p:nvPr/>
          </p:nvSpPr>
          <p:spPr bwMode="auto">
            <a:xfrm>
              <a:off x="2366" y="1850"/>
              <a:ext cx="1000" cy="366"/>
            </a:xfrm>
            <a:prstGeom prst="rect">
              <a:avLst/>
            </a:prstGeom>
            <a:noFill/>
            <a:ln w="19050">
              <a:noFill/>
              <a:miter lim="800000"/>
              <a:headEnd/>
              <a:tailEnd type="none" w="lg" len="med"/>
            </a:ln>
          </p:spPr>
          <p:txBody>
            <a:bodyPr lIns="90000" tIns="46800" rIns="90000" bIns="46800" anchor="ctr" anchorCtr="1">
              <a:spAutoFit/>
            </a:bodyPr>
            <a:lstStyle/>
            <a:p>
              <a:pPr algn="ctr" eaLnBrk="0" hangingPunct="0">
                <a:spcBef>
                  <a:spcPct val="50000"/>
                </a:spcBef>
              </a:pPr>
              <a:r>
                <a:rPr lang="es-ES_tradnl" sz="1600" b="1"/>
                <a:t>Se reciben ondas P y S</a:t>
              </a:r>
            </a:p>
          </p:txBody>
        </p:sp>
        <p:sp>
          <p:nvSpPr>
            <p:cNvPr id="30735" name="Text Box 118"/>
            <p:cNvSpPr txBox="1">
              <a:spLocks noChangeArrowheads="1"/>
            </p:cNvSpPr>
            <p:nvPr/>
          </p:nvSpPr>
          <p:spPr bwMode="auto">
            <a:xfrm>
              <a:off x="233" y="1206"/>
              <a:ext cx="1000" cy="366"/>
            </a:xfrm>
            <a:prstGeom prst="rect">
              <a:avLst/>
            </a:prstGeom>
            <a:noFill/>
            <a:ln w="19050">
              <a:noFill/>
              <a:miter lim="800000"/>
              <a:headEnd/>
              <a:tailEnd type="none" w="lg" len="med"/>
            </a:ln>
          </p:spPr>
          <p:txBody>
            <a:bodyPr lIns="90000" tIns="46800" rIns="90000" bIns="46800" anchor="ctr" anchorCtr="1">
              <a:spAutoFit/>
            </a:bodyPr>
            <a:lstStyle/>
            <a:p>
              <a:pPr algn="ctr" eaLnBrk="0" hangingPunct="0">
                <a:spcBef>
                  <a:spcPct val="50000"/>
                </a:spcBef>
              </a:pPr>
              <a:r>
                <a:rPr lang="es-ES_tradnl" sz="1600" b="1"/>
                <a:t>Se reciben ondas P y S</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66562"/>
                                        </p:tgtEl>
                                        <p:attrNameLst>
                                          <p:attrName>style.visibility</p:attrName>
                                        </p:attrNameLst>
                                      </p:cBhvr>
                                      <p:to>
                                        <p:strVal val="visible"/>
                                      </p:to>
                                    </p:set>
                                    <p:anim to="" calcmode="lin" valueType="num">
                                      <p:cBhvr>
                                        <p:cTn id="7" dur="1" fill="hold"/>
                                        <p:tgtEl>
                                          <p:spTgt spid="6656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nodeType="clickEffect">
                                  <p:stCondLst>
                                    <p:cond delay="0"/>
                                  </p:stCondLst>
                                  <p:childTnLst>
                                    <p:set>
                                      <p:cBhvr>
                                        <p:cTn id="21" dur="1" fill="hold">
                                          <p:stCondLst>
                                            <p:cond delay="0"/>
                                          </p:stCondLst>
                                        </p:cTn>
                                        <p:tgtEl>
                                          <p:spTgt spid="66663"/>
                                        </p:tgtEl>
                                        <p:attrNameLst>
                                          <p:attrName>style.visibility</p:attrName>
                                        </p:attrNameLst>
                                      </p:cBhvr>
                                      <p:to>
                                        <p:strVal val="visible"/>
                                      </p:to>
                                    </p:set>
                                    <p:anim calcmode="lin" valueType="num">
                                      <p:cBhvr>
                                        <p:cTn id="22" dur="500" fill="hold"/>
                                        <p:tgtEl>
                                          <p:spTgt spid="66663"/>
                                        </p:tgtEl>
                                        <p:attrNameLst>
                                          <p:attrName>ppt_w</p:attrName>
                                        </p:attrNameLst>
                                      </p:cBhvr>
                                      <p:tavLst>
                                        <p:tav tm="0">
                                          <p:val>
                                            <p:fltVal val="0"/>
                                          </p:val>
                                        </p:tav>
                                        <p:tav tm="100000">
                                          <p:val>
                                            <p:strVal val="#ppt_w"/>
                                          </p:val>
                                        </p:tav>
                                      </p:tavLst>
                                    </p:anim>
                                    <p:anim calcmode="lin" valueType="num">
                                      <p:cBhvr>
                                        <p:cTn id="23" dur="500" fill="hold"/>
                                        <p:tgtEl>
                                          <p:spTgt spid="66663"/>
                                        </p:tgtEl>
                                        <p:attrNameLst>
                                          <p:attrName>ppt_h</p:attrName>
                                        </p:attrNameLst>
                                      </p:cBhvr>
                                      <p:tavLst>
                                        <p:tav tm="0">
                                          <p:val>
                                            <p:fltVal val="0"/>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7" presetClass="entr" presetSubtype="1" fill="hold" grpId="0" nodeType="clickEffect">
                                  <p:stCondLst>
                                    <p:cond delay="0"/>
                                  </p:stCondLst>
                                  <p:childTnLst>
                                    <p:set>
                                      <p:cBhvr>
                                        <p:cTn id="27" dur="1" fill="hold">
                                          <p:stCondLst>
                                            <p:cond delay="0"/>
                                          </p:stCondLst>
                                        </p:cTn>
                                        <p:tgtEl>
                                          <p:spTgt spid="66662"/>
                                        </p:tgtEl>
                                        <p:attrNameLst>
                                          <p:attrName>style.visibility</p:attrName>
                                        </p:attrNameLst>
                                      </p:cBhvr>
                                      <p:to>
                                        <p:strVal val="visible"/>
                                      </p:to>
                                    </p:set>
                                    <p:anim calcmode="lin" valueType="num">
                                      <p:cBhvr>
                                        <p:cTn id="28" dur="500" fill="hold"/>
                                        <p:tgtEl>
                                          <p:spTgt spid="66662"/>
                                        </p:tgtEl>
                                        <p:attrNameLst>
                                          <p:attrName>ppt_x</p:attrName>
                                        </p:attrNameLst>
                                      </p:cBhvr>
                                      <p:tavLst>
                                        <p:tav tm="0">
                                          <p:val>
                                            <p:strVal val="#ppt_x"/>
                                          </p:val>
                                        </p:tav>
                                        <p:tav tm="100000">
                                          <p:val>
                                            <p:strVal val="#ppt_x"/>
                                          </p:val>
                                        </p:tav>
                                      </p:tavLst>
                                    </p:anim>
                                    <p:anim calcmode="lin" valueType="num">
                                      <p:cBhvr>
                                        <p:cTn id="29" dur="500" fill="hold"/>
                                        <p:tgtEl>
                                          <p:spTgt spid="66662"/>
                                        </p:tgtEl>
                                        <p:attrNameLst>
                                          <p:attrName>ppt_y</p:attrName>
                                        </p:attrNameLst>
                                      </p:cBhvr>
                                      <p:tavLst>
                                        <p:tav tm="0">
                                          <p:val>
                                            <p:strVal val="#ppt_y-#ppt_h/2"/>
                                          </p:val>
                                        </p:tav>
                                        <p:tav tm="100000">
                                          <p:val>
                                            <p:strVal val="#ppt_y"/>
                                          </p:val>
                                        </p:tav>
                                      </p:tavLst>
                                    </p:anim>
                                    <p:anim calcmode="lin" valueType="num">
                                      <p:cBhvr>
                                        <p:cTn id="30" dur="500" fill="hold"/>
                                        <p:tgtEl>
                                          <p:spTgt spid="66662"/>
                                        </p:tgtEl>
                                        <p:attrNameLst>
                                          <p:attrName>ppt_w</p:attrName>
                                        </p:attrNameLst>
                                      </p:cBhvr>
                                      <p:tavLst>
                                        <p:tav tm="0">
                                          <p:val>
                                            <p:strVal val="#ppt_w"/>
                                          </p:val>
                                        </p:tav>
                                        <p:tav tm="100000">
                                          <p:val>
                                            <p:strVal val="#ppt_w"/>
                                          </p:val>
                                        </p:tav>
                                      </p:tavLst>
                                    </p:anim>
                                    <p:anim calcmode="lin" valueType="num">
                                      <p:cBhvr>
                                        <p:cTn id="31" dur="500" fill="hold"/>
                                        <p:tgtEl>
                                          <p:spTgt spid="66662"/>
                                        </p:tgtEl>
                                        <p:attrNameLst>
                                          <p:attrName>ppt_h</p:attrName>
                                        </p:attrNameLst>
                                      </p:cBhvr>
                                      <p:tavLst>
                                        <p:tav tm="0">
                                          <p:val>
                                            <p:fltVal val="0"/>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66664">
                                            <p:txEl>
                                              <p:pRg st="0" end="0"/>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499"/>
                                          </p:stCondLst>
                                        </p:cTn>
                                        <p:tgtEl>
                                          <p:spTgt spid="5"/>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499"/>
                                          </p:stCondLst>
                                        </p:cTn>
                                        <p:tgtEl>
                                          <p:spTgt spid="7"/>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499"/>
                                          </p:stCondLst>
                                        </p:cTn>
                                        <p:tgtEl>
                                          <p:spTgt spid="4"/>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499"/>
                                          </p:stCondLst>
                                        </p:cTn>
                                        <p:tgtEl>
                                          <p:spTgt spid="6"/>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7" presetClass="entr" presetSubtype="1" fill="hold" grpId="0" nodeType="clickEffect">
                                  <p:stCondLst>
                                    <p:cond delay="0"/>
                                  </p:stCondLst>
                                  <p:childTnLst>
                                    <p:set>
                                      <p:cBhvr>
                                        <p:cTn id="55" dur="1" fill="hold">
                                          <p:stCondLst>
                                            <p:cond delay="0"/>
                                          </p:stCondLst>
                                        </p:cTn>
                                        <p:tgtEl>
                                          <p:spTgt spid="66675"/>
                                        </p:tgtEl>
                                        <p:attrNameLst>
                                          <p:attrName>style.visibility</p:attrName>
                                        </p:attrNameLst>
                                      </p:cBhvr>
                                      <p:to>
                                        <p:strVal val="visible"/>
                                      </p:to>
                                    </p:set>
                                    <p:anim calcmode="lin" valueType="num">
                                      <p:cBhvr>
                                        <p:cTn id="56" dur="500" fill="hold"/>
                                        <p:tgtEl>
                                          <p:spTgt spid="66675"/>
                                        </p:tgtEl>
                                        <p:attrNameLst>
                                          <p:attrName>ppt_x</p:attrName>
                                        </p:attrNameLst>
                                      </p:cBhvr>
                                      <p:tavLst>
                                        <p:tav tm="0">
                                          <p:val>
                                            <p:strVal val="#ppt_x"/>
                                          </p:val>
                                        </p:tav>
                                        <p:tav tm="100000">
                                          <p:val>
                                            <p:strVal val="#ppt_x"/>
                                          </p:val>
                                        </p:tav>
                                      </p:tavLst>
                                    </p:anim>
                                    <p:anim calcmode="lin" valueType="num">
                                      <p:cBhvr>
                                        <p:cTn id="57" dur="500" fill="hold"/>
                                        <p:tgtEl>
                                          <p:spTgt spid="66675"/>
                                        </p:tgtEl>
                                        <p:attrNameLst>
                                          <p:attrName>ppt_y</p:attrName>
                                        </p:attrNameLst>
                                      </p:cBhvr>
                                      <p:tavLst>
                                        <p:tav tm="0">
                                          <p:val>
                                            <p:strVal val="#ppt_y-#ppt_h/2"/>
                                          </p:val>
                                        </p:tav>
                                        <p:tav tm="100000">
                                          <p:val>
                                            <p:strVal val="#ppt_y"/>
                                          </p:val>
                                        </p:tav>
                                      </p:tavLst>
                                    </p:anim>
                                    <p:anim calcmode="lin" valueType="num">
                                      <p:cBhvr>
                                        <p:cTn id="58" dur="500" fill="hold"/>
                                        <p:tgtEl>
                                          <p:spTgt spid="66675"/>
                                        </p:tgtEl>
                                        <p:attrNameLst>
                                          <p:attrName>ppt_w</p:attrName>
                                        </p:attrNameLst>
                                      </p:cBhvr>
                                      <p:tavLst>
                                        <p:tav tm="0">
                                          <p:val>
                                            <p:strVal val="#ppt_w"/>
                                          </p:val>
                                        </p:tav>
                                        <p:tav tm="100000">
                                          <p:val>
                                            <p:strVal val="#ppt_w"/>
                                          </p:val>
                                        </p:tav>
                                      </p:tavLst>
                                    </p:anim>
                                    <p:anim calcmode="lin" valueType="num">
                                      <p:cBhvr>
                                        <p:cTn id="59" dur="500" fill="hold"/>
                                        <p:tgtEl>
                                          <p:spTgt spid="66675"/>
                                        </p:tgtEl>
                                        <p:attrNameLst>
                                          <p:attrName>ppt_h</p:attrName>
                                        </p:attrNameLst>
                                      </p:cBhvr>
                                      <p:tavLst>
                                        <p:tav tm="0">
                                          <p:val>
                                            <p:fltVal val="0"/>
                                          </p:val>
                                        </p:tav>
                                        <p:tav tm="100000">
                                          <p:val>
                                            <p:strVal val="#ppt_h"/>
                                          </p:val>
                                        </p:tav>
                                      </p:tavLst>
                                    </p:anim>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499"/>
                                          </p:stCondLst>
                                        </p:cTn>
                                        <p:tgtEl>
                                          <p:spTgt spid="6667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animBg="1" autoUpdateAnimBg="0"/>
      <p:bldP spid="66662" grpId="0" autoUpdateAnimBg="0"/>
      <p:bldP spid="66664" grpId="0" build="p" autoUpdateAnimBg="0"/>
      <p:bldP spid="66674" grpId="0" build="p" autoUpdateAnimBg="0"/>
      <p:bldP spid="66675"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3168650" y="1196975"/>
            <a:ext cx="5832475" cy="2808288"/>
          </a:xfrm>
          <a:prstGeom prst="rect">
            <a:avLst/>
          </a:prstGeom>
          <a:solidFill>
            <a:srgbClr val="FFFF99"/>
          </a:solidFill>
          <a:ln w="9525">
            <a:solidFill>
              <a:schemeClr val="tx1"/>
            </a:solidFill>
            <a:miter lim="800000"/>
            <a:headEnd/>
            <a:tailEnd/>
          </a:ln>
        </p:spPr>
        <p:txBody>
          <a:bodyPr wrap="none" anchor="ctr"/>
          <a:lstStyle/>
          <a:p>
            <a:endParaRPr lang="es-ES_tradnl"/>
          </a:p>
        </p:txBody>
      </p:sp>
      <p:grpSp>
        <p:nvGrpSpPr>
          <p:cNvPr id="2" name="Group 3"/>
          <p:cNvGrpSpPr>
            <a:grpSpLocks/>
          </p:cNvGrpSpPr>
          <p:nvPr/>
        </p:nvGrpSpPr>
        <p:grpSpPr bwMode="auto">
          <a:xfrm>
            <a:off x="179388" y="115888"/>
            <a:ext cx="4824412" cy="950912"/>
            <a:chOff x="113" y="759"/>
            <a:chExt cx="3175" cy="585"/>
          </a:xfrm>
        </p:grpSpPr>
        <p:sp>
          <p:nvSpPr>
            <p:cNvPr id="16400" name="Text Box 4"/>
            <p:cNvSpPr txBox="1">
              <a:spLocks noChangeArrowheads="1"/>
            </p:cNvSpPr>
            <p:nvPr/>
          </p:nvSpPr>
          <p:spPr bwMode="auto">
            <a:xfrm>
              <a:off x="115" y="808"/>
              <a:ext cx="3173" cy="281"/>
            </a:xfrm>
            <a:prstGeom prst="rect">
              <a:avLst/>
            </a:prstGeom>
            <a:noFill/>
            <a:ln w="9525">
              <a:noFill/>
              <a:miter lim="800000"/>
              <a:headEnd/>
              <a:tailEnd/>
            </a:ln>
          </p:spPr>
          <p:txBody>
            <a:bodyPr>
              <a:spAutoFit/>
            </a:bodyPr>
            <a:lstStyle/>
            <a:p>
              <a:pPr>
                <a:spcBef>
                  <a:spcPct val="50000"/>
                </a:spcBef>
              </a:pPr>
              <a:endParaRPr lang="es-ES_tradnl" sz="2400">
                <a:latin typeface="Comic Sans MS" pitchFamily="66" charset="0"/>
              </a:endParaRPr>
            </a:p>
          </p:txBody>
        </p:sp>
        <p:sp>
          <p:nvSpPr>
            <p:cNvPr id="16401" name="Rectangle 5"/>
            <p:cNvSpPr>
              <a:spLocks noChangeArrowheads="1"/>
            </p:cNvSpPr>
            <p:nvPr/>
          </p:nvSpPr>
          <p:spPr bwMode="auto">
            <a:xfrm>
              <a:off x="113" y="759"/>
              <a:ext cx="3085" cy="585"/>
            </a:xfrm>
            <a:prstGeom prst="rect">
              <a:avLst/>
            </a:prstGeom>
            <a:noFill/>
            <a:ln w="9525">
              <a:solidFill>
                <a:schemeClr val="tx1"/>
              </a:solidFill>
              <a:miter lim="800000"/>
              <a:headEnd/>
              <a:tailEnd/>
            </a:ln>
          </p:spPr>
          <p:txBody>
            <a:bodyPr wrap="none" anchor="ctr"/>
            <a:lstStyle/>
            <a:p>
              <a:endParaRPr lang="es-ES_tradnl"/>
            </a:p>
          </p:txBody>
        </p:sp>
      </p:grpSp>
      <p:sp>
        <p:nvSpPr>
          <p:cNvPr id="45062" name="Text Box 6"/>
          <p:cNvSpPr txBox="1">
            <a:spLocks noChangeArrowheads="1"/>
          </p:cNvSpPr>
          <p:nvPr/>
        </p:nvSpPr>
        <p:spPr bwMode="auto">
          <a:xfrm>
            <a:off x="3384550" y="1341438"/>
            <a:ext cx="5724525" cy="396875"/>
          </a:xfrm>
          <a:prstGeom prst="rect">
            <a:avLst/>
          </a:prstGeom>
          <a:noFill/>
          <a:ln w="9525">
            <a:noFill/>
            <a:miter lim="800000"/>
            <a:headEnd/>
            <a:tailEnd/>
          </a:ln>
        </p:spPr>
        <p:txBody>
          <a:bodyPr>
            <a:spAutoFit/>
          </a:bodyPr>
          <a:lstStyle/>
          <a:p>
            <a:pPr>
              <a:spcBef>
                <a:spcPct val="50000"/>
              </a:spcBef>
            </a:pPr>
            <a:r>
              <a:rPr lang="es-ES_tradnl" sz="2000">
                <a:latin typeface="Comic Sans MS" pitchFamily="66" charset="0"/>
              </a:rPr>
              <a:t>* Datos directos sobre el interior terrestre</a:t>
            </a:r>
            <a:endParaRPr lang="es-ES" sz="2000">
              <a:latin typeface="Comic Sans MS" pitchFamily="66" charset="0"/>
            </a:endParaRPr>
          </a:p>
        </p:txBody>
      </p:sp>
      <p:sp>
        <p:nvSpPr>
          <p:cNvPr id="45063" name="Text Box 7"/>
          <p:cNvSpPr txBox="1">
            <a:spLocks noChangeArrowheads="1"/>
          </p:cNvSpPr>
          <p:nvPr/>
        </p:nvSpPr>
        <p:spPr bwMode="auto">
          <a:xfrm>
            <a:off x="3384550" y="1689100"/>
            <a:ext cx="5329238" cy="396875"/>
          </a:xfrm>
          <a:prstGeom prst="rect">
            <a:avLst/>
          </a:prstGeom>
          <a:noFill/>
          <a:ln w="9525">
            <a:noFill/>
            <a:miter lim="800000"/>
            <a:headEnd/>
            <a:tailEnd/>
          </a:ln>
        </p:spPr>
        <p:txBody>
          <a:bodyPr>
            <a:spAutoFit/>
          </a:bodyPr>
          <a:lstStyle/>
          <a:p>
            <a:pPr>
              <a:spcBef>
                <a:spcPct val="50000"/>
              </a:spcBef>
            </a:pPr>
            <a:r>
              <a:rPr lang="es-ES_tradnl" sz="2000">
                <a:latin typeface="Comic Sans MS" pitchFamily="66" charset="0"/>
              </a:rPr>
              <a:t>* Masa y densidad de la Tierra</a:t>
            </a:r>
            <a:endParaRPr lang="es-ES" sz="2000">
              <a:latin typeface="Comic Sans MS" pitchFamily="66" charset="0"/>
            </a:endParaRPr>
          </a:p>
        </p:txBody>
      </p:sp>
      <p:sp>
        <p:nvSpPr>
          <p:cNvPr id="45064" name="Text Box 8"/>
          <p:cNvSpPr txBox="1">
            <a:spLocks noChangeArrowheads="1"/>
          </p:cNvSpPr>
          <p:nvPr/>
        </p:nvSpPr>
        <p:spPr bwMode="auto">
          <a:xfrm>
            <a:off x="3384550" y="2049463"/>
            <a:ext cx="4895850" cy="396875"/>
          </a:xfrm>
          <a:prstGeom prst="rect">
            <a:avLst/>
          </a:prstGeom>
          <a:noFill/>
          <a:ln w="9525">
            <a:noFill/>
            <a:miter lim="800000"/>
            <a:headEnd/>
            <a:tailEnd/>
          </a:ln>
        </p:spPr>
        <p:txBody>
          <a:bodyPr>
            <a:spAutoFit/>
          </a:bodyPr>
          <a:lstStyle/>
          <a:p>
            <a:pPr>
              <a:spcBef>
                <a:spcPct val="50000"/>
              </a:spcBef>
            </a:pPr>
            <a:r>
              <a:rPr lang="es-ES_tradnl" sz="2000">
                <a:latin typeface="Comic Sans MS" pitchFamily="66" charset="0"/>
              </a:rPr>
              <a:t>* Sismos y ondas sísmicas</a:t>
            </a:r>
            <a:endParaRPr lang="es-ES" sz="2000">
              <a:latin typeface="Comic Sans MS" pitchFamily="66" charset="0"/>
            </a:endParaRPr>
          </a:p>
        </p:txBody>
      </p:sp>
      <p:sp>
        <p:nvSpPr>
          <p:cNvPr id="45065" name="Text Box 9"/>
          <p:cNvSpPr txBox="1">
            <a:spLocks noChangeArrowheads="1"/>
          </p:cNvSpPr>
          <p:nvPr/>
        </p:nvSpPr>
        <p:spPr bwMode="auto">
          <a:xfrm>
            <a:off x="3402013" y="2408238"/>
            <a:ext cx="5167312" cy="396875"/>
          </a:xfrm>
          <a:prstGeom prst="rect">
            <a:avLst/>
          </a:prstGeom>
          <a:noFill/>
          <a:ln w="9525">
            <a:noFill/>
            <a:miter lim="800000"/>
            <a:headEnd/>
            <a:tailEnd/>
          </a:ln>
        </p:spPr>
        <p:txBody>
          <a:bodyPr>
            <a:spAutoFit/>
          </a:bodyPr>
          <a:lstStyle/>
          <a:p>
            <a:pPr>
              <a:spcBef>
                <a:spcPct val="50000"/>
              </a:spcBef>
            </a:pPr>
            <a:r>
              <a:rPr lang="es-ES_tradnl" sz="2000">
                <a:latin typeface="Comic Sans MS" pitchFamily="66" charset="0"/>
              </a:rPr>
              <a:t>* Información aportada por terremotos</a:t>
            </a:r>
            <a:endParaRPr lang="es-ES" sz="2000">
              <a:latin typeface="Comic Sans MS" pitchFamily="66" charset="0"/>
            </a:endParaRPr>
          </a:p>
        </p:txBody>
      </p:sp>
      <p:sp>
        <p:nvSpPr>
          <p:cNvPr id="45066" name="Text Box 10"/>
          <p:cNvSpPr txBox="1">
            <a:spLocks noChangeArrowheads="1"/>
          </p:cNvSpPr>
          <p:nvPr/>
        </p:nvSpPr>
        <p:spPr bwMode="auto">
          <a:xfrm>
            <a:off x="3384550" y="2781300"/>
            <a:ext cx="4032250" cy="396875"/>
          </a:xfrm>
          <a:prstGeom prst="rect">
            <a:avLst/>
          </a:prstGeom>
          <a:noFill/>
          <a:ln w="9525">
            <a:noFill/>
            <a:miter lim="800000"/>
            <a:headEnd/>
            <a:tailEnd/>
          </a:ln>
        </p:spPr>
        <p:txBody>
          <a:bodyPr>
            <a:spAutoFit/>
          </a:bodyPr>
          <a:lstStyle/>
          <a:p>
            <a:pPr>
              <a:spcBef>
                <a:spcPct val="50000"/>
              </a:spcBef>
            </a:pPr>
            <a:r>
              <a:rPr lang="es-ES_tradnl" sz="2000">
                <a:latin typeface="Comic Sans MS" pitchFamily="66" charset="0"/>
              </a:rPr>
              <a:t>* Otros datos indirectos</a:t>
            </a:r>
            <a:endParaRPr lang="es-ES" sz="2000">
              <a:latin typeface="Comic Sans MS" pitchFamily="66" charset="0"/>
            </a:endParaRPr>
          </a:p>
        </p:txBody>
      </p:sp>
      <p:sp>
        <p:nvSpPr>
          <p:cNvPr id="45067" name="Text Box 11"/>
          <p:cNvSpPr txBox="1">
            <a:spLocks noChangeArrowheads="1"/>
          </p:cNvSpPr>
          <p:nvPr/>
        </p:nvSpPr>
        <p:spPr bwMode="auto">
          <a:xfrm>
            <a:off x="3384550" y="3178175"/>
            <a:ext cx="4752975" cy="396875"/>
          </a:xfrm>
          <a:prstGeom prst="rect">
            <a:avLst/>
          </a:prstGeom>
          <a:noFill/>
          <a:ln w="9525">
            <a:noFill/>
            <a:miter lim="800000"/>
            <a:headEnd/>
            <a:tailEnd/>
          </a:ln>
        </p:spPr>
        <p:txBody>
          <a:bodyPr>
            <a:spAutoFit/>
          </a:bodyPr>
          <a:lstStyle/>
          <a:p>
            <a:pPr>
              <a:spcBef>
                <a:spcPct val="50000"/>
              </a:spcBef>
            </a:pPr>
            <a:r>
              <a:rPr lang="es-ES_tradnl" sz="2000">
                <a:latin typeface="Comic Sans MS" pitchFamily="66" charset="0"/>
              </a:rPr>
              <a:t>* Estructura de la Tierra</a:t>
            </a:r>
            <a:endParaRPr lang="es-ES" sz="2000">
              <a:latin typeface="Comic Sans MS" pitchFamily="66" charset="0"/>
            </a:endParaRPr>
          </a:p>
        </p:txBody>
      </p:sp>
      <p:sp>
        <p:nvSpPr>
          <p:cNvPr id="45076" name="Text Box 20"/>
          <p:cNvSpPr txBox="1">
            <a:spLocks noChangeArrowheads="1"/>
          </p:cNvSpPr>
          <p:nvPr/>
        </p:nvSpPr>
        <p:spPr bwMode="auto">
          <a:xfrm>
            <a:off x="3384550" y="3573463"/>
            <a:ext cx="5184775" cy="396875"/>
          </a:xfrm>
          <a:prstGeom prst="rect">
            <a:avLst/>
          </a:prstGeom>
          <a:noFill/>
          <a:ln w="9525">
            <a:noFill/>
            <a:miter lim="800000"/>
            <a:headEnd/>
            <a:tailEnd/>
          </a:ln>
        </p:spPr>
        <p:txBody>
          <a:bodyPr>
            <a:spAutoFit/>
          </a:bodyPr>
          <a:lstStyle/>
          <a:p>
            <a:pPr>
              <a:spcBef>
                <a:spcPct val="50000"/>
              </a:spcBef>
            </a:pPr>
            <a:r>
              <a:rPr lang="es-ES_tradnl" sz="2000">
                <a:latin typeface="Comic Sans MS" pitchFamily="66" charset="0"/>
              </a:rPr>
              <a:t>* Unidades dinámicas</a:t>
            </a:r>
            <a:endParaRPr lang="es-ES" sz="2000">
              <a:latin typeface="Comic Sans MS" pitchFamily="66" charset="0"/>
            </a:endParaRPr>
          </a:p>
        </p:txBody>
      </p:sp>
      <p:pic>
        <p:nvPicPr>
          <p:cNvPr id="45098" name="Picture 42"/>
          <p:cNvPicPr>
            <a:picLocks noChangeAspect="1" noChangeArrowheads="1"/>
          </p:cNvPicPr>
          <p:nvPr/>
        </p:nvPicPr>
        <p:blipFill>
          <a:blip r:embed="rId3"/>
          <a:srcRect/>
          <a:stretch>
            <a:fillRect/>
          </a:stretch>
        </p:blipFill>
        <p:spPr bwMode="auto">
          <a:xfrm>
            <a:off x="107950" y="1484313"/>
            <a:ext cx="2952750" cy="2093912"/>
          </a:xfrm>
          <a:prstGeom prst="rect">
            <a:avLst/>
          </a:prstGeom>
          <a:noFill/>
          <a:ln w="9525">
            <a:noFill/>
            <a:miter lim="800000"/>
            <a:headEnd/>
            <a:tailEnd/>
          </a:ln>
        </p:spPr>
      </p:pic>
      <p:pic>
        <p:nvPicPr>
          <p:cNvPr id="45099" name="Picture 43"/>
          <p:cNvPicPr>
            <a:picLocks noChangeAspect="1" noChangeArrowheads="1"/>
          </p:cNvPicPr>
          <p:nvPr/>
        </p:nvPicPr>
        <p:blipFill>
          <a:blip r:embed="rId4"/>
          <a:srcRect/>
          <a:stretch>
            <a:fillRect/>
          </a:stretch>
        </p:blipFill>
        <p:spPr bwMode="auto">
          <a:xfrm>
            <a:off x="323850" y="1989138"/>
            <a:ext cx="2627313" cy="2627312"/>
          </a:xfrm>
          <a:prstGeom prst="rect">
            <a:avLst/>
          </a:prstGeom>
          <a:noFill/>
          <a:ln w="9525">
            <a:noFill/>
            <a:miter lim="800000"/>
            <a:headEnd/>
            <a:tailEnd/>
          </a:ln>
        </p:spPr>
      </p:pic>
      <p:pic>
        <p:nvPicPr>
          <p:cNvPr id="45100" name="Picture 44"/>
          <p:cNvPicPr>
            <a:picLocks noChangeAspect="1" noChangeArrowheads="1"/>
          </p:cNvPicPr>
          <p:nvPr/>
        </p:nvPicPr>
        <p:blipFill>
          <a:blip r:embed="rId5"/>
          <a:srcRect/>
          <a:stretch>
            <a:fillRect/>
          </a:stretch>
        </p:blipFill>
        <p:spPr bwMode="auto">
          <a:xfrm>
            <a:off x="179388" y="2708275"/>
            <a:ext cx="2857500" cy="2200275"/>
          </a:xfrm>
          <a:prstGeom prst="rect">
            <a:avLst/>
          </a:prstGeom>
          <a:noFill/>
          <a:ln w="9525">
            <a:noFill/>
            <a:miter lim="800000"/>
            <a:headEnd/>
            <a:tailEnd/>
          </a:ln>
        </p:spPr>
      </p:pic>
      <p:pic>
        <p:nvPicPr>
          <p:cNvPr id="45101" name="Picture 45"/>
          <p:cNvPicPr>
            <a:picLocks noChangeAspect="1" noChangeArrowheads="1"/>
          </p:cNvPicPr>
          <p:nvPr/>
        </p:nvPicPr>
        <p:blipFill>
          <a:blip r:embed="rId6"/>
          <a:srcRect/>
          <a:stretch>
            <a:fillRect/>
          </a:stretch>
        </p:blipFill>
        <p:spPr bwMode="auto">
          <a:xfrm>
            <a:off x="179388" y="2852738"/>
            <a:ext cx="2808287" cy="2409825"/>
          </a:xfrm>
          <a:prstGeom prst="rect">
            <a:avLst/>
          </a:prstGeom>
          <a:noFill/>
          <a:ln w="9525">
            <a:noFill/>
            <a:miter lim="800000"/>
            <a:headEnd/>
            <a:tailEnd/>
          </a:ln>
        </p:spPr>
      </p:pic>
      <p:pic>
        <p:nvPicPr>
          <p:cNvPr id="16399" name="Picture 47"/>
          <p:cNvPicPr>
            <a:picLocks noChangeAspect="1" noChangeArrowheads="1"/>
          </p:cNvPicPr>
          <p:nvPr/>
        </p:nvPicPr>
        <p:blipFill>
          <a:blip r:embed="rId7"/>
          <a:srcRect/>
          <a:stretch>
            <a:fillRect/>
          </a:stretch>
        </p:blipFill>
        <p:spPr bwMode="auto">
          <a:xfrm>
            <a:off x="4427538" y="4076700"/>
            <a:ext cx="3021012" cy="2674938"/>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5058"/>
                                        </p:tgtEl>
                                        <p:attrNameLst>
                                          <p:attrName>style.visibility</p:attrName>
                                        </p:attrNameLst>
                                      </p:cBhvr>
                                      <p:to>
                                        <p:strVal val="visible"/>
                                      </p:to>
                                    </p:set>
                                    <p:anim to="" calcmode="lin" valueType="num">
                                      <p:cBhvr>
                                        <p:cTn id="12" dur="1" fill="hold"/>
                                        <p:tgtEl>
                                          <p:spTgt spid="45058"/>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45062"/>
                                        </p:tgtEl>
                                        <p:attrNameLst>
                                          <p:attrName>style.visibility</p:attrName>
                                        </p:attrNameLst>
                                      </p:cBhvr>
                                      <p:to>
                                        <p:strVal val="visible"/>
                                      </p:to>
                                    </p:set>
                                    <p:anim to="" calcmode="lin" valueType="num">
                                      <p:cBhvr>
                                        <p:cTn id="17" dur="1" fill="hold"/>
                                        <p:tgtEl>
                                          <p:spTgt spid="45062"/>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45098"/>
                                        </p:tgtEl>
                                        <p:attrNameLst>
                                          <p:attrName>style.visibility</p:attrName>
                                        </p:attrNameLst>
                                      </p:cBhvr>
                                      <p:to>
                                        <p:strVal val="visible"/>
                                      </p:to>
                                    </p:set>
                                    <p:anim to="" calcmode="lin" valueType="num">
                                      <p:cBhvr>
                                        <p:cTn id="22" dur="1" fill="hold"/>
                                        <p:tgtEl>
                                          <p:spTgt spid="45098"/>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xit" presetSubtype="0" fill="hold" nodeType="clickEffect">
                                  <p:stCondLst>
                                    <p:cond delay="0"/>
                                  </p:stCondLst>
                                  <p:childTnLst>
                                    <p:anim to="" calcmode="lin" valueType="num">
                                      <p:cBhvr>
                                        <p:cTn id="26" dur="1"/>
                                        <p:tgtEl>
                                          <p:spTgt spid="45098"/>
                                        </p:tgtEl>
                                        <p:attrNameLst>
                                          <p:attrName/>
                                        </p:attrNameLst>
                                      </p:cBhvr>
                                    </p:anim>
                                    <p:set>
                                      <p:cBhvr>
                                        <p:cTn id="27" dur="1" fill="hold">
                                          <p:stCondLst>
                                            <p:cond delay="0"/>
                                          </p:stCondLst>
                                        </p:cTn>
                                        <p:tgtEl>
                                          <p:spTgt spid="4509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499"/>
                                          </p:stCondLst>
                                        </p:cTn>
                                        <p:tgtEl>
                                          <p:spTgt spid="45063"/>
                                        </p:tgtEl>
                                        <p:attrNameLst>
                                          <p:attrName>style.visibility</p:attrName>
                                        </p:attrNameLst>
                                      </p:cBhvr>
                                      <p:to>
                                        <p:strVal val="visible"/>
                                      </p:to>
                                    </p:set>
                                    <p:anim to="" calcmode="lin" valueType="num">
                                      <p:cBhvr>
                                        <p:cTn id="32" dur="1" fill="hold"/>
                                        <p:tgtEl>
                                          <p:spTgt spid="45063"/>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nodeType="clickEffect">
                                  <p:stCondLst>
                                    <p:cond delay="0"/>
                                  </p:stCondLst>
                                  <p:childTnLst>
                                    <p:set>
                                      <p:cBhvr>
                                        <p:cTn id="36" dur="1" fill="hold">
                                          <p:stCondLst>
                                            <p:cond delay="0"/>
                                          </p:stCondLst>
                                        </p:cTn>
                                        <p:tgtEl>
                                          <p:spTgt spid="45099"/>
                                        </p:tgtEl>
                                        <p:attrNameLst>
                                          <p:attrName>style.visibility</p:attrName>
                                        </p:attrNameLst>
                                      </p:cBhvr>
                                      <p:to>
                                        <p:strVal val="visible"/>
                                      </p:to>
                                    </p:set>
                                    <p:anim to="" calcmode="lin" valueType="num">
                                      <p:cBhvr>
                                        <p:cTn id="37" dur="1" fill="hold"/>
                                        <p:tgtEl>
                                          <p:spTgt spid="45099"/>
                                        </p:tgtEl>
                                        <p:attrNameLst>
                                          <p:attrName/>
                                        </p:attrNameLst>
                                      </p:cBhvr>
                                    </p:anim>
                                  </p:childTnLst>
                                </p:cTn>
                              </p:par>
                            </p:childTnLst>
                          </p:cTn>
                        </p:par>
                      </p:childTnLst>
                    </p:cTn>
                  </p:par>
                  <p:par>
                    <p:cTn id="38" fill="hold">
                      <p:stCondLst>
                        <p:cond delay="indefinite"/>
                      </p:stCondLst>
                      <p:childTnLst>
                        <p:par>
                          <p:cTn id="39" fill="hold">
                            <p:stCondLst>
                              <p:cond delay="0"/>
                            </p:stCondLst>
                            <p:childTnLst>
                              <p:par>
                                <p:cTn id="40" presetID="24" presetClass="exit" presetSubtype="0" fill="hold" nodeType="clickEffect">
                                  <p:stCondLst>
                                    <p:cond delay="0"/>
                                  </p:stCondLst>
                                  <p:childTnLst>
                                    <p:anim to="" calcmode="lin" valueType="num">
                                      <p:cBhvr>
                                        <p:cTn id="41" dur="1"/>
                                        <p:tgtEl>
                                          <p:spTgt spid="45099"/>
                                        </p:tgtEl>
                                        <p:attrNameLst>
                                          <p:attrName/>
                                        </p:attrNameLst>
                                      </p:cBhvr>
                                    </p:anim>
                                    <p:set>
                                      <p:cBhvr>
                                        <p:cTn id="42" dur="1" fill="hold">
                                          <p:stCondLst>
                                            <p:cond delay="0"/>
                                          </p:stCondLst>
                                        </p:cTn>
                                        <p:tgtEl>
                                          <p:spTgt spid="45099"/>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grpId="0" nodeType="clickEffect">
                                  <p:stCondLst>
                                    <p:cond delay="0"/>
                                  </p:stCondLst>
                                  <p:childTnLst>
                                    <p:set>
                                      <p:cBhvr>
                                        <p:cTn id="46" dur="1" fill="hold">
                                          <p:stCondLst>
                                            <p:cond delay="499"/>
                                          </p:stCondLst>
                                        </p:cTn>
                                        <p:tgtEl>
                                          <p:spTgt spid="45064"/>
                                        </p:tgtEl>
                                        <p:attrNameLst>
                                          <p:attrName>style.visibility</p:attrName>
                                        </p:attrNameLst>
                                      </p:cBhvr>
                                      <p:to>
                                        <p:strVal val="visible"/>
                                      </p:to>
                                    </p:set>
                                    <p:anim to="" calcmode="lin" valueType="num">
                                      <p:cBhvr>
                                        <p:cTn id="47" dur="1" fill="hold"/>
                                        <p:tgtEl>
                                          <p:spTgt spid="45064"/>
                                        </p:tgtEl>
                                        <p:attrNameLst>
                                          <p:attrName/>
                                        </p:attrNameLst>
                                      </p:cBhvr>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grpId="0" nodeType="clickEffect">
                                  <p:stCondLst>
                                    <p:cond delay="0"/>
                                  </p:stCondLst>
                                  <p:childTnLst>
                                    <p:set>
                                      <p:cBhvr>
                                        <p:cTn id="51" dur="1" fill="hold">
                                          <p:stCondLst>
                                            <p:cond delay="499"/>
                                          </p:stCondLst>
                                        </p:cTn>
                                        <p:tgtEl>
                                          <p:spTgt spid="45065"/>
                                        </p:tgtEl>
                                        <p:attrNameLst>
                                          <p:attrName>style.visibility</p:attrName>
                                        </p:attrNameLst>
                                      </p:cBhvr>
                                      <p:to>
                                        <p:strVal val="visible"/>
                                      </p:to>
                                    </p:set>
                                    <p:anim to="" calcmode="lin" valueType="num">
                                      <p:cBhvr>
                                        <p:cTn id="52" dur="1" fill="hold"/>
                                        <p:tgtEl>
                                          <p:spTgt spid="45065"/>
                                        </p:tgtEl>
                                        <p:attrNameLst>
                                          <p:attrName/>
                                        </p:attrNameLst>
                                      </p:cBhvr>
                                    </p:anim>
                                  </p:childTnLst>
                                </p:cTn>
                              </p:par>
                            </p:childTnLst>
                          </p:cTn>
                        </p:par>
                      </p:childTnLst>
                    </p:cTn>
                  </p:par>
                  <p:par>
                    <p:cTn id="53" fill="hold">
                      <p:stCondLst>
                        <p:cond delay="indefinite"/>
                      </p:stCondLst>
                      <p:childTnLst>
                        <p:par>
                          <p:cTn id="54" fill="hold">
                            <p:stCondLst>
                              <p:cond delay="0"/>
                            </p:stCondLst>
                            <p:childTnLst>
                              <p:par>
                                <p:cTn id="55" presetID="24" presetClass="entr" presetSubtype="0" fill="hold" nodeType="clickEffect">
                                  <p:stCondLst>
                                    <p:cond delay="0"/>
                                  </p:stCondLst>
                                  <p:childTnLst>
                                    <p:set>
                                      <p:cBhvr>
                                        <p:cTn id="56" dur="1" fill="hold">
                                          <p:stCondLst>
                                            <p:cond delay="0"/>
                                          </p:stCondLst>
                                        </p:cTn>
                                        <p:tgtEl>
                                          <p:spTgt spid="45100"/>
                                        </p:tgtEl>
                                        <p:attrNameLst>
                                          <p:attrName>style.visibility</p:attrName>
                                        </p:attrNameLst>
                                      </p:cBhvr>
                                      <p:to>
                                        <p:strVal val="visible"/>
                                      </p:to>
                                    </p:set>
                                    <p:anim to="" calcmode="lin" valueType="num">
                                      <p:cBhvr>
                                        <p:cTn id="57" dur="1" fill="hold"/>
                                        <p:tgtEl>
                                          <p:spTgt spid="45100"/>
                                        </p:tgtEl>
                                        <p:attrNameLst>
                                          <p:attrName/>
                                        </p:attrNameLst>
                                      </p:cBhvr>
                                    </p:anim>
                                  </p:childTnLst>
                                </p:cTn>
                              </p:par>
                            </p:childTnLst>
                          </p:cTn>
                        </p:par>
                      </p:childTnLst>
                    </p:cTn>
                  </p:par>
                  <p:par>
                    <p:cTn id="58" fill="hold">
                      <p:stCondLst>
                        <p:cond delay="indefinite"/>
                      </p:stCondLst>
                      <p:childTnLst>
                        <p:par>
                          <p:cTn id="59" fill="hold">
                            <p:stCondLst>
                              <p:cond delay="0"/>
                            </p:stCondLst>
                            <p:childTnLst>
                              <p:par>
                                <p:cTn id="60" presetID="24" presetClass="exit" presetSubtype="0" fill="hold" nodeType="clickEffect">
                                  <p:stCondLst>
                                    <p:cond delay="0"/>
                                  </p:stCondLst>
                                  <p:childTnLst>
                                    <p:anim to="" calcmode="lin" valueType="num">
                                      <p:cBhvr>
                                        <p:cTn id="61" dur="1"/>
                                        <p:tgtEl>
                                          <p:spTgt spid="45100"/>
                                        </p:tgtEl>
                                        <p:attrNameLst>
                                          <p:attrName/>
                                        </p:attrNameLst>
                                      </p:cBhvr>
                                    </p:anim>
                                    <p:set>
                                      <p:cBhvr>
                                        <p:cTn id="62" dur="1" fill="hold">
                                          <p:stCondLst>
                                            <p:cond delay="0"/>
                                          </p:stCondLst>
                                        </p:cTn>
                                        <p:tgtEl>
                                          <p:spTgt spid="45100"/>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4" presetClass="entr" presetSubtype="0" fill="hold" grpId="0" nodeType="clickEffect">
                                  <p:stCondLst>
                                    <p:cond delay="0"/>
                                  </p:stCondLst>
                                  <p:childTnLst>
                                    <p:set>
                                      <p:cBhvr>
                                        <p:cTn id="66" dur="1" fill="hold">
                                          <p:stCondLst>
                                            <p:cond delay="499"/>
                                          </p:stCondLst>
                                        </p:cTn>
                                        <p:tgtEl>
                                          <p:spTgt spid="45066"/>
                                        </p:tgtEl>
                                        <p:attrNameLst>
                                          <p:attrName>style.visibility</p:attrName>
                                        </p:attrNameLst>
                                      </p:cBhvr>
                                      <p:to>
                                        <p:strVal val="visible"/>
                                      </p:to>
                                    </p:set>
                                    <p:anim to="" calcmode="lin" valueType="num">
                                      <p:cBhvr>
                                        <p:cTn id="67" dur="1" fill="hold"/>
                                        <p:tgtEl>
                                          <p:spTgt spid="45066"/>
                                        </p:tgtEl>
                                        <p:attrNameLst>
                                          <p:attrName/>
                                        </p:attrNameLst>
                                      </p:cBhvr>
                                    </p:anim>
                                  </p:childTnLst>
                                </p:cTn>
                              </p:par>
                            </p:childTnLst>
                          </p:cTn>
                        </p:par>
                      </p:childTnLst>
                    </p:cTn>
                  </p:par>
                  <p:par>
                    <p:cTn id="68" fill="hold">
                      <p:stCondLst>
                        <p:cond delay="indefinite"/>
                      </p:stCondLst>
                      <p:childTnLst>
                        <p:par>
                          <p:cTn id="69" fill="hold">
                            <p:stCondLst>
                              <p:cond delay="0"/>
                            </p:stCondLst>
                            <p:childTnLst>
                              <p:par>
                                <p:cTn id="70" presetID="24" presetClass="entr" presetSubtype="0" fill="hold" nodeType="clickEffect">
                                  <p:stCondLst>
                                    <p:cond delay="0"/>
                                  </p:stCondLst>
                                  <p:childTnLst>
                                    <p:set>
                                      <p:cBhvr>
                                        <p:cTn id="71" dur="1" fill="hold">
                                          <p:stCondLst>
                                            <p:cond delay="0"/>
                                          </p:stCondLst>
                                        </p:cTn>
                                        <p:tgtEl>
                                          <p:spTgt spid="45101"/>
                                        </p:tgtEl>
                                        <p:attrNameLst>
                                          <p:attrName>style.visibility</p:attrName>
                                        </p:attrNameLst>
                                      </p:cBhvr>
                                      <p:to>
                                        <p:strVal val="visible"/>
                                      </p:to>
                                    </p:set>
                                    <p:anim to="" calcmode="lin" valueType="num">
                                      <p:cBhvr>
                                        <p:cTn id="72" dur="1" fill="hold"/>
                                        <p:tgtEl>
                                          <p:spTgt spid="45101"/>
                                        </p:tgtEl>
                                        <p:attrNameLst>
                                          <p:attrName/>
                                        </p:attrNameLst>
                                      </p:cBhvr>
                                    </p:anim>
                                  </p:childTnLst>
                                </p:cTn>
                              </p:par>
                            </p:childTnLst>
                          </p:cTn>
                        </p:par>
                      </p:childTnLst>
                    </p:cTn>
                  </p:par>
                  <p:par>
                    <p:cTn id="73" fill="hold">
                      <p:stCondLst>
                        <p:cond delay="indefinite"/>
                      </p:stCondLst>
                      <p:childTnLst>
                        <p:par>
                          <p:cTn id="74" fill="hold">
                            <p:stCondLst>
                              <p:cond delay="0"/>
                            </p:stCondLst>
                            <p:childTnLst>
                              <p:par>
                                <p:cTn id="75" presetID="24" presetClass="exit" presetSubtype="0" fill="hold" nodeType="clickEffect">
                                  <p:stCondLst>
                                    <p:cond delay="0"/>
                                  </p:stCondLst>
                                  <p:childTnLst>
                                    <p:anim to="" calcmode="lin" valueType="num">
                                      <p:cBhvr>
                                        <p:cTn id="76" dur="1"/>
                                        <p:tgtEl>
                                          <p:spTgt spid="45101"/>
                                        </p:tgtEl>
                                        <p:attrNameLst>
                                          <p:attrName/>
                                        </p:attrNameLst>
                                      </p:cBhvr>
                                    </p:anim>
                                    <p:set>
                                      <p:cBhvr>
                                        <p:cTn id="77" dur="1" fill="hold">
                                          <p:stCondLst>
                                            <p:cond delay="0"/>
                                          </p:stCondLst>
                                        </p:cTn>
                                        <p:tgtEl>
                                          <p:spTgt spid="45101"/>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4" presetClass="entr" presetSubtype="0" fill="hold" grpId="0" nodeType="clickEffect">
                                  <p:stCondLst>
                                    <p:cond delay="0"/>
                                  </p:stCondLst>
                                  <p:childTnLst>
                                    <p:set>
                                      <p:cBhvr>
                                        <p:cTn id="81" dur="1" fill="hold">
                                          <p:stCondLst>
                                            <p:cond delay="499"/>
                                          </p:stCondLst>
                                        </p:cTn>
                                        <p:tgtEl>
                                          <p:spTgt spid="45067"/>
                                        </p:tgtEl>
                                        <p:attrNameLst>
                                          <p:attrName>style.visibility</p:attrName>
                                        </p:attrNameLst>
                                      </p:cBhvr>
                                      <p:to>
                                        <p:strVal val="visible"/>
                                      </p:to>
                                    </p:set>
                                    <p:anim to="" calcmode="lin" valueType="num">
                                      <p:cBhvr>
                                        <p:cTn id="82" dur="1" fill="hold"/>
                                        <p:tgtEl>
                                          <p:spTgt spid="45067"/>
                                        </p:tgtEl>
                                        <p:attrNameLst>
                                          <p:attrName/>
                                        </p:attrNameLst>
                                      </p:cBhvr>
                                    </p:anim>
                                  </p:childTnLst>
                                </p:cTn>
                              </p:par>
                            </p:childTnLst>
                          </p:cTn>
                        </p:par>
                      </p:childTnLst>
                    </p:cTn>
                  </p:par>
                  <p:par>
                    <p:cTn id="83" fill="hold">
                      <p:stCondLst>
                        <p:cond delay="indefinite"/>
                      </p:stCondLst>
                      <p:childTnLst>
                        <p:par>
                          <p:cTn id="84" fill="hold">
                            <p:stCondLst>
                              <p:cond delay="0"/>
                            </p:stCondLst>
                            <p:childTnLst>
                              <p:par>
                                <p:cTn id="85" presetID="24" presetClass="entr" presetSubtype="0" fill="hold" grpId="0" nodeType="clickEffect">
                                  <p:stCondLst>
                                    <p:cond delay="0"/>
                                  </p:stCondLst>
                                  <p:childTnLst>
                                    <p:set>
                                      <p:cBhvr>
                                        <p:cTn id="86" dur="1" fill="hold">
                                          <p:stCondLst>
                                            <p:cond delay="499"/>
                                          </p:stCondLst>
                                        </p:cTn>
                                        <p:tgtEl>
                                          <p:spTgt spid="45076"/>
                                        </p:tgtEl>
                                        <p:attrNameLst>
                                          <p:attrName>style.visibility</p:attrName>
                                        </p:attrNameLst>
                                      </p:cBhvr>
                                      <p:to>
                                        <p:strVal val="visible"/>
                                      </p:to>
                                    </p:set>
                                    <p:anim to="" calcmode="lin" valueType="num">
                                      <p:cBhvr>
                                        <p:cTn id="87" dur="1" fill="hold"/>
                                        <p:tgtEl>
                                          <p:spTgt spid="4507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animBg="1"/>
      <p:bldP spid="45062" grpId="0" autoUpdateAnimBg="0"/>
      <p:bldP spid="45063" grpId="0" autoUpdateAnimBg="0"/>
      <p:bldP spid="45064" grpId="0" autoUpdateAnimBg="0"/>
      <p:bldP spid="45065" grpId="0" autoUpdateAnimBg="0"/>
      <p:bldP spid="45066" grpId="0" autoUpdateAnimBg="0"/>
      <p:bldP spid="45067" grpId="0" autoUpdateAnimBg="0"/>
      <p:bldP spid="45076"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 Box 2"/>
          <p:cNvSpPr txBox="1">
            <a:spLocks noChangeArrowheads="1"/>
          </p:cNvSpPr>
          <p:nvPr/>
        </p:nvSpPr>
        <p:spPr bwMode="auto">
          <a:xfrm>
            <a:off x="1692275" y="42863"/>
            <a:ext cx="5472113" cy="361950"/>
          </a:xfrm>
          <a:prstGeom prst="rect">
            <a:avLst/>
          </a:prstGeom>
          <a:solidFill>
            <a:srgbClr val="FFFF99"/>
          </a:solidFill>
          <a:ln w="25400">
            <a:solidFill>
              <a:schemeClr val="accent2"/>
            </a:solidFill>
            <a:miter lim="800000"/>
            <a:headEnd/>
            <a:tailEnd/>
          </a:ln>
        </p:spPr>
        <p:txBody>
          <a:bodyPr>
            <a:spAutoFit/>
          </a:bodyPr>
          <a:lstStyle/>
          <a:p>
            <a:pPr algn="ctr" eaLnBrk="0" hangingPunct="0">
              <a:spcBef>
                <a:spcPct val="50000"/>
              </a:spcBef>
            </a:pPr>
            <a:r>
              <a:rPr lang="es-ES_tradnl" sz="1600">
                <a:solidFill>
                  <a:schemeClr val="accent2"/>
                </a:solidFill>
                <a:latin typeface="Verdana" pitchFamily="34" charset="0"/>
              </a:rPr>
              <a:t>INFORMACIÓN APORTADA POR LOS TERREMOTOS</a:t>
            </a:r>
            <a:endParaRPr lang="es-ES_tradnl" sz="1600">
              <a:latin typeface="Verdana" pitchFamily="34" charset="0"/>
            </a:endParaRPr>
          </a:p>
        </p:txBody>
      </p:sp>
      <p:grpSp>
        <p:nvGrpSpPr>
          <p:cNvPr id="2" name="Group 3"/>
          <p:cNvGrpSpPr>
            <a:grpSpLocks/>
          </p:cNvGrpSpPr>
          <p:nvPr/>
        </p:nvGrpSpPr>
        <p:grpSpPr bwMode="auto">
          <a:xfrm>
            <a:off x="179388" y="476250"/>
            <a:ext cx="2305050" cy="425450"/>
            <a:chOff x="2336" y="1620"/>
            <a:chExt cx="816" cy="268"/>
          </a:xfrm>
        </p:grpSpPr>
        <p:sp>
          <p:nvSpPr>
            <p:cNvPr id="31854" name="AutoShape 4"/>
            <p:cNvSpPr>
              <a:spLocks noChangeArrowheads="1"/>
            </p:cNvSpPr>
            <p:nvPr/>
          </p:nvSpPr>
          <p:spPr bwMode="auto">
            <a:xfrm>
              <a:off x="2336" y="1658"/>
              <a:ext cx="725" cy="230"/>
            </a:xfrm>
            <a:prstGeom prst="flowChartAlternateProcess">
              <a:avLst/>
            </a:prstGeom>
            <a:solidFill>
              <a:schemeClr val="accent1"/>
            </a:solidFill>
            <a:ln w="9525">
              <a:solidFill>
                <a:schemeClr val="tx1"/>
              </a:solidFill>
              <a:miter lim="800000"/>
              <a:headEnd/>
              <a:tailEnd/>
            </a:ln>
          </p:spPr>
          <p:txBody>
            <a:bodyPr wrap="none" anchor="ctr"/>
            <a:lstStyle/>
            <a:p>
              <a:endParaRPr lang="es-ES_tradnl"/>
            </a:p>
          </p:txBody>
        </p:sp>
        <p:sp>
          <p:nvSpPr>
            <p:cNvPr id="31855" name="Rectangle 5"/>
            <p:cNvSpPr>
              <a:spLocks noChangeArrowheads="1"/>
            </p:cNvSpPr>
            <p:nvPr/>
          </p:nvSpPr>
          <p:spPr bwMode="auto">
            <a:xfrm>
              <a:off x="2336" y="1620"/>
              <a:ext cx="816" cy="231"/>
            </a:xfrm>
            <a:prstGeom prst="rect">
              <a:avLst/>
            </a:prstGeom>
            <a:noFill/>
            <a:ln w="9525">
              <a:noFill/>
              <a:miter lim="800000"/>
              <a:headEnd/>
              <a:tailEnd/>
            </a:ln>
          </p:spPr>
          <p:txBody>
            <a:bodyPr>
              <a:spAutoFit/>
            </a:bodyPr>
            <a:lstStyle/>
            <a:p>
              <a:r>
                <a:rPr lang="es-ES_tradnl"/>
                <a:t>Métodos indirectos</a:t>
              </a:r>
              <a:endParaRPr lang="es-ES"/>
            </a:p>
          </p:txBody>
        </p:sp>
      </p:grpSp>
      <p:grpSp>
        <p:nvGrpSpPr>
          <p:cNvPr id="3" name="Group 6"/>
          <p:cNvGrpSpPr>
            <a:grpSpLocks/>
          </p:cNvGrpSpPr>
          <p:nvPr/>
        </p:nvGrpSpPr>
        <p:grpSpPr bwMode="auto">
          <a:xfrm>
            <a:off x="2771775" y="531813"/>
            <a:ext cx="1584325" cy="304800"/>
            <a:chOff x="4272" y="1584"/>
            <a:chExt cx="1200" cy="192"/>
          </a:xfrm>
        </p:grpSpPr>
        <p:sp>
          <p:nvSpPr>
            <p:cNvPr id="67591" name="AutoShape 7"/>
            <p:cNvSpPr>
              <a:spLocks noChangeArrowheads="1"/>
            </p:cNvSpPr>
            <p:nvPr/>
          </p:nvSpPr>
          <p:spPr bwMode="auto">
            <a:xfrm>
              <a:off x="4272" y="1584"/>
              <a:ext cx="1200" cy="192"/>
            </a:xfrm>
            <a:prstGeom prst="foldedCorner">
              <a:avLst>
                <a:gd name="adj" fmla="val 12500"/>
              </a:avLst>
            </a:prstGeom>
            <a:gradFill rotWithShape="0">
              <a:gsLst>
                <a:gs pos="0">
                  <a:srgbClr val="FFFF00"/>
                </a:gs>
                <a:gs pos="100000">
                  <a:srgbClr val="FFFFFF"/>
                </a:gs>
              </a:gsLst>
              <a:path path="rect">
                <a:fillToRect r="100000" b="100000"/>
              </a:path>
            </a:gradFill>
            <a:ln w="9525">
              <a:solidFill>
                <a:srgbClr val="000000"/>
              </a:solidFill>
              <a:round/>
              <a:headEnd/>
              <a:tailEnd/>
            </a:ln>
            <a:effectLst>
              <a:outerShdw dist="107763" dir="2700000" algn="ctr" rotWithShape="0">
                <a:srgbClr val="808080"/>
              </a:outerShdw>
            </a:effectLst>
          </p:spPr>
          <p:txBody>
            <a:bodyPr/>
            <a:lstStyle/>
            <a:p>
              <a:pPr>
                <a:defRPr/>
              </a:pPr>
              <a:endParaRPr lang="es-ES"/>
            </a:p>
          </p:txBody>
        </p:sp>
        <p:sp>
          <p:nvSpPr>
            <p:cNvPr id="31853" name="Text Box 8"/>
            <p:cNvSpPr txBox="1">
              <a:spLocks noChangeArrowheads="1"/>
            </p:cNvSpPr>
            <p:nvPr/>
          </p:nvSpPr>
          <p:spPr bwMode="auto">
            <a:xfrm>
              <a:off x="4272" y="1584"/>
              <a:ext cx="1152" cy="192"/>
            </a:xfrm>
            <a:prstGeom prst="rect">
              <a:avLst/>
            </a:prstGeom>
            <a:noFill/>
            <a:ln w="9525">
              <a:noFill/>
              <a:miter lim="800000"/>
              <a:headEnd/>
              <a:tailEnd/>
            </a:ln>
          </p:spPr>
          <p:txBody>
            <a:bodyPr>
              <a:spAutoFit/>
            </a:bodyPr>
            <a:lstStyle/>
            <a:p>
              <a:pPr>
                <a:spcBef>
                  <a:spcPct val="50000"/>
                </a:spcBef>
              </a:pPr>
              <a:r>
                <a:rPr lang="es-ES_tradnl" sz="1400">
                  <a:latin typeface="Comic Sans MS" pitchFamily="66" charset="0"/>
                </a:rPr>
                <a:t>Método sísmico</a:t>
              </a:r>
            </a:p>
          </p:txBody>
        </p:sp>
      </p:grpSp>
      <p:grpSp>
        <p:nvGrpSpPr>
          <p:cNvPr id="4" name="Group 28"/>
          <p:cNvGrpSpPr>
            <a:grpSpLocks/>
          </p:cNvGrpSpPr>
          <p:nvPr/>
        </p:nvGrpSpPr>
        <p:grpSpPr bwMode="auto">
          <a:xfrm>
            <a:off x="684213" y="1052513"/>
            <a:ext cx="7999412" cy="647700"/>
            <a:chOff x="431" y="663"/>
            <a:chExt cx="5039" cy="408"/>
          </a:xfrm>
        </p:grpSpPr>
        <p:sp>
          <p:nvSpPr>
            <p:cNvPr id="31850" name="Rectangle 27"/>
            <p:cNvSpPr>
              <a:spLocks noChangeArrowheads="1"/>
            </p:cNvSpPr>
            <p:nvPr/>
          </p:nvSpPr>
          <p:spPr bwMode="auto">
            <a:xfrm>
              <a:off x="431" y="663"/>
              <a:ext cx="4989" cy="408"/>
            </a:xfrm>
            <a:prstGeom prst="rect">
              <a:avLst/>
            </a:prstGeom>
            <a:solidFill>
              <a:schemeClr val="accent1"/>
            </a:solidFill>
            <a:ln w="9525">
              <a:solidFill>
                <a:schemeClr val="tx1"/>
              </a:solidFill>
              <a:miter lim="800000"/>
              <a:headEnd/>
              <a:tailEnd/>
            </a:ln>
          </p:spPr>
          <p:txBody>
            <a:bodyPr wrap="none" anchor="ctr"/>
            <a:lstStyle/>
            <a:p>
              <a:endParaRPr lang="es-ES_tradnl"/>
            </a:p>
          </p:txBody>
        </p:sp>
        <p:sp>
          <p:nvSpPr>
            <p:cNvPr id="31851" name="Text Box 26"/>
            <p:cNvSpPr txBox="1">
              <a:spLocks noChangeArrowheads="1"/>
            </p:cNvSpPr>
            <p:nvPr/>
          </p:nvSpPr>
          <p:spPr bwMode="auto">
            <a:xfrm>
              <a:off x="447" y="671"/>
              <a:ext cx="5023" cy="366"/>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600"/>
                <a:t>La velocidad de propagación de las ondas sísmicas en el interior terrestre sufre variaciones graduales y, a veces, cambios bruscos denominados </a:t>
              </a:r>
              <a:r>
                <a:rPr lang="es-ES_tradnl" sz="1600" b="1"/>
                <a:t>discontinuidades</a:t>
              </a:r>
              <a:r>
                <a:rPr lang="es-ES_tradnl" sz="1600"/>
                <a:t>.</a:t>
              </a:r>
            </a:p>
          </p:txBody>
        </p:sp>
      </p:grpSp>
      <p:sp>
        <p:nvSpPr>
          <p:cNvPr id="67713" name="Rectangle 129"/>
          <p:cNvSpPr>
            <a:spLocks noChangeArrowheads="1"/>
          </p:cNvSpPr>
          <p:nvPr/>
        </p:nvSpPr>
        <p:spPr bwMode="auto">
          <a:xfrm>
            <a:off x="4449763" y="2309813"/>
            <a:ext cx="3505200" cy="3295650"/>
          </a:xfrm>
          <a:prstGeom prst="rect">
            <a:avLst/>
          </a:prstGeom>
          <a:solidFill>
            <a:srgbClr val="FEE69A"/>
          </a:solidFill>
          <a:ln w="19050">
            <a:noFill/>
            <a:miter lim="800000"/>
            <a:headEnd/>
            <a:tailEnd type="none" w="lg" len="med"/>
          </a:ln>
        </p:spPr>
        <p:txBody>
          <a:bodyPr lIns="18000" tIns="46800" rIns="90000" bIns="46800" anchor="ctr">
            <a:spAutoFit/>
          </a:bodyPr>
          <a:lstStyle/>
          <a:p>
            <a:endParaRPr lang="es-ES_tradnl"/>
          </a:p>
        </p:txBody>
      </p:sp>
      <p:sp>
        <p:nvSpPr>
          <p:cNvPr id="67714" name="Rectangle 130"/>
          <p:cNvSpPr>
            <a:spLocks noChangeArrowheads="1"/>
          </p:cNvSpPr>
          <p:nvPr/>
        </p:nvSpPr>
        <p:spPr bwMode="auto">
          <a:xfrm>
            <a:off x="1414463" y="2303463"/>
            <a:ext cx="3019425" cy="3295650"/>
          </a:xfrm>
          <a:prstGeom prst="rect">
            <a:avLst/>
          </a:prstGeom>
          <a:solidFill>
            <a:srgbClr val="E3A88B"/>
          </a:solidFill>
          <a:ln w="19050">
            <a:noFill/>
            <a:miter lim="800000"/>
            <a:headEnd/>
            <a:tailEnd type="none" w="lg" len="med"/>
          </a:ln>
        </p:spPr>
        <p:txBody>
          <a:bodyPr wrap="none" lIns="18000" tIns="46800" rIns="90000" bIns="46800" anchor="ctr">
            <a:spAutoFit/>
          </a:bodyPr>
          <a:lstStyle/>
          <a:p>
            <a:endParaRPr lang="es-ES_tradnl"/>
          </a:p>
        </p:txBody>
      </p:sp>
      <p:grpSp>
        <p:nvGrpSpPr>
          <p:cNvPr id="5" name="Group 131"/>
          <p:cNvGrpSpPr>
            <a:grpSpLocks/>
          </p:cNvGrpSpPr>
          <p:nvPr/>
        </p:nvGrpSpPr>
        <p:grpSpPr bwMode="auto">
          <a:xfrm>
            <a:off x="1055688" y="2244725"/>
            <a:ext cx="6919912" cy="3608388"/>
            <a:chOff x="440" y="1519"/>
            <a:chExt cx="4359" cy="2273"/>
          </a:xfrm>
        </p:grpSpPr>
        <p:sp>
          <p:nvSpPr>
            <p:cNvPr id="31807" name="Rectangle 132"/>
            <p:cNvSpPr>
              <a:spLocks noChangeArrowheads="1"/>
            </p:cNvSpPr>
            <p:nvPr/>
          </p:nvSpPr>
          <p:spPr bwMode="auto">
            <a:xfrm>
              <a:off x="497" y="3563"/>
              <a:ext cx="67" cy="144"/>
            </a:xfrm>
            <a:prstGeom prst="rect">
              <a:avLst/>
            </a:prstGeom>
            <a:noFill/>
            <a:ln w="9525">
              <a:noFill/>
              <a:miter lim="800000"/>
              <a:headEnd/>
              <a:tailEnd/>
            </a:ln>
          </p:spPr>
          <p:txBody>
            <a:bodyPr wrap="none" lIns="0" tIns="0" rIns="0" bIns="0">
              <a:spAutoFit/>
            </a:bodyPr>
            <a:lstStyle/>
            <a:p>
              <a:pPr eaLnBrk="0" hangingPunct="0"/>
              <a:r>
                <a:rPr lang="es-ES_tradnl" sz="1500" b="1">
                  <a:solidFill>
                    <a:srgbClr val="000000"/>
                  </a:solidFill>
                  <a:latin typeface="Arial-MT"/>
                </a:rPr>
                <a:t>2</a:t>
              </a:r>
              <a:endParaRPr lang="es-ES_tradnl" sz="1600"/>
            </a:p>
          </p:txBody>
        </p:sp>
        <p:sp>
          <p:nvSpPr>
            <p:cNvPr id="31808" name="Rectangle 133"/>
            <p:cNvSpPr>
              <a:spLocks noChangeArrowheads="1"/>
            </p:cNvSpPr>
            <p:nvPr/>
          </p:nvSpPr>
          <p:spPr bwMode="auto">
            <a:xfrm>
              <a:off x="497" y="3392"/>
              <a:ext cx="67" cy="144"/>
            </a:xfrm>
            <a:prstGeom prst="rect">
              <a:avLst/>
            </a:prstGeom>
            <a:noFill/>
            <a:ln w="9525">
              <a:noFill/>
              <a:miter lim="800000"/>
              <a:headEnd/>
              <a:tailEnd/>
            </a:ln>
          </p:spPr>
          <p:txBody>
            <a:bodyPr wrap="none" lIns="0" tIns="0" rIns="0" bIns="0">
              <a:spAutoFit/>
            </a:bodyPr>
            <a:lstStyle/>
            <a:p>
              <a:pPr eaLnBrk="0" hangingPunct="0"/>
              <a:r>
                <a:rPr lang="es-ES_tradnl" sz="1500" b="1">
                  <a:solidFill>
                    <a:srgbClr val="000000"/>
                  </a:solidFill>
                  <a:latin typeface="Arial-MT"/>
                </a:rPr>
                <a:t>3</a:t>
              </a:r>
              <a:endParaRPr lang="es-ES_tradnl" sz="1600"/>
            </a:p>
          </p:txBody>
        </p:sp>
        <p:sp>
          <p:nvSpPr>
            <p:cNvPr id="31809" name="Rectangle 134"/>
            <p:cNvSpPr>
              <a:spLocks noChangeArrowheads="1"/>
            </p:cNvSpPr>
            <p:nvPr/>
          </p:nvSpPr>
          <p:spPr bwMode="auto">
            <a:xfrm>
              <a:off x="497" y="3222"/>
              <a:ext cx="67" cy="144"/>
            </a:xfrm>
            <a:prstGeom prst="rect">
              <a:avLst/>
            </a:prstGeom>
            <a:noFill/>
            <a:ln w="9525">
              <a:noFill/>
              <a:miter lim="800000"/>
              <a:headEnd/>
              <a:tailEnd/>
            </a:ln>
          </p:spPr>
          <p:txBody>
            <a:bodyPr wrap="none" lIns="0" tIns="0" rIns="0" bIns="0">
              <a:spAutoFit/>
            </a:bodyPr>
            <a:lstStyle/>
            <a:p>
              <a:pPr eaLnBrk="0" hangingPunct="0"/>
              <a:r>
                <a:rPr lang="es-ES_tradnl" sz="1500" b="1">
                  <a:solidFill>
                    <a:srgbClr val="000000"/>
                  </a:solidFill>
                  <a:latin typeface="Arial-MT"/>
                </a:rPr>
                <a:t>4</a:t>
              </a:r>
              <a:endParaRPr lang="es-ES_tradnl" sz="1600"/>
            </a:p>
          </p:txBody>
        </p:sp>
        <p:sp>
          <p:nvSpPr>
            <p:cNvPr id="31810" name="Rectangle 135"/>
            <p:cNvSpPr>
              <a:spLocks noChangeArrowheads="1"/>
            </p:cNvSpPr>
            <p:nvPr/>
          </p:nvSpPr>
          <p:spPr bwMode="auto">
            <a:xfrm>
              <a:off x="497" y="3052"/>
              <a:ext cx="67" cy="144"/>
            </a:xfrm>
            <a:prstGeom prst="rect">
              <a:avLst/>
            </a:prstGeom>
            <a:noFill/>
            <a:ln w="9525">
              <a:noFill/>
              <a:miter lim="800000"/>
              <a:headEnd/>
              <a:tailEnd/>
            </a:ln>
          </p:spPr>
          <p:txBody>
            <a:bodyPr wrap="none" lIns="0" tIns="0" rIns="0" bIns="0">
              <a:spAutoFit/>
            </a:bodyPr>
            <a:lstStyle/>
            <a:p>
              <a:pPr eaLnBrk="0" hangingPunct="0"/>
              <a:r>
                <a:rPr lang="es-ES_tradnl" sz="1500" b="1">
                  <a:solidFill>
                    <a:srgbClr val="000000"/>
                  </a:solidFill>
                  <a:latin typeface="Arial-MT"/>
                </a:rPr>
                <a:t>5</a:t>
              </a:r>
              <a:endParaRPr lang="es-ES_tradnl" sz="1600"/>
            </a:p>
          </p:txBody>
        </p:sp>
        <p:sp>
          <p:nvSpPr>
            <p:cNvPr id="31811" name="Rectangle 136"/>
            <p:cNvSpPr>
              <a:spLocks noChangeArrowheads="1"/>
            </p:cNvSpPr>
            <p:nvPr/>
          </p:nvSpPr>
          <p:spPr bwMode="auto">
            <a:xfrm>
              <a:off x="497" y="2881"/>
              <a:ext cx="67" cy="144"/>
            </a:xfrm>
            <a:prstGeom prst="rect">
              <a:avLst/>
            </a:prstGeom>
            <a:noFill/>
            <a:ln w="9525">
              <a:noFill/>
              <a:miter lim="800000"/>
              <a:headEnd/>
              <a:tailEnd/>
            </a:ln>
          </p:spPr>
          <p:txBody>
            <a:bodyPr wrap="none" lIns="0" tIns="0" rIns="0" bIns="0">
              <a:spAutoFit/>
            </a:bodyPr>
            <a:lstStyle/>
            <a:p>
              <a:pPr eaLnBrk="0" hangingPunct="0"/>
              <a:r>
                <a:rPr lang="es-ES_tradnl" sz="1500" b="1">
                  <a:solidFill>
                    <a:srgbClr val="000000"/>
                  </a:solidFill>
                  <a:latin typeface="Arial-MT"/>
                </a:rPr>
                <a:t>6</a:t>
              </a:r>
              <a:endParaRPr lang="es-ES_tradnl" sz="1600"/>
            </a:p>
          </p:txBody>
        </p:sp>
        <p:sp>
          <p:nvSpPr>
            <p:cNvPr id="31812" name="Rectangle 137"/>
            <p:cNvSpPr>
              <a:spLocks noChangeArrowheads="1"/>
            </p:cNvSpPr>
            <p:nvPr/>
          </p:nvSpPr>
          <p:spPr bwMode="auto">
            <a:xfrm>
              <a:off x="497" y="2711"/>
              <a:ext cx="67" cy="144"/>
            </a:xfrm>
            <a:prstGeom prst="rect">
              <a:avLst/>
            </a:prstGeom>
            <a:noFill/>
            <a:ln w="9525">
              <a:noFill/>
              <a:miter lim="800000"/>
              <a:headEnd/>
              <a:tailEnd/>
            </a:ln>
          </p:spPr>
          <p:txBody>
            <a:bodyPr wrap="none" lIns="0" tIns="0" rIns="0" bIns="0">
              <a:spAutoFit/>
            </a:bodyPr>
            <a:lstStyle/>
            <a:p>
              <a:pPr eaLnBrk="0" hangingPunct="0"/>
              <a:r>
                <a:rPr lang="es-ES_tradnl" sz="1500" b="1">
                  <a:solidFill>
                    <a:srgbClr val="000000"/>
                  </a:solidFill>
                  <a:latin typeface="Arial-MT"/>
                </a:rPr>
                <a:t>7</a:t>
              </a:r>
              <a:endParaRPr lang="es-ES_tradnl" sz="1600"/>
            </a:p>
          </p:txBody>
        </p:sp>
        <p:sp>
          <p:nvSpPr>
            <p:cNvPr id="31813" name="Rectangle 138"/>
            <p:cNvSpPr>
              <a:spLocks noChangeArrowheads="1"/>
            </p:cNvSpPr>
            <p:nvPr/>
          </p:nvSpPr>
          <p:spPr bwMode="auto">
            <a:xfrm>
              <a:off x="497" y="2541"/>
              <a:ext cx="67" cy="144"/>
            </a:xfrm>
            <a:prstGeom prst="rect">
              <a:avLst/>
            </a:prstGeom>
            <a:noFill/>
            <a:ln w="9525">
              <a:noFill/>
              <a:miter lim="800000"/>
              <a:headEnd/>
              <a:tailEnd/>
            </a:ln>
          </p:spPr>
          <p:txBody>
            <a:bodyPr wrap="none" lIns="0" tIns="0" rIns="0" bIns="0">
              <a:spAutoFit/>
            </a:bodyPr>
            <a:lstStyle/>
            <a:p>
              <a:pPr eaLnBrk="0" hangingPunct="0"/>
              <a:r>
                <a:rPr lang="es-ES_tradnl" sz="1500" b="1">
                  <a:solidFill>
                    <a:srgbClr val="000000"/>
                  </a:solidFill>
                  <a:latin typeface="Arial-MT"/>
                </a:rPr>
                <a:t>8</a:t>
              </a:r>
              <a:endParaRPr lang="es-ES_tradnl" sz="1600"/>
            </a:p>
          </p:txBody>
        </p:sp>
        <p:sp>
          <p:nvSpPr>
            <p:cNvPr id="31814" name="Rectangle 139"/>
            <p:cNvSpPr>
              <a:spLocks noChangeArrowheads="1"/>
            </p:cNvSpPr>
            <p:nvPr/>
          </p:nvSpPr>
          <p:spPr bwMode="auto">
            <a:xfrm>
              <a:off x="497" y="2371"/>
              <a:ext cx="67" cy="144"/>
            </a:xfrm>
            <a:prstGeom prst="rect">
              <a:avLst/>
            </a:prstGeom>
            <a:noFill/>
            <a:ln w="9525">
              <a:noFill/>
              <a:miter lim="800000"/>
              <a:headEnd/>
              <a:tailEnd/>
            </a:ln>
          </p:spPr>
          <p:txBody>
            <a:bodyPr wrap="none" lIns="0" tIns="0" rIns="0" bIns="0">
              <a:spAutoFit/>
            </a:bodyPr>
            <a:lstStyle/>
            <a:p>
              <a:pPr eaLnBrk="0" hangingPunct="0"/>
              <a:r>
                <a:rPr lang="es-ES_tradnl" sz="1500" b="1">
                  <a:solidFill>
                    <a:srgbClr val="000000"/>
                  </a:solidFill>
                  <a:latin typeface="Arial-MT"/>
                </a:rPr>
                <a:t>9</a:t>
              </a:r>
              <a:endParaRPr lang="es-ES_tradnl" sz="1600"/>
            </a:p>
          </p:txBody>
        </p:sp>
        <p:sp>
          <p:nvSpPr>
            <p:cNvPr id="31815" name="Rectangle 140"/>
            <p:cNvSpPr>
              <a:spLocks noChangeArrowheads="1"/>
            </p:cNvSpPr>
            <p:nvPr/>
          </p:nvSpPr>
          <p:spPr bwMode="auto">
            <a:xfrm>
              <a:off x="440" y="2200"/>
              <a:ext cx="134" cy="144"/>
            </a:xfrm>
            <a:prstGeom prst="rect">
              <a:avLst/>
            </a:prstGeom>
            <a:noFill/>
            <a:ln w="9525">
              <a:noFill/>
              <a:miter lim="800000"/>
              <a:headEnd/>
              <a:tailEnd/>
            </a:ln>
          </p:spPr>
          <p:txBody>
            <a:bodyPr wrap="none" lIns="0" tIns="0" rIns="0" bIns="0">
              <a:spAutoFit/>
            </a:bodyPr>
            <a:lstStyle/>
            <a:p>
              <a:pPr eaLnBrk="0" hangingPunct="0"/>
              <a:r>
                <a:rPr lang="es-ES_tradnl" sz="1500" b="1">
                  <a:solidFill>
                    <a:srgbClr val="000000"/>
                  </a:solidFill>
                  <a:latin typeface="Arial-MT"/>
                </a:rPr>
                <a:t>10</a:t>
              </a:r>
              <a:endParaRPr lang="es-ES_tradnl" sz="1600"/>
            </a:p>
          </p:txBody>
        </p:sp>
        <p:sp>
          <p:nvSpPr>
            <p:cNvPr id="31816" name="Rectangle 141"/>
            <p:cNvSpPr>
              <a:spLocks noChangeArrowheads="1"/>
            </p:cNvSpPr>
            <p:nvPr/>
          </p:nvSpPr>
          <p:spPr bwMode="auto">
            <a:xfrm>
              <a:off x="440" y="2030"/>
              <a:ext cx="134" cy="144"/>
            </a:xfrm>
            <a:prstGeom prst="rect">
              <a:avLst/>
            </a:prstGeom>
            <a:noFill/>
            <a:ln w="9525">
              <a:noFill/>
              <a:miter lim="800000"/>
              <a:headEnd/>
              <a:tailEnd/>
            </a:ln>
          </p:spPr>
          <p:txBody>
            <a:bodyPr wrap="none" lIns="0" tIns="0" rIns="0" bIns="0">
              <a:spAutoFit/>
            </a:bodyPr>
            <a:lstStyle/>
            <a:p>
              <a:pPr eaLnBrk="0" hangingPunct="0"/>
              <a:r>
                <a:rPr lang="es-ES_tradnl" sz="1500" b="1">
                  <a:solidFill>
                    <a:srgbClr val="000000"/>
                  </a:solidFill>
                  <a:latin typeface="Arial-MT"/>
                </a:rPr>
                <a:t>11</a:t>
              </a:r>
              <a:endParaRPr lang="es-ES_tradnl" sz="1600"/>
            </a:p>
          </p:txBody>
        </p:sp>
        <p:sp>
          <p:nvSpPr>
            <p:cNvPr id="31817" name="Rectangle 142"/>
            <p:cNvSpPr>
              <a:spLocks noChangeArrowheads="1"/>
            </p:cNvSpPr>
            <p:nvPr/>
          </p:nvSpPr>
          <p:spPr bwMode="auto">
            <a:xfrm>
              <a:off x="440" y="1860"/>
              <a:ext cx="134" cy="144"/>
            </a:xfrm>
            <a:prstGeom prst="rect">
              <a:avLst/>
            </a:prstGeom>
            <a:noFill/>
            <a:ln w="9525">
              <a:noFill/>
              <a:miter lim="800000"/>
              <a:headEnd/>
              <a:tailEnd/>
            </a:ln>
          </p:spPr>
          <p:txBody>
            <a:bodyPr wrap="none" lIns="0" tIns="0" rIns="0" bIns="0">
              <a:spAutoFit/>
            </a:bodyPr>
            <a:lstStyle/>
            <a:p>
              <a:pPr eaLnBrk="0" hangingPunct="0"/>
              <a:r>
                <a:rPr lang="es-ES_tradnl" sz="1500" b="1">
                  <a:solidFill>
                    <a:srgbClr val="000000"/>
                  </a:solidFill>
                  <a:latin typeface="Arial-MT"/>
                </a:rPr>
                <a:t>12</a:t>
              </a:r>
              <a:endParaRPr lang="es-ES_tradnl" sz="1600"/>
            </a:p>
          </p:txBody>
        </p:sp>
        <p:sp>
          <p:nvSpPr>
            <p:cNvPr id="31818" name="Rectangle 143"/>
            <p:cNvSpPr>
              <a:spLocks noChangeArrowheads="1"/>
            </p:cNvSpPr>
            <p:nvPr/>
          </p:nvSpPr>
          <p:spPr bwMode="auto">
            <a:xfrm>
              <a:off x="440" y="1689"/>
              <a:ext cx="134" cy="144"/>
            </a:xfrm>
            <a:prstGeom prst="rect">
              <a:avLst/>
            </a:prstGeom>
            <a:noFill/>
            <a:ln w="9525">
              <a:noFill/>
              <a:miter lim="800000"/>
              <a:headEnd/>
              <a:tailEnd/>
            </a:ln>
          </p:spPr>
          <p:txBody>
            <a:bodyPr wrap="none" lIns="0" tIns="0" rIns="0" bIns="0">
              <a:spAutoFit/>
            </a:bodyPr>
            <a:lstStyle/>
            <a:p>
              <a:pPr eaLnBrk="0" hangingPunct="0"/>
              <a:r>
                <a:rPr lang="es-ES_tradnl" sz="1500" b="1">
                  <a:solidFill>
                    <a:srgbClr val="000000"/>
                  </a:solidFill>
                  <a:latin typeface="Arial-MT"/>
                </a:rPr>
                <a:t>13</a:t>
              </a:r>
              <a:endParaRPr lang="es-ES_tradnl" sz="1600"/>
            </a:p>
          </p:txBody>
        </p:sp>
        <p:sp>
          <p:nvSpPr>
            <p:cNvPr id="31819" name="Rectangle 144"/>
            <p:cNvSpPr>
              <a:spLocks noChangeArrowheads="1"/>
            </p:cNvSpPr>
            <p:nvPr/>
          </p:nvSpPr>
          <p:spPr bwMode="auto">
            <a:xfrm>
              <a:off x="440" y="1519"/>
              <a:ext cx="134" cy="144"/>
            </a:xfrm>
            <a:prstGeom prst="rect">
              <a:avLst/>
            </a:prstGeom>
            <a:noFill/>
            <a:ln w="9525">
              <a:noFill/>
              <a:miter lim="800000"/>
              <a:headEnd/>
              <a:tailEnd/>
            </a:ln>
          </p:spPr>
          <p:txBody>
            <a:bodyPr wrap="none" lIns="0" tIns="0" rIns="0" bIns="0">
              <a:spAutoFit/>
            </a:bodyPr>
            <a:lstStyle/>
            <a:p>
              <a:pPr eaLnBrk="0" hangingPunct="0"/>
              <a:r>
                <a:rPr lang="es-ES_tradnl" sz="1500" b="1">
                  <a:solidFill>
                    <a:srgbClr val="000000"/>
                  </a:solidFill>
                  <a:latin typeface="Arial-MT"/>
                </a:rPr>
                <a:t>14</a:t>
              </a:r>
              <a:endParaRPr lang="es-ES_tradnl" sz="1600"/>
            </a:p>
          </p:txBody>
        </p:sp>
        <p:sp>
          <p:nvSpPr>
            <p:cNvPr id="31820" name="Freeform 145"/>
            <p:cNvSpPr>
              <a:spLocks/>
            </p:cNvSpPr>
            <p:nvPr/>
          </p:nvSpPr>
          <p:spPr bwMode="auto">
            <a:xfrm>
              <a:off x="655" y="1542"/>
              <a:ext cx="4144" cy="2095"/>
            </a:xfrm>
            <a:custGeom>
              <a:avLst/>
              <a:gdLst>
                <a:gd name="T0" fmla="*/ 0 w 4144"/>
                <a:gd name="T1" fmla="*/ 0 h 2095"/>
                <a:gd name="T2" fmla="*/ 0 w 4144"/>
                <a:gd name="T3" fmla="*/ 2095 h 2095"/>
                <a:gd name="T4" fmla="*/ 4144 w 4144"/>
                <a:gd name="T5" fmla="*/ 2095 h 2095"/>
                <a:gd name="T6" fmla="*/ 0 60000 65536"/>
                <a:gd name="T7" fmla="*/ 0 60000 65536"/>
                <a:gd name="T8" fmla="*/ 0 60000 65536"/>
                <a:gd name="T9" fmla="*/ 0 w 4144"/>
                <a:gd name="T10" fmla="*/ 0 h 2095"/>
                <a:gd name="T11" fmla="*/ 4144 w 4144"/>
                <a:gd name="T12" fmla="*/ 2095 h 2095"/>
              </a:gdLst>
              <a:ahLst/>
              <a:cxnLst>
                <a:cxn ang="T6">
                  <a:pos x="T0" y="T1"/>
                </a:cxn>
                <a:cxn ang="T7">
                  <a:pos x="T2" y="T3"/>
                </a:cxn>
                <a:cxn ang="T8">
                  <a:pos x="T4" y="T5"/>
                </a:cxn>
              </a:cxnLst>
              <a:rect l="T9" t="T10" r="T11" b="T12"/>
              <a:pathLst>
                <a:path w="4144" h="2095">
                  <a:moveTo>
                    <a:pt x="0" y="0"/>
                  </a:moveTo>
                  <a:lnTo>
                    <a:pt x="0" y="2095"/>
                  </a:lnTo>
                  <a:lnTo>
                    <a:pt x="4144" y="2095"/>
                  </a:lnTo>
                </a:path>
              </a:pathLst>
            </a:custGeom>
            <a:noFill/>
            <a:ln w="26988">
              <a:solidFill>
                <a:srgbClr val="000000"/>
              </a:solidFill>
              <a:round/>
              <a:headEnd/>
              <a:tailEnd/>
            </a:ln>
          </p:spPr>
          <p:txBody>
            <a:bodyPr/>
            <a:lstStyle/>
            <a:p>
              <a:endParaRPr lang="es-ES_tradnl"/>
            </a:p>
          </p:txBody>
        </p:sp>
        <p:sp>
          <p:nvSpPr>
            <p:cNvPr id="31821" name="Freeform 146"/>
            <p:cNvSpPr>
              <a:spLocks/>
            </p:cNvSpPr>
            <p:nvPr/>
          </p:nvSpPr>
          <p:spPr bwMode="auto">
            <a:xfrm>
              <a:off x="616" y="3637"/>
              <a:ext cx="39" cy="1"/>
            </a:xfrm>
            <a:custGeom>
              <a:avLst/>
              <a:gdLst>
                <a:gd name="T0" fmla="*/ 0 w 39"/>
                <a:gd name="T1" fmla="*/ 0 h 1"/>
                <a:gd name="T2" fmla="*/ 39 w 39"/>
                <a:gd name="T3" fmla="*/ 0 h 1"/>
                <a:gd name="T4" fmla="*/ 0 w 39"/>
                <a:gd name="T5" fmla="*/ 0 h 1"/>
                <a:gd name="T6" fmla="*/ 0 60000 65536"/>
                <a:gd name="T7" fmla="*/ 0 60000 65536"/>
                <a:gd name="T8" fmla="*/ 0 60000 65536"/>
                <a:gd name="T9" fmla="*/ 0 w 39"/>
                <a:gd name="T10" fmla="*/ 0 h 1"/>
                <a:gd name="T11" fmla="*/ 39 w 39"/>
                <a:gd name="T12" fmla="*/ 1 h 1"/>
              </a:gdLst>
              <a:ahLst/>
              <a:cxnLst>
                <a:cxn ang="T6">
                  <a:pos x="T0" y="T1"/>
                </a:cxn>
                <a:cxn ang="T7">
                  <a:pos x="T2" y="T3"/>
                </a:cxn>
                <a:cxn ang="T8">
                  <a:pos x="T4" y="T5"/>
                </a:cxn>
              </a:cxnLst>
              <a:rect l="T9" t="T10" r="T11" b="T12"/>
              <a:pathLst>
                <a:path w="39" h="1">
                  <a:moveTo>
                    <a:pt x="0" y="0"/>
                  </a:moveTo>
                  <a:lnTo>
                    <a:pt x="39" y="0"/>
                  </a:lnTo>
                  <a:lnTo>
                    <a:pt x="0" y="0"/>
                  </a:lnTo>
                  <a:close/>
                </a:path>
              </a:pathLst>
            </a:custGeom>
            <a:solidFill>
              <a:srgbClr val="000000"/>
            </a:solidFill>
            <a:ln w="9525">
              <a:noFill/>
              <a:round/>
              <a:headEnd/>
              <a:tailEnd/>
            </a:ln>
          </p:spPr>
          <p:txBody>
            <a:bodyPr/>
            <a:lstStyle/>
            <a:p>
              <a:endParaRPr lang="es-ES_tradnl"/>
            </a:p>
          </p:txBody>
        </p:sp>
        <p:sp>
          <p:nvSpPr>
            <p:cNvPr id="31822" name="Line 147"/>
            <p:cNvSpPr>
              <a:spLocks noChangeShapeType="1"/>
            </p:cNvSpPr>
            <p:nvPr/>
          </p:nvSpPr>
          <p:spPr bwMode="auto">
            <a:xfrm>
              <a:off x="616" y="3637"/>
              <a:ext cx="39" cy="1"/>
            </a:xfrm>
            <a:prstGeom prst="line">
              <a:avLst/>
            </a:prstGeom>
            <a:noFill/>
            <a:ln w="26988">
              <a:solidFill>
                <a:srgbClr val="000000"/>
              </a:solidFill>
              <a:round/>
              <a:headEnd/>
              <a:tailEnd/>
            </a:ln>
          </p:spPr>
          <p:txBody>
            <a:bodyPr/>
            <a:lstStyle/>
            <a:p>
              <a:endParaRPr lang="es-ES"/>
            </a:p>
          </p:txBody>
        </p:sp>
        <p:sp>
          <p:nvSpPr>
            <p:cNvPr id="31823" name="Freeform 148"/>
            <p:cNvSpPr>
              <a:spLocks/>
            </p:cNvSpPr>
            <p:nvPr/>
          </p:nvSpPr>
          <p:spPr bwMode="auto">
            <a:xfrm>
              <a:off x="616" y="3467"/>
              <a:ext cx="39" cy="1"/>
            </a:xfrm>
            <a:custGeom>
              <a:avLst/>
              <a:gdLst>
                <a:gd name="T0" fmla="*/ 0 w 39"/>
                <a:gd name="T1" fmla="*/ 0 h 1"/>
                <a:gd name="T2" fmla="*/ 39 w 39"/>
                <a:gd name="T3" fmla="*/ 0 h 1"/>
                <a:gd name="T4" fmla="*/ 0 w 39"/>
                <a:gd name="T5" fmla="*/ 0 h 1"/>
                <a:gd name="T6" fmla="*/ 0 60000 65536"/>
                <a:gd name="T7" fmla="*/ 0 60000 65536"/>
                <a:gd name="T8" fmla="*/ 0 60000 65536"/>
                <a:gd name="T9" fmla="*/ 0 w 39"/>
                <a:gd name="T10" fmla="*/ 0 h 1"/>
                <a:gd name="T11" fmla="*/ 39 w 39"/>
                <a:gd name="T12" fmla="*/ 1 h 1"/>
              </a:gdLst>
              <a:ahLst/>
              <a:cxnLst>
                <a:cxn ang="T6">
                  <a:pos x="T0" y="T1"/>
                </a:cxn>
                <a:cxn ang="T7">
                  <a:pos x="T2" y="T3"/>
                </a:cxn>
                <a:cxn ang="T8">
                  <a:pos x="T4" y="T5"/>
                </a:cxn>
              </a:cxnLst>
              <a:rect l="T9" t="T10" r="T11" b="T12"/>
              <a:pathLst>
                <a:path w="39" h="1">
                  <a:moveTo>
                    <a:pt x="0" y="0"/>
                  </a:moveTo>
                  <a:lnTo>
                    <a:pt x="39" y="0"/>
                  </a:lnTo>
                  <a:lnTo>
                    <a:pt x="0" y="0"/>
                  </a:lnTo>
                  <a:close/>
                </a:path>
              </a:pathLst>
            </a:custGeom>
            <a:solidFill>
              <a:srgbClr val="000000"/>
            </a:solidFill>
            <a:ln w="9525">
              <a:noFill/>
              <a:round/>
              <a:headEnd/>
              <a:tailEnd/>
            </a:ln>
          </p:spPr>
          <p:txBody>
            <a:bodyPr/>
            <a:lstStyle/>
            <a:p>
              <a:endParaRPr lang="es-ES_tradnl"/>
            </a:p>
          </p:txBody>
        </p:sp>
        <p:sp>
          <p:nvSpPr>
            <p:cNvPr id="31824" name="Line 149"/>
            <p:cNvSpPr>
              <a:spLocks noChangeShapeType="1"/>
            </p:cNvSpPr>
            <p:nvPr/>
          </p:nvSpPr>
          <p:spPr bwMode="auto">
            <a:xfrm>
              <a:off x="616" y="3467"/>
              <a:ext cx="39" cy="1"/>
            </a:xfrm>
            <a:prstGeom prst="line">
              <a:avLst/>
            </a:prstGeom>
            <a:noFill/>
            <a:ln w="26988">
              <a:solidFill>
                <a:srgbClr val="000000"/>
              </a:solidFill>
              <a:round/>
              <a:headEnd/>
              <a:tailEnd/>
            </a:ln>
          </p:spPr>
          <p:txBody>
            <a:bodyPr/>
            <a:lstStyle/>
            <a:p>
              <a:endParaRPr lang="es-ES"/>
            </a:p>
          </p:txBody>
        </p:sp>
        <p:sp>
          <p:nvSpPr>
            <p:cNvPr id="31825" name="Freeform 150"/>
            <p:cNvSpPr>
              <a:spLocks/>
            </p:cNvSpPr>
            <p:nvPr/>
          </p:nvSpPr>
          <p:spPr bwMode="auto">
            <a:xfrm>
              <a:off x="616" y="3296"/>
              <a:ext cx="39" cy="1"/>
            </a:xfrm>
            <a:custGeom>
              <a:avLst/>
              <a:gdLst>
                <a:gd name="T0" fmla="*/ 0 w 39"/>
                <a:gd name="T1" fmla="*/ 0 h 1"/>
                <a:gd name="T2" fmla="*/ 39 w 39"/>
                <a:gd name="T3" fmla="*/ 0 h 1"/>
                <a:gd name="T4" fmla="*/ 0 w 39"/>
                <a:gd name="T5" fmla="*/ 0 h 1"/>
                <a:gd name="T6" fmla="*/ 0 60000 65536"/>
                <a:gd name="T7" fmla="*/ 0 60000 65536"/>
                <a:gd name="T8" fmla="*/ 0 60000 65536"/>
                <a:gd name="T9" fmla="*/ 0 w 39"/>
                <a:gd name="T10" fmla="*/ 0 h 1"/>
                <a:gd name="T11" fmla="*/ 39 w 39"/>
                <a:gd name="T12" fmla="*/ 1 h 1"/>
              </a:gdLst>
              <a:ahLst/>
              <a:cxnLst>
                <a:cxn ang="T6">
                  <a:pos x="T0" y="T1"/>
                </a:cxn>
                <a:cxn ang="T7">
                  <a:pos x="T2" y="T3"/>
                </a:cxn>
                <a:cxn ang="T8">
                  <a:pos x="T4" y="T5"/>
                </a:cxn>
              </a:cxnLst>
              <a:rect l="T9" t="T10" r="T11" b="T12"/>
              <a:pathLst>
                <a:path w="39" h="1">
                  <a:moveTo>
                    <a:pt x="0" y="0"/>
                  </a:moveTo>
                  <a:lnTo>
                    <a:pt x="39" y="0"/>
                  </a:lnTo>
                  <a:lnTo>
                    <a:pt x="0" y="0"/>
                  </a:lnTo>
                  <a:close/>
                </a:path>
              </a:pathLst>
            </a:custGeom>
            <a:solidFill>
              <a:srgbClr val="000000"/>
            </a:solidFill>
            <a:ln w="9525">
              <a:noFill/>
              <a:round/>
              <a:headEnd/>
              <a:tailEnd/>
            </a:ln>
          </p:spPr>
          <p:txBody>
            <a:bodyPr/>
            <a:lstStyle/>
            <a:p>
              <a:endParaRPr lang="es-ES_tradnl"/>
            </a:p>
          </p:txBody>
        </p:sp>
        <p:sp>
          <p:nvSpPr>
            <p:cNvPr id="31826" name="Line 151"/>
            <p:cNvSpPr>
              <a:spLocks noChangeShapeType="1"/>
            </p:cNvSpPr>
            <p:nvPr/>
          </p:nvSpPr>
          <p:spPr bwMode="auto">
            <a:xfrm>
              <a:off x="616" y="3296"/>
              <a:ext cx="39" cy="1"/>
            </a:xfrm>
            <a:prstGeom prst="line">
              <a:avLst/>
            </a:prstGeom>
            <a:noFill/>
            <a:ln w="26988">
              <a:solidFill>
                <a:srgbClr val="000000"/>
              </a:solidFill>
              <a:round/>
              <a:headEnd/>
              <a:tailEnd/>
            </a:ln>
          </p:spPr>
          <p:txBody>
            <a:bodyPr/>
            <a:lstStyle/>
            <a:p>
              <a:endParaRPr lang="es-ES"/>
            </a:p>
          </p:txBody>
        </p:sp>
        <p:sp>
          <p:nvSpPr>
            <p:cNvPr id="31827" name="Freeform 152"/>
            <p:cNvSpPr>
              <a:spLocks/>
            </p:cNvSpPr>
            <p:nvPr/>
          </p:nvSpPr>
          <p:spPr bwMode="auto">
            <a:xfrm>
              <a:off x="616" y="3126"/>
              <a:ext cx="39" cy="1"/>
            </a:xfrm>
            <a:custGeom>
              <a:avLst/>
              <a:gdLst>
                <a:gd name="T0" fmla="*/ 0 w 39"/>
                <a:gd name="T1" fmla="*/ 0 h 1"/>
                <a:gd name="T2" fmla="*/ 39 w 39"/>
                <a:gd name="T3" fmla="*/ 0 h 1"/>
                <a:gd name="T4" fmla="*/ 0 w 39"/>
                <a:gd name="T5" fmla="*/ 0 h 1"/>
                <a:gd name="T6" fmla="*/ 0 60000 65536"/>
                <a:gd name="T7" fmla="*/ 0 60000 65536"/>
                <a:gd name="T8" fmla="*/ 0 60000 65536"/>
                <a:gd name="T9" fmla="*/ 0 w 39"/>
                <a:gd name="T10" fmla="*/ 0 h 1"/>
                <a:gd name="T11" fmla="*/ 39 w 39"/>
                <a:gd name="T12" fmla="*/ 1 h 1"/>
              </a:gdLst>
              <a:ahLst/>
              <a:cxnLst>
                <a:cxn ang="T6">
                  <a:pos x="T0" y="T1"/>
                </a:cxn>
                <a:cxn ang="T7">
                  <a:pos x="T2" y="T3"/>
                </a:cxn>
                <a:cxn ang="T8">
                  <a:pos x="T4" y="T5"/>
                </a:cxn>
              </a:cxnLst>
              <a:rect l="T9" t="T10" r="T11" b="T12"/>
              <a:pathLst>
                <a:path w="39" h="1">
                  <a:moveTo>
                    <a:pt x="0" y="0"/>
                  </a:moveTo>
                  <a:lnTo>
                    <a:pt x="39" y="0"/>
                  </a:lnTo>
                  <a:lnTo>
                    <a:pt x="0" y="0"/>
                  </a:lnTo>
                  <a:close/>
                </a:path>
              </a:pathLst>
            </a:custGeom>
            <a:solidFill>
              <a:srgbClr val="000000"/>
            </a:solidFill>
            <a:ln w="9525">
              <a:noFill/>
              <a:round/>
              <a:headEnd/>
              <a:tailEnd/>
            </a:ln>
          </p:spPr>
          <p:txBody>
            <a:bodyPr/>
            <a:lstStyle/>
            <a:p>
              <a:endParaRPr lang="es-ES_tradnl"/>
            </a:p>
          </p:txBody>
        </p:sp>
        <p:sp>
          <p:nvSpPr>
            <p:cNvPr id="31828" name="Line 153"/>
            <p:cNvSpPr>
              <a:spLocks noChangeShapeType="1"/>
            </p:cNvSpPr>
            <p:nvPr/>
          </p:nvSpPr>
          <p:spPr bwMode="auto">
            <a:xfrm>
              <a:off x="616" y="3126"/>
              <a:ext cx="39" cy="1"/>
            </a:xfrm>
            <a:prstGeom prst="line">
              <a:avLst/>
            </a:prstGeom>
            <a:noFill/>
            <a:ln w="26988">
              <a:solidFill>
                <a:srgbClr val="000000"/>
              </a:solidFill>
              <a:round/>
              <a:headEnd/>
              <a:tailEnd/>
            </a:ln>
          </p:spPr>
          <p:txBody>
            <a:bodyPr/>
            <a:lstStyle/>
            <a:p>
              <a:endParaRPr lang="es-ES"/>
            </a:p>
          </p:txBody>
        </p:sp>
        <p:sp>
          <p:nvSpPr>
            <p:cNvPr id="31829" name="Freeform 154"/>
            <p:cNvSpPr>
              <a:spLocks/>
            </p:cNvSpPr>
            <p:nvPr/>
          </p:nvSpPr>
          <p:spPr bwMode="auto">
            <a:xfrm>
              <a:off x="616" y="2961"/>
              <a:ext cx="39" cy="1"/>
            </a:xfrm>
            <a:custGeom>
              <a:avLst/>
              <a:gdLst>
                <a:gd name="T0" fmla="*/ 0 w 39"/>
                <a:gd name="T1" fmla="*/ 0 h 1"/>
                <a:gd name="T2" fmla="*/ 39 w 39"/>
                <a:gd name="T3" fmla="*/ 0 h 1"/>
                <a:gd name="T4" fmla="*/ 0 w 39"/>
                <a:gd name="T5" fmla="*/ 0 h 1"/>
                <a:gd name="T6" fmla="*/ 0 60000 65536"/>
                <a:gd name="T7" fmla="*/ 0 60000 65536"/>
                <a:gd name="T8" fmla="*/ 0 60000 65536"/>
                <a:gd name="T9" fmla="*/ 0 w 39"/>
                <a:gd name="T10" fmla="*/ 0 h 1"/>
                <a:gd name="T11" fmla="*/ 39 w 39"/>
                <a:gd name="T12" fmla="*/ 1 h 1"/>
              </a:gdLst>
              <a:ahLst/>
              <a:cxnLst>
                <a:cxn ang="T6">
                  <a:pos x="T0" y="T1"/>
                </a:cxn>
                <a:cxn ang="T7">
                  <a:pos x="T2" y="T3"/>
                </a:cxn>
                <a:cxn ang="T8">
                  <a:pos x="T4" y="T5"/>
                </a:cxn>
              </a:cxnLst>
              <a:rect l="T9" t="T10" r="T11" b="T12"/>
              <a:pathLst>
                <a:path w="39" h="1">
                  <a:moveTo>
                    <a:pt x="0" y="0"/>
                  </a:moveTo>
                  <a:lnTo>
                    <a:pt x="39" y="0"/>
                  </a:lnTo>
                  <a:lnTo>
                    <a:pt x="0" y="0"/>
                  </a:lnTo>
                  <a:close/>
                </a:path>
              </a:pathLst>
            </a:custGeom>
            <a:solidFill>
              <a:srgbClr val="000000"/>
            </a:solidFill>
            <a:ln w="9525">
              <a:noFill/>
              <a:round/>
              <a:headEnd/>
              <a:tailEnd/>
            </a:ln>
          </p:spPr>
          <p:txBody>
            <a:bodyPr/>
            <a:lstStyle/>
            <a:p>
              <a:endParaRPr lang="es-ES_tradnl"/>
            </a:p>
          </p:txBody>
        </p:sp>
        <p:sp>
          <p:nvSpPr>
            <p:cNvPr id="31830" name="Line 155"/>
            <p:cNvSpPr>
              <a:spLocks noChangeShapeType="1"/>
            </p:cNvSpPr>
            <p:nvPr/>
          </p:nvSpPr>
          <p:spPr bwMode="auto">
            <a:xfrm>
              <a:off x="616" y="2961"/>
              <a:ext cx="39" cy="1"/>
            </a:xfrm>
            <a:prstGeom prst="line">
              <a:avLst/>
            </a:prstGeom>
            <a:noFill/>
            <a:ln w="26988">
              <a:solidFill>
                <a:srgbClr val="000000"/>
              </a:solidFill>
              <a:round/>
              <a:headEnd/>
              <a:tailEnd/>
            </a:ln>
          </p:spPr>
          <p:txBody>
            <a:bodyPr/>
            <a:lstStyle/>
            <a:p>
              <a:endParaRPr lang="es-ES"/>
            </a:p>
          </p:txBody>
        </p:sp>
        <p:sp>
          <p:nvSpPr>
            <p:cNvPr id="31831" name="Freeform 156"/>
            <p:cNvSpPr>
              <a:spLocks/>
            </p:cNvSpPr>
            <p:nvPr/>
          </p:nvSpPr>
          <p:spPr bwMode="auto">
            <a:xfrm>
              <a:off x="616" y="2791"/>
              <a:ext cx="39" cy="1"/>
            </a:xfrm>
            <a:custGeom>
              <a:avLst/>
              <a:gdLst>
                <a:gd name="T0" fmla="*/ 0 w 39"/>
                <a:gd name="T1" fmla="*/ 0 h 1"/>
                <a:gd name="T2" fmla="*/ 39 w 39"/>
                <a:gd name="T3" fmla="*/ 0 h 1"/>
                <a:gd name="T4" fmla="*/ 0 w 39"/>
                <a:gd name="T5" fmla="*/ 0 h 1"/>
                <a:gd name="T6" fmla="*/ 0 60000 65536"/>
                <a:gd name="T7" fmla="*/ 0 60000 65536"/>
                <a:gd name="T8" fmla="*/ 0 60000 65536"/>
                <a:gd name="T9" fmla="*/ 0 w 39"/>
                <a:gd name="T10" fmla="*/ 0 h 1"/>
                <a:gd name="T11" fmla="*/ 39 w 39"/>
                <a:gd name="T12" fmla="*/ 1 h 1"/>
              </a:gdLst>
              <a:ahLst/>
              <a:cxnLst>
                <a:cxn ang="T6">
                  <a:pos x="T0" y="T1"/>
                </a:cxn>
                <a:cxn ang="T7">
                  <a:pos x="T2" y="T3"/>
                </a:cxn>
                <a:cxn ang="T8">
                  <a:pos x="T4" y="T5"/>
                </a:cxn>
              </a:cxnLst>
              <a:rect l="T9" t="T10" r="T11" b="T12"/>
              <a:pathLst>
                <a:path w="39" h="1">
                  <a:moveTo>
                    <a:pt x="0" y="0"/>
                  </a:moveTo>
                  <a:lnTo>
                    <a:pt x="39" y="0"/>
                  </a:lnTo>
                  <a:lnTo>
                    <a:pt x="0" y="0"/>
                  </a:lnTo>
                  <a:close/>
                </a:path>
              </a:pathLst>
            </a:custGeom>
            <a:solidFill>
              <a:srgbClr val="000000"/>
            </a:solidFill>
            <a:ln w="9525">
              <a:noFill/>
              <a:round/>
              <a:headEnd/>
              <a:tailEnd/>
            </a:ln>
          </p:spPr>
          <p:txBody>
            <a:bodyPr/>
            <a:lstStyle/>
            <a:p>
              <a:endParaRPr lang="es-ES_tradnl"/>
            </a:p>
          </p:txBody>
        </p:sp>
        <p:sp>
          <p:nvSpPr>
            <p:cNvPr id="31832" name="Line 157"/>
            <p:cNvSpPr>
              <a:spLocks noChangeShapeType="1"/>
            </p:cNvSpPr>
            <p:nvPr/>
          </p:nvSpPr>
          <p:spPr bwMode="auto">
            <a:xfrm>
              <a:off x="616" y="2791"/>
              <a:ext cx="39" cy="1"/>
            </a:xfrm>
            <a:prstGeom prst="line">
              <a:avLst/>
            </a:prstGeom>
            <a:noFill/>
            <a:ln w="26988">
              <a:solidFill>
                <a:srgbClr val="000000"/>
              </a:solidFill>
              <a:round/>
              <a:headEnd/>
              <a:tailEnd/>
            </a:ln>
          </p:spPr>
          <p:txBody>
            <a:bodyPr/>
            <a:lstStyle/>
            <a:p>
              <a:endParaRPr lang="es-ES"/>
            </a:p>
          </p:txBody>
        </p:sp>
        <p:sp>
          <p:nvSpPr>
            <p:cNvPr id="31833" name="Freeform 158"/>
            <p:cNvSpPr>
              <a:spLocks/>
            </p:cNvSpPr>
            <p:nvPr/>
          </p:nvSpPr>
          <p:spPr bwMode="auto">
            <a:xfrm>
              <a:off x="616" y="2621"/>
              <a:ext cx="39" cy="1"/>
            </a:xfrm>
            <a:custGeom>
              <a:avLst/>
              <a:gdLst>
                <a:gd name="T0" fmla="*/ 0 w 39"/>
                <a:gd name="T1" fmla="*/ 0 h 1"/>
                <a:gd name="T2" fmla="*/ 39 w 39"/>
                <a:gd name="T3" fmla="*/ 0 h 1"/>
                <a:gd name="T4" fmla="*/ 0 w 39"/>
                <a:gd name="T5" fmla="*/ 0 h 1"/>
                <a:gd name="T6" fmla="*/ 0 60000 65536"/>
                <a:gd name="T7" fmla="*/ 0 60000 65536"/>
                <a:gd name="T8" fmla="*/ 0 60000 65536"/>
                <a:gd name="T9" fmla="*/ 0 w 39"/>
                <a:gd name="T10" fmla="*/ 0 h 1"/>
                <a:gd name="T11" fmla="*/ 39 w 39"/>
                <a:gd name="T12" fmla="*/ 1 h 1"/>
              </a:gdLst>
              <a:ahLst/>
              <a:cxnLst>
                <a:cxn ang="T6">
                  <a:pos x="T0" y="T1"/>
                </a:cxn>
                <a:cxn ang="T7">
                  <a:pos x="T2" y="T3"/>
                </a:cxn>
                <a:cxn ang="T8">
                  <a:pos x="T4" y="T5"/>
                </a:cxn>
              </a:cxnLst>
              <a:rect l="T9" t="T10" r="T11" b="T12"/>
              <a:pathLst>
                <a:path w="39" h="1">
                  <a:moveTo>
                    <a:pt x="0" y="0"/>
                  </a:moveTo>
                  <a:lnTo>
                    <a:pt x="39" y="0"/>
                  </a:lnTo>
                  <a:lnTo>
                    <a:pt x="0" y="0"/>
                  </a:lnTo>
                  <a:close/>
                </a:path>
              </a:pathLst>
            </a:custGeom>
            <a:solidFill>
              <a:srgbClr val="000000"/>
            </a:solidFill>
            <a:ln w="9525">
              <a:noFill/>
              <a:round/>
              <a:headEnd/>
              <a:tailEnd/>
            </a:ln>
          </p:spPr>
          <p:txBody>
            <a:bodyPr/>
            <a:lstStyle/>
            <a:p>
              <a:endParaRPr lang="es-ES_tradnl"/>
            </a:p>
          </p:txBody>
        </p:sp>
        <p:sp>
          <p:nvSpPr>
            <p:cNvPr id="31834" name="Line 159"/>
            <p:cNvSpPr>
              <a:spLocks noChangeShapeType="1"/>
            </p:cNvSpPr>
            <p:nvPr/>
          </p:nvSpPr>
          <p:spPr bwMode="auto">
            <a:xfrm>
              <a:off x="616" y="2621"/>
              <a:ext cx="39" cy="1"/>
            </a:xfrm>
            <a:prstGeom prst="line">
              <a:avLst/>
            </a:prstGeom>
            <a:noFill/>
            <a:ln w="26988">
              <a:solidFill>
                <a:srgbClr val="000000"/>
              </a:solidFill>
              <a:round/>
              <a:headEnd/>
              <a:tailEnd/>
            </a:ln>
          </p:spPr>
          <p:txBody>
            <a:bodyPr/>
            <a:lstStyle/>
            <a:p>
              <a:endParaRPr lang="es-ES"/>
            </a:p>
          </p:txBody>
        </p:sp>
        <p:sp>
          <p:nvSpPr>
            <p:cNvPr id="31835" name="Freeform 160"/>
            <p:cNvSpPr>
              <a:spLocks/>
            </p:cNvSpPr>
            <p:nvPr/>
          </p:nvSpPr>
          <p:spPr bwMode="auto">
            <a:xfrm>
              <a:off x="616" y="2450"/>
              <a:ext cx="39" cy="1"/>
            </a:xfrm>
            <a:custGeom>
              <a:avLst/>
              <a:gdLst>
                <a:gd name="T0" fmla="*/ 0 w 39"/>
                <a:gd name="T1" fmla="*/ 0 h 1"/>
                <a:gd name="T2" fmla="*/ 39 w 39"/>
                <a:gd name="T3" fmla="*/ 0 h 1"/>
                <a:gd name="T4" fmla="*/ 0 w 39"/>
                <a:gd name="T5" fmla="*/ 0 h 1"/>
                <a:gd name="T6" fmla="*/ 0 60000 65536"/>
                <a:gd name="T7" fmla="*/ 0 60000 65536"/>
                <a:gd name="T8" fmla="*/ 0 60000 65536"/>
                <a:gd name="T9" fmla="*/ 0 w 39"/>
                <a:gd name="T10" fmla="*/ 0 h 1"/>
                <a:gd name="T11" fmla="*/ 39 w 39"/>
                <a:gd name="T12" fmla="*/ 1 h 1"/>
              </a:gdLst>
              <a:ahLst/>
              <a:cxnLst>
                <a:cxn ang="T6">
                  <a:pos x="T0" y="T1"/>
                </a:cxn>
                <a:cxn ang="T7">
                  <a:pos x="T2" y="T3"/>
                </a:cxn>
                <a:cxn ang="T8">
                  <a:pos x="T4" y="T5"/>
                </a:cxn>
              </a:cxnLst>
              <a:rect l="T9" t="T10" r="T11" b="T12"/>
              <a:pathLst>
                <a:path w="39" h="1">
                  <a:moveTo>
                    <a:pt x="0" y="0"/>
                  </a:moveTo>
                  <a:lnTo>
                    <a:pt x="39" y="0"/>
                  </a:lnTo>
                  <a:lnTo>
                    <a:pt x="0" y="0"/>
                  </a:lnTo>
                  <a:close/>
                </a:path>
              </a:pathLst>
            </a:custGeom>
            <a:solidFill>
              <a:srgbClr val="000000"/>
            </a:solidFill>
            <a:ln w="9525">
              <a:noFill/>
              <a:round/>
              <a:headEnd/>
              <a:tailEnd/>
            </a:ln>
          </p:spPr>
          <p:txBody>
            <a:bodyPr/>
            <a:lstStyle/>
            <a:p>
              <a:endParaRPr lang="es-ES_tradnl"/>
            </a:p>
          </p:txBody>
        </p:sp>
        <p:sp>
          <p:nvSpPr>
            <p:cNvPr id="31836" name="Line 161"/>
            <p:cNvSpPr>
              <a:spLocks noChangeShapeType="1"/>
            </p:cNvSpPr>
            <p:nvPr/>
          </p:nvSpPr>
          <p:spPr bwMode="auto">
            <a:xfrm>
              <a:off x="616" y="2450"/>
              <a:ext cx="39" cy="1"/>
            </a:xfrm>
            <a:prstGeom prst="line">
              <a:avLst/>
            </a:prstGeom>
            <a:noFill/>
            <a:ln w="26988">
              <a:solidFill>
                <a:srgbClr val="000000"/>
              </a:solidFill>
              <a:round/>
              <a:headEnd/>
              <a:tailEnd/>
            </a:ln>
          </p:spPr>
          <p:txBody>
            <a:bodyPr/>
            <a:lstStyle/>
            <a:p>
              <a:endParaRPr lang="es-ES"/>
            </a:p>
          </p:txBody>
        </p:sp>
        <p:sp>
          <p:nvSpPr>
            <p:cNvPr id="31837" name="Freeform 162"/>
            <p:cNvSpPr>
              <a:spLocks/>
            </p:cNvSpPr>
            <p:nvPr/>
          </p:nvSpPr>
          <p:spPr bwMode="auto">
            <a:xfrm>
              <a:off x="616" y="2280"/>
              <a:ext cx="39" cy="1"/>
            </a:xfrm>
            <a:custGeom>
              <a:avLst/>
              <a:gdLst>
                <a:gd name="T0" fmla="*/ 0 w 39"/>
                <a:gd name="T1" fmla="*/ 0 h 1"/>
                <a:gd name="T2" fmla="*/ 39 w 39"/>
                <a:gd name="T3" fmla="*/ 0 h 1"/>
                <a:gd name="T4" fmla="*/ 0 w 39"/>
                <a:gd name="T5" fmla="*/ 0 h 1"/>
                <a:gd name="T6" fmla="*/ 0 60000 65536"/>
                <a:gd name="T7" fmla="*/ 0 60000 65536"/>
                <a:gd name="T8" fmla="*/ 0 60000 65536"/>
                <a:gd name="T9" fmla="*/ 0 w 39"/>
                <a:gd name="T10" fmla="*/ 0 h 1"/>
                <a:gd name="T11" fmla="*/ 39 w 39"/>
                <a:gd name="T12" fmla="*/ 1 h 1"/>
              </a:gdLst>
              <a:ahLst/>
              <a:cxnLst>
                <a:cxn ang="T6">
                  <a:pos x="T0" y="T1"/>
                </a:cxn>
                <a:cxn ang="T7">
                  <a:pos x="T2" y="T3"/>
                </a:cxn>
                <a:cxn ang="T8">
                  <a:pos x="T4" y="T5"/>
                </a:cxn>
              </a:cxnLst>
              <a:rect l="T9" t="T10" r="T11" b="T12"/>
              <a:pathLst>
                <a:path w="39" h="1">
                  <a:moveTo>
                    <a:pt x="0" y="0"/>
                  </a:moveTo>
                  <a:lnTo>
                    <a:pt x="39" y="0"/>
                  </a:lnTo>
                  <a:lnTo>
                    <a:pt x="0" y="0"/>
                  </a:lnTo>
                  <a:close/>
                </a:path>
              </a:pathLst>
            </a:custGeom>
            <a:solidFill>
              <a:srgbClr val="000000"/>
            </a:solidFill>
            <a:ln w="9525">
              <a:noFill/>
              <a:round/>
              <a:headEnd/>
              <a:tailEnd/>
            </a:ln>
          </p:spPr>
          <p:txBody>
            <a:bodyPr/>
            <a:lstStyle/>
            <a:p>
              <a:endParaRPr lang="es-ES_tradnl"/>
            </a:p>
          </p:txBody>
        </p:sp>
        <p:sp>
          <p:nvSpPr>
            <p:cNvPr id="31838" name="Line 163"/>
            <p:cNvSpPr>
              <a:spLocks noChangeShapeType="1"/>
            </p:cNvSpPr>
            <p:nvPr/>
          </p:nvSpPr>
          <p:spPr bwMode="auto">
            <a:xfrm>
              <a:off x="616" y="2280"/>
              <a:ext cx="39" cy="1"/>
            </a:xfrm>
            <a:prstGeom prst="line">
              <a:avLst/>
            </a:prstGeom>
            <a:noFill/>
            <a:ln w="26988">
              <a:solidFill>
                <a:srgbClr val="000000"/>
              </a:solidFill>
              <a:round/>
              <a:headEnd/>
              <a:tailEnd/>
            </a:ln>
          </p:spPr>
          <p:txBody>
            <a:bodyPr/>
            <a:lstStyle/>
            <a:p>
              <a:endParaRPr lang="es-ES"/>
            </a:p>
          </p:txBody>
        </p:sp>
        <p:sp>
          <p:nvSpPr>
            <p:cNvPr id="31839" name="Freeform 164"/>
            <p:cNvSpPr>
              <a:spLocks/>
            </p:cNvSpPr>
            <p:nvPr/>
          </p:nvSpPr>
          <p:spPr bwMode="auto">
            <a:xfrm>
              <a:off x="616" y="2110"/>
              <a:ext cx="39" cy="1"/>
            </a:xfrm>
            <a:custGeom>
              <a:avLst/>
              <a:gdLst>
                <a:gd name="T0" fmla="*/ 0 w 39"/>
                <a:gd name="T1" fmla="*/ 0 h 1"/>
                <a:gd name="T2" fmla="*/ 39 w 39"/>
                <a:gd name="T3" fmla="*/ 0 h 1"/>
                <a:gd name="T4" fmla="*/ 0 w 39"/>
                <a:gd name="T5" fmla="*/ 0 h 1"/>
                <a:gd name="T6" fmla="*/ 0 60000 65536"/>
                <a:gd name="T7" fmla="*/ 0 60000 65536"/>
                <a:gd name="T8" fmla="*/ 0 60000 65536"/>
                <a:gd name="T9" fmla="*/ 0 w 39"/>
                <a:gd name="T10" fmla="*/ 0 h 1"/>
                <a:gd name="T11" fmla="*/ 39 w 39"/>
                <a:gd name="T12" fmla="*/ 1 h 1"/>
              </a:gdLst>
              <a:ahLst/>
              <a:cxnLst>
                <a:cxn ang="T6">
                  <a:pos x="T0" y="T1"/>
                </a:cxn>
                <a:cxn ang="T7">
                  <a:pos x="T2" y="T3"/>
                </a:cxn>
                <a:cxn ang="T8">
                  <a:pos x="T4" y="T5"/>
                </a:cxn>
              </a:cxnLst>
              <a:rect l="T9" t="T10" r="T11" b="T12"/>
              <a:pathLst>
                <a:path w="39" h="1">
                  <a:moveTo>
                    <a:pt x="0" y="0"/>
                  </a:moveTo>
                  <a:lnTo>
                    <a:pt x="39" y="0"/>
                  </a:lnTo>
                  <a:lnTo>
                    <a:pt x="0" y="0"/>
                  </a:lnTo>
                  <a:close/>
                </a:path>
              </a:pathLst>
            </a:custGeom>
            <a:solidFill>
              <a:srgbClr val="000000"/>
            </a:solidFill>
            <a:ln w="9525">
              <a:noFill/>
              <a:round/>
              <a:headEnd/>
              <a:tailEnd/>
            </a:ln>
          </p:spPr>
          <p:txBody>
            <a:bodyPr/>
            <a:lstStyle/>
            <a:p>
              <a:endParaRPr lang="es-ES_tradnl"/>
            </a:p>
          </p:txBody>
        </p:sp>
        <p:sp>
          <p:nvSpPr>
            <p:cNvPr id="31840" name="Line 165"/>
            <p:cNvSpPr>
              <a:spLocks noChangeShapeType="1"/>
            </p:cNvSpPr>
            <p:nvPr/>
          </p:nvSpPr>
          <p:spPr bwMode="auto">
            <a:xfrm>
              <a:off x="616" y="2110"/>
              <a:ext cx="39" cy="1"/>
            </a:xfrm>
            <a:prstGeom prst="line">
              <a:avLst/>
            </a:prstGeom>
            <a:noFill/>
            <a:ln w="26988">
              <a:solidFill>
                <a:srgbClr val="000000"/>
              </a:solidFill>
              <a:round/>
              <a:headEnd/>
              <a:tailEnd/>
            </a:ln>
          </p:spPr>
          <p:txBody>
            <a:bodyPr/>
            <a:lstStyle/>
            <a:p>
              <a:endParaRPr lang="es-ES"/>
            </a:p>
          </p:txBody>
        </p:sp>
        <p:sp>
          <p:nvSpPr>
            <p:cNvPr id="31841" name="Freeform 166"/>
            <p:cNvSpPr>
              <a:spLocks/>
            </p:cNvSpPr>
            <p:nvPr/>
          </p:nvSpPr>
          <p:spPr bwMode="auto">
            <a:xfrm>
              <a:off x="616" y="1940"/>
              <a:ext cx="39" cy="1"/>
            </a:xfrm>
            <a:custGeom>
              <a:avLst/>
              <a:gdLst>
                <a:gd name="T0" fmla="*/ 0 w 39"/>
                <a:gd name="T1" fmla="*/ 0 h 1"/>
                <a:gd name="T2" fmla="*/ 39 w 39"/>
                <a:gd name="T3" fmla="*/ 0 h 1"/>
                <a:gd name="T4" fmla="*/ 0 w 39"/>
                <a:gd name="T5" fmla="*/ 0 h 1"/>
                <a:gd name="T6" fmla="*/ 0 60000 65536"/>
                <a:gd name="T7" fmla="*/ 0 60000 65536"/>
                <a:gd name="T8" fmla="*/ 0 60000 65536"/>
                <a:gd name="T9" fmla="*/ 0 w 39"/>
                <a:gd name="T10" fmla="*/ 0 h 1"/>
                <a:gd name="T11" fmla="*/ 39 w 39"/>
                <a:gd name="T12" fmla="*/ 1 h 1"/>
              </a:gdLst>
              <a:ahLst/>
              <a:cxnLst>
                <a:cxn ang="T6">
                  <a:pos x="T0" y="T1"/>
                </a:cxn>
                <a:cxn ang="T7">
                  <a:pos x="T2" y="T3"/>
                </a:cxn>
                <a:cxn ang="T8">
                  <a:pos x="T4" y="T5"/>
                </a:cxn>
              </a:cxnLst>
              <a:rect l="T9" t="T10" r="T11" b="T12"/>
              <a:pathLst>
                <a:path w="39" h="1">
                  <a:moveTo>
                    <a:pt x="0" y="0"/>
                  </a:moveTo>
                  <a:lnTo>
                    <a:pt x="39" y="0"/>
                  </a:lnTo>
                  <a:lnTo>
                    <a:pt x="0" y="0"/>
                  </a:lnTo>
                  <a:close/>
                </a:path>
              </a:pathLst>
            </a:custGeom>
            <a:solidFill>
              <a:srgbClr val="000000"/>
            </a:solidFill>
            <a:ln w="9525">
              <a:noFill/>
              <a:round/>
              <a:headEnd/>
              <a:tailEnd/>
            </a:ln>
          </p:spPr>
          <p:txBody>
            <a:bodyPr/>
            <a:lstStyle/>
            <a:p>
              <a:endParaRPr lang="es-ES_tradnl"/>
            </a:p>
          </p:txBody>
        </p:sp>
        <p:sp>
          <p:nvSpPr>
            <p:cNvPr id="31842" name="Line 167"/>
            <p:cNvSpPr>
              <a:spLocks noChangeShapeType="1"/>
            </p:cNvSpPr>
            <p:nvPr/>
          </p:nvSpPr>
          <p:spPr bwMode="auto">
            <a:xfrm>
              <a:off x="616" y="1940"/>
              <a:ext cx="39" cy="1"/>
            </a:xfrm>
            <a:prstGeom prst="line">
              <a:avLst/>
            </a:prstGeom>
            <a:noFill/>
            <a:ln w="26988">
              <a:solidFill>
                <a:srgbClr val="000000"/>
              </a:solidFill>
              <a:round/>
              <a:headEnd/>
              <a:tailEnd/>
            </a:ln>
          </p:spPr>
          <p:txBody>
            <a:bodyPr/>
            <a:lstStyle/>
            <a:p>
              <a:endParaRPr lang="es-ES"/>
            </a:p>
          </p:txBody>
        </p:sp>
        <p:sp>
          <p:nvSpPr>
            <p:cNvPr id="31843" name="Freeform 168"/>
            <p:cNvSpPr>
              <a:spLocks/>
            </p:cNvSpPr>
            <p:nvPr/>
          </p:nvSpPr>
          <p:spPr bwMode="auto">
            <a:xfrm>
              <a:off x="616" y="1769"/>
              <a:ext cx="39" cy="1"/>
            </a:xfrm>
            <a:custGeom>
              <a:avLst/>
              <a:gdLst>
                <a:gd name="T0" fmla="*/ 0 w 39"/>
                <a:gd name="T1" fmla="*/ 0 h 1"/>
                <a:gd name="T2" fmla="*/ 39 w 39"/>
                <a:gd name="T3" fmla="*/ 0 h 1"/>
                <a:gd name="T4" fmla="*/ 0 w 39"/>
                <a:gd name="T5" fmla="*/ 0 h 1"/>
                <a:gd name="T6" fmla="*/ 0 60000 65536"/>
                <a:gd name="T7" fmla="*/ 0 60000 65536"/>
                <a:gd name="T8" fmla="*/ 0 60000 65536"/>
                <a:gd name="T9" fmla="*/ 0 w 39"/>
                <a:gd name="T10" fmla="*/ 0 h 1"/>
                <a:gd name="T11" fmla="*/ 39 w 39"/>
                <a:gd name="T12" fmla="*/ 1 h 1"/>
              </a:gdLst>
              <a:ahLst/>
              <a:cxnLst>
                <a:cxn ang="T6">
                  <a:pos x="T0" y="T1"/>
                </a:cxn>
                <a:cxn ang="T7">
                  <a:pos x="T2" y="T3"/>
                </a:cxn>
                <a:cxn ang="T8">
                  <a:pos x="T4" y="T5"/>
                </a:cxn>
              </a:cxnLst>
              <a:rect l="T9" t="T10" r="T11" b="T12"/>
              <a:pathLst>
                <a:path w="39" h="1">
                  <a:moveTo>
                    <a:pt x="0" y="0"/>
                  </a:moveTo>
                  <a:lnTo>
                    <a:pt x="39" y="0"/>
                  </a:lnTo>
                  <a:lnTo>
                    <a:pt x="0" y="0"/>
                  </a:lnTo>
                  <a:close/>
                </a:path>
              </a:pathLst>
            </a:custGeom>
            <a:solidFill>
              <a:srgbClr val="000000"/>
            </a:solidFill>
            <a:ln w="9525">
              <a:noFill/>
              <a:round/>
              <a:headEnd/>
              <a:tailEnd/>
            </a:ln>
          </p:spPr>
          <p:txBody>
            <a:bodyPr/>
            <a:lstStyle/>
            <a:p>
              <a:endParaRPr lang="es-ES_tradnl"/>
            </a:p>
          </p:txBody>
        </p:sp>
        <p:sp>
          <p:nvSpPr>
            <p:cNvPr id="31844" name="Line 169"/>
            <p:cNvSpPr>
              <a:spLocks noChangeShapeType="1"/>
            </p:cNvSpPr>
            <p:nvPr/>
          </p:nvSpPr>
          <p:spPr bwMode="auto">
            <a:xfrm>
              <a:off x="616" y="1769"/>
              <a:ext cx="39" cy="1"/>
            </a:xfrm>
            <a:prstGeom prst="line">
              <a:avLst/>
            </a:prstGeom>
            <a:noFill/>
            <a:ln w="26988">
              <a:solidFill>
                <a:srgbClr val="000000"/>
              </a:solidFill>
              <a:round/>
              <a:headEnd/>
              <a:tailEnd/>
            </a:ln>
          </p:spPr>
          <p:txBody>
            <a:bodyPr/>
            <a:lstStyle/>
            <a:p>
              <a:endParaRPr lang="es-ES"/>
            </a:p>
          </p:txBody>
        </p:sp>
        <p:sp>
          <p:nvSpPr>
            <p:cNvPr id="31845" name="Freeform 170"/>
            <p:cNvSpPr>
              <a:spLocks/>
            </p:cNvSpPr>
            <p:nvPr/>
          </p:nvSpPr>
          <p:spPr bwMode="auto">
            <a:xfrm>
              <a:off x="616" y="1599"/>
              <a:ext cx="39" cy="1"/>
            </a:xfrm>
            <a:custGeom>
              <a:avLst/>
              <a:gdLst>
                <a:gd name="T0" fmla="*/ 0 w 39"/>
                <a:gd name="T1" fmla="*/ 0 h 1"/>
                <a:gd name="T2" fmla="*/ 39 w 39"/>
                <a:gd name="T3" fmla="*/ 0 h 1"/>
                <a:gd name="T4" fmla="*/ 0 w 39"/>
                <a:gd name="T5" fmla="*/ 0 h 1"/>
                <a:gd name="T6" fmla="*/ 0 60000 65536"/>
                <a:gd name="T7" fmla="*/ 0 60000 65536"/>
                <a:gd name="T8" fmla="*/ 0 60000 65536"/>
                <a:gd name="T9" fmla="*/ 0 w 39"/>
                <a:gd name="T10" fmla="*/ 0 h 1"/>
                <a:gd name="T11" fmla="*/ 39 w 39"/>
                <a:gd name="T12" fmla="*/ 1 h 1"/>
              </a:gdLst>
              <a:ahLst/>
              <a:cxnLst>
                <a:cxn ang="T6">
                  <a:pos x="T0" y="T1"/>
                </a:cxn>
                <a:cxn ang="T7">
                  <a:pos x="T2" y="T3"/>
                </a:cxn>
                <a:cxn ang="T8">
                  <a:pos x="T4" y="T5"/>
                </a:cxn>
              </a:cxnLst>
              <a:rect l="T9" t="T10" r="T11" b="T12"/>
              <a:pathLst>
                <a:path w="39" h="1">
                  <a:moveTo>
                    <a:pt x="0" y="0"/>
                  </a:moveTo>
                  <a:lnTo>
                    <a:pt x="39" y="0"/>
                  </a:lnTo>
                  <a:lnTo>
                    <a:pt x="0" y="0"/>
                  </a:lnTo>
                  <a:close/>
                </a:path>
              </a:pathLst>
            </a:custGeom>
            <a:solidFill>
              <a:srgbClr val="000000"/>
            </a:solidFill>
            <a:ln w="9525">
              <a:noFill/>
              <a:round/>
              <a:headEnd/>
              <a:tailEnd/>
            </a:ln>
          </p:spPr>
          <p:txBody>
            <a:bodyPr/>
            <a:lstStyle/>
            <a:p>
              <a:endParaRPr lang="es-ES_tradnl"/>
            </a:p>
          </p:txBody>
        </p:sp>
        <p:sp>
          <p:nvSpPr>
            <p:cNvPr id="31846" name="Line 171"/>
            <p:cNvSpPr>
              <a:spLocks noChangeShapeType="1"/>
            </p:cNvSpPr>
            <p:nvPr/>
          </p:nvSpPr>
          <p:spPr bwMode="auto">
            <a:xfrm>
              <a:off x="616" y="1599"/>
              <a:ext cx="39" cy="1"/>
            </a:xfrm>
            <a:prstGeom prst="line">
              <a:avLst/>
            </a:prstGeom>
            <a:noFill/>
            <a:ln w="26988">
              <a:solidFill>
                <a:srgbClr val="000000"/>
              </a:solidFill>
              <a:round/>
              <a:headEnd/>
              <a:tailEnd/>
            </a:ln>
          </p:spPr>
          <p:txBody>
            <a:bodyPr/>
            <a:lstStyle/>
            <a:p>
              <a:endParaRPr lang="es-ES"/>
            </a:p>
          </p:txBody>
        </p:sp>
        <p:sp>
          <p:nvSpPr>
            <p:cNvPr id="31847" name="Rectangle 172"/>
            <p:cNvSpPr>
              <a:spLocks noChangeArrowheads="1"/>
            </p:cNvSpPr>
            <p:nvPr/>
          </p:nvSpPr>
          <p:spPr bwMode="auto">
            <a:xfrm>
              <a:off x="1842" y="3648"/>
              <a:ext cx="301" cy="144"/>
            </a:xfrm>
            <a:prstGeom prst="rect">
              <a:avLst/>
            </a:prstGeom>
            <a:noFill/>
            <a:ln w="9525">
              <a:noFill/>
              <a:miter lim="800000"/>
              <a:headEnd/>
              <a:tailEnd/>
            </a:ln>
          </p:spPr>
          <p:txBody>
            <a:bodyPr wrap="none" lIns="0" tIns="0" rIns="0" bIns="0">
              <a:spAutoFit/>
            </a:bodyPr>
            <a:lstStyle/>
            <a:p>
              <a:pPr eaLnBrk="0" hangingPunct="0"/>
              <a:r>
                <a:rPr lang="es-ES_tradnl" sz="1500" b="1">
                  <a:solidFill>
                    <a:srgbClr val="000000"/>
                  </a:solidFill>
                  <a:latin typeface="Arial-MT"/>
                </a:rPr>
                <a:t>2 000</a:t>
              </a:r>
              <a:endParaRPr lang="es-ES_tradnl" sz="1600"/>
            </a:p>
          </p:txBody>
        </p:sp>
        <p:sp>
          <p:nvSpPr>
            <p:cNvPr id="31848" name="Rectangle 173"/>
            <p:cNvSpPr>
              <a:spLocks noChangeArrowheads="1"/>
            </p:cNvSpPr>
            <p:nvPr/>
          </p:nvSpPr>
          <p:spPr bwMode="auto">
            <a:xfrm>
              <a:off x="3153" y="3648"/>
              <a:ext cx="301" cy="144"/>
            </a:xfrm>
            <a:prstGeom prst="rect">
              <a:avLst/>
            </a:prstGeom>
            <a:noFill/>
            <a:ln w="9525">
              <a:noFill/>
              <a:miter lim="800000"/>
              <a:headEnd/>
              <a:tailEnd/>
            </a:ln>
          </p:spPr>
          <p:txBody>
            <a:bodyPr wrap="none" lIns="0" tIns="0" rIns="0" bIns="0">
              <a:spAutoFit/>
            </a:bodyPr>
            <a:lstStyle/>
            <a:p>
              <a:pPr eaLnBrk="0" hangingPunct="0"/>
              <a:r>
                <a:rPr lang="es-ES_tradnl" sz="1500" b="1">
                  <a:solidFill>
                    <a:srgbClr val="000000"/>
                  </a:solidFill>
                  <a:latin typeface="Arial-MT"/>
                </a:rPr>
                <a:t>4 000</a:t>
              </a:r>
              <a:endParaRPr lang="es-ES_tradnl" sz="1600"/>
            </a:p>
          </p:txBody>
        </p:sp>
        <p:sp>
          <p:nvSpPr>
            <p:cNvPr id="31849" name="Rectangle 174"/>
            <p:cNvSpPr>
              <a:spLocks noChangeArrowheads="1"/>
            </p:cNvSpPr>
            <p:nvPr/>
          </p:nvSpPr>
          <p:spPr bwMode="auto">
            <a:xfrm>
              <a:off x="4458" y="3648"/>
              <a:ext cx="301" cy="144"/>
            </a:xfrm>
            <a:prstGeom prst="rect">
              <a:avLst/>
            </a:prstGeom>
            <a:noFill/>
            <a:ln w="9525">
              <a:noFill/>
              <a:miter lim="800000"/>
              <a:headEnd/>
              <a:tailEnd/>
            </a:ln>
          </p:spPr>
          <p:txBody>
            <a:bodyPr wrap="none" lIns="0" tIns="0" rIns="0" bIns="0">
              <a:spAutoFit/>
            </a:bodyPr>
            <a:lstStyle/>
            <a:p>
              <a:pPr eaLnBrk="0" hangingPunct="0"/>
              <a:r>
                <a:rPr lang="es-ES_tradnl" sz="1500" b="1">
                  <a:solidFill>
                    <a:srgbClr val="000000"/>
                  </a:solidFill>
                  <a:latin typeface="Arial-MT"/>
                </a:rPr>
                <a:t>6 000</a:t>
              </a:r>
              <a:endParaRPr lang="es-ES_tradnl" sz="1600"/>
            </a:p>
          </p:txBody>
        </p:sp>
      </p:grpSp>
      <p:sp>
        <p:nvSpPr>
          <p:cNvPr id="67759" name="Text Box 175"/>
          <p:cNvSpPr txBox="1">
            <a:spLocks noChangeArrowheads="1"/>
          </p:cNvSpPr>
          <p:nvPr/>
        </p:nvSpPr>
        <p:spPr bwMode="auto">
          <a:xfrm>
            <a:off x="3814763" y="5892800"/>
            <a:ext cx="1851025" cy="304800"/>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400">
                <a:solidFill>
                  <a:srgbClr val="0000FF"/>
                </a:solidFill>
              </a:rPr>
              <a:t>Profundidad (km)</a:t>
            </a:r>
          </a:p>
        </p:txBody>
      </p:sp>
      <p:grpSp>
        <p:nvGrpSpPr>
          <p:cNvPr id="6" name="Group 176"/>
          <p:cNvGrpSpPr>
            <a:grpSpLocks/>
          </p:cNvGrpSpPr>
          <p:nvPr/>
        </p:nvGrpSpPr>
        <p:grpSpPr bwMode="auto">
          <a:xfrm>
            <a:off x="1557338" y="2284413"/>
            <a:ext cx="969962" cy="3670300"/>
            <a:chOff x="756" y="1489"/>
            <a:chExt cx="611" cy="2312"/>
          </a:xfrm>
        </p:grpSpPr>
        <p:sp>
          <p:nvSpPr>
            <p:cNvPr id="31805" name="Line 177"/>
            <p:cNvSpPr>
              <a:spLocks noChangeShapeType="1"/>
            </p:cNvSpPr>
            <p:nvPr/>
          </p:nvSpPr>
          <p:spPr bwMode="auto">
            <a:xfrm>
              <a:off x="1044" y="1489"/>
              <a:ext cx="0" cy="2100"/>
            </a:xfrm>
            <a:prstGeom prst="line">
              <a:avLst/>
            </a:prstGeom>
            <a:noFill/>
            <a:ln w="28575">
              <a:solidFill>
                <a:srgbClr val="990000"/>
              </a:solidFill>
              <a:round/>
              <a:headEnd/>
              <a:tailEnd type="none" w="lg" len="med"/>
            </a:ln>
          </p:spPr>
          <p:txBody>
            <a:bodyPr wrap="none" lIns="18000" tIns="46800" rIns="90000" bIns="46800" anchor="ctr">
              <a:spAutoFit/>
            </a:bodyPr>
            <a:lstStyle/>
            <a:p>
              <a:endParaRPr lang="es-ES"/>
            </a:p>
          </p:txBody>
        </p:sp>
        <p:sp>
          <p:nvSpPr>
            <p:cNvPr id="31806" name="Text Box 178"/>
            <p:cNvSpPr txBox="1">
              <a:spLocks noChangeArrowheads="1"/>
            </p:cNvSpPr>
            <p:nvPr/>
          </p:nvSpPr>
          <p:spPr bwMode="auto">
            <a:xfrm>
              <a:off x="756" y="3589"/>
              <a:ext cx="611" cy="212"/>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600"/>
                <a:t>670</a:t>
              </a:r>
            </a:p>
          </p:txBody>
        </p:sp>
      </p:grpSp>
      <p:grpSp>
        <p:nvGrpSpPr>
          <p:cNvPr id="7" name="Group 179"/>
          <p:cNvGrpSpPr>
            <a:grpSpLocks/>
          </p:cNvGrpSpPr>
          <p:nvPr/>
        </p:nvGrpSpPr>
        <p:grpSpPr bwMode="auto">
          <a:xfrm>
            <a:off x="3960813" y="2287588"/>
            <a:ext cx="969962" cy="3652837"/>
            <a:chOff x="2278" y="1500"/>
            <a:chExt cx="611" cy="2301"/>
          </a:xfrm>
        </p:grpSpPr>
        <p:sp>
          <p:nvSpPr>
            <p:cNvPr id="31803" name="Line 180"/>
            <p:cNvSpPr>
              <a:spLocks noChangeShapeType="1"/>
            </p:cNvSpPr>
            <p:nvPr/>
          </p:nvSpPr>
          <p:spPr bwMode="auto">
            <a:xfrm>
              <a:off x="2577" y="1500"/>
              <a:ext cx="0" cy="2100"/>
            </a:xfrm>
            <a:prstGeom prst="line">
              <a:avLst/>
            </a:prstGeom>
            <a:noFill/>
            <a:ln w="28575">
              <a:solidFill>
                <a:srgbClr val="990000"/>
              </a:solidFill>
              <a:round/>
              <a:headEnd/>
              <a:tailEnd type="none" w="lg" len="med"/>
            </a:ln>
          </p:spPr>
          <p:txBody>
            <a:bodyPr wrap="none" lIns="18000" tIns="46800" rIns="90000" bIns="46800" anchor="ctr">
              <a:spAutoFit/>
            </a:bodyPr>
            <a:lstStyle/>
            <a:p>
              <a:endParaRPr lang="es-ES"/>
            </a:p>
          </p:txBody>
        </p:sp>
        <p:sp>
          <p:nvSpPr>
            <p:cNvPr id="31804" name="Text Box 181"/>
            <p:cNvSpPr txBox="1">
              <a:spLocks noChangeArrowheads="1"/>
            </p:cNvSpPr>
            <p:nvPr/>
          </p:nvSpPr>
          <p:spPr bwMode="auto">
            <a:xfrm>
              <a:off x="2278" y="3589"/>
              <a:ext cx="611" cy="212"/>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600"/>
                <a:t>2 900</a:t>
              </a:r>
            </a:p>
          </p:txBody>
        </p:sp>
      </p:grpSp>
      <p:grpSp>
        <p:nvGrpSpPr>
          <p:cNvPr id="8" name="Group 182"/>
          <p:cNvGrpSpPr>
            <a:grpSpLocks/>
          </p:cNvGrpSpPr>
          <p:nvPr/>
        </p:nvGrpSpPr>
        <p:grpSpPr bwMode="auto">
          <a:xfrm>
            <a:off x="6175375" y="2290763"/>
            <a:ext cx="969963" cy="3635375"/>
            <a:chOff x="3689" y="1511"/>
            <a:chExt cx="611" cy="2290"/>
          </a:xfrm>
        </p:grpSpPr>
        <p:sp>
          <p:nvSpPr>
            <p:cNvPr id="31801" name="Line 183"/>
            <p:cNvSpPr>
              <a:spLocks noChangeShapeType="1"/>
            </p:cNvSpPr>
            <p:nvPr/>
          </p:nvSpPr>
          <p:spPr bwMode="auto">
            <a:xfrm>
              <a:off x="3966" y="1511"/>
              <a:ext cx="0" cy="2100"/>
            </a:xfrm>
            <a:prstGeom prst="line">
              <a:avLst/>
            </a:prstGeom>
            <a:noFill/>
            <a:ln w="28575">
              <a:solidFill>
                <a:srgbClr val="990000"/>
              </a:solidFill>
              <a:round/>
              <a:headEnd/>
              <a:tailEnd type="none" w="lg" len="med"/>
            </a:ln>
          </p:spPr>
          <p:txBody>
            <a:bodyPr wrap="none" lIns="18000" tIns="46800" rIns="90000" bIns="46800" anchor="ctr">
              <a:spAutoFit/>
            </a:bodyPr>
            <a:lstStyle/>
            <a:p>
              <a:endParaRPr lang="es-ES"/>
            </a:p>
          </p:txBody>
        </p:sp>
        <p:sp>
          <p:nvSpPr>
            <p:cNvPr id="31802" name="Text Box 184"/>
            <p:cNvSpPr txBox="1">
              <a:spLocks noChangeArrowheads="1"/>
            </p:cNvSpPr>
            <p:nvPr/>
          </p:nvSpPr>
          <p:spPr bwMode="auto">
            <a:xfrm>
              <a:off x="3689" y="3589"/>
              <a:ext cx="611" cy="212"/>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600"/>
                <a:t>5 150</a:t>
              </a:r>
            </a:p>
          </p:txBody>
        </p:sp>
      </p:grpSp>
      <p:grpSp>
        <p:nvGrpSpPr>
          <p:cNvPr id="9" name="Group 185"/>
          <p:cNvGrpSpPr>
            <a:grpSpLocks/>
          </p:cNvGrpSpPr>
          <p:nvPr/>
        </p:nvGrpSpPr>
        <p:grpSpPr bwMode="auto">
          <a:xfrm>
            <a:off x="4446588" y="5245100"/>
            <a:ext cx="3503612" cy="249238"/>
            <a:chOff x="2600" y="3338"/>
            <a:chExt cx="2183" cy="157"/>
          </a:xfrm>
        </p:grpSpPr>
        <p:sp>
          <p:nvSpPr>
            <p:cNvPr id="31798" name="Line 186"/>
            <p:cNvSpPr>
              <a:spLocks noChangeShapeType="1"/>
            </p:cNvSpPr>
            <p:nvPr/>
          </p:nvSpPr>
          <p:spPr bwMode="auto">
            <a:xfrm>
              <a:off x="2600" y="3417"/>
              <a:ext cx="854" cy="0"/>
            </a:xfrm>
            <a:prstGeom prst="line">
              <a:avLst/>
            </a:prstGeom>
            <a:noFill/>
            <a:ln w="19050">
              <a:solidFill>
                <a:schemeClr val="tx1"/>
              </a:solidFill>
              <a:round/>
              <a:headEnd type="triangle" w="lg" len="med"/>
              <a:tailEnd type="none" w="lg" len="med"/>
            </a:ln>
          </p:spPr>
          <p:txBody>
            <a:bodyPr lIns="18000" tIns="46800" rIns="90000" bIns="46800" anchor="ctr">
              <a:spAutoFit/>
            </a:bodyPr>
            <a:lstStyle/>
            <a:p>
              <a:endParaRPr lang="es-ES"/>
            </a:p>
          </p:txBody>
        </p:sp>
        <p:sp>
          <p:nvSpPr>
            <p:cNvPr id="31799" name="Text Box 187"/>
            <p:cNvSpPr txBox="1">
              <a:spLocks noChangeArrowheads="1"/>
            </p:cNvSpPr>
            <p:nvPr/>
          </p:nvSpPr>
          <p:spPr bwMode="auto">
            <a:xfrm>
              <a:off x="3439" y="3338"/>
              <a:ext cx="521" cy="157"/>
            </a:xfrm>
            <a:prstGeom prst="rect">
              <a:avLst/>
            </a:prstGeom>
            <a:noFill/>
            <a:ln w="9525">
              <a:noFill/>
              <a:miter lim="800000"/>
              <a:headEnd/>
              <a:tailEnd type="none" w="lg" len="med"/>
            </a:ln>
          </p:spPr>
          <p:txBody>
            <a:bodyPr/>
            <a:lstStyle/>
            <a:p>
              <a:pPr algn="ctr" eaLnBrk="0" hangingPunct="0">
                <a:spcBef>
                  <a:spcPct val="50000"/>
                </a:spcBef>
              </a:pPr>
              <a:r>
                <a:rPr lang="es-ES_tradnl" sz="1600"/>
                <a:t>Núcleo</a:t>
              </a:r>
            </a:p>
          </p:txBody>
        </p:sp>
        <p:sp>
          <p:nvSpPr>
            <p:cNvPr id="31800" name="Line 188"/>
            <p:cNvSpPr>
              <a:spLocks noChangeShapeType="1"/>
            </p:cNvSpPr>
            <p:nvPr/>
          </p:nvSpPr>
          <p:spPr bwMode="auto">
            <a:xfrm flipH="1">
              <a:off x="3907" y="3417"/>
              <a:ext cx="876" cy="0"/>
            </a:xfrm>
            <a:prstGeom prst="line">
              <a:avLst/>
            </a:prstGeom>
            <a:noFill/>
            <a:ln w="19050">
              <a:solidFill>
                <a:schemeClr val="tx1"/>
              </a:solidFill>
              <a:round/>
              <a:headEnd type="triangle" w="lg" len="med"/>
              <a:tailEnd type="none" w="lg" len="med"/>
            </a:ln>
          </p:spPr>
          <p:txBody>
            <a:bodyPr lIns="18000" tIns="46800" rIns="90000" bIns="46800" anchor="ctr">
              <a:spAutoFit/>
            </a:bodyPr>
            <a:lstStyle/>
            <a:p>
              <a:endParaRPr lang="es-ES"/>
            </a:p>
          </p:txBody>
        </p:sp>
      </p:grpSp>
      <p:grpSp>
        <p:nvGrpSpPr>
          <p:cNvPr id="10" name="Group 189"/>
          <p:cNvGrpSpPr>
            <a:grpSpLocks/>
          </p:cNvGrpSpPr>
          <p:nvPr/>
        </p:nvGrpSpPr>
        <p:grpSpPr bwMode="auto">
          <a:xfrm>
            <a:off x="1504950" y="5184775"/>
            <a:ext cx="2921000" cy="231775"/>
            <a:chOff x="1131" y="3407"/>
            <a:chExt cx="1840" cy="146"/>
          </a:xfrm>
        </p:grpSpPr>
        <p:sp>
          <p:nvSpPr>
            <p:cNvPr id="31795" name="Line 190"/>
            <p:cNvSpPr>
              <a:spLocks noChangeShapeType="1"/>
            </p:cNvSpPr>
            <p:nvPr/>
          </p:nvSpPr>
          <p:spPr bwMode="auto">
            <a:xfrm>
              <a:off x="1131" y="3522"/>
              <a:ext cx="689" cy="1"/>
            </a:xfrm>
            <a:prstGeom prst="line">
              <a:avLst/>
            </a:prstGeom>
            <a:noFill/>
            <a:ln w="19050">
              <a:solidFill>
                <a:schemeClr val="tx1"/>
              </a:solidFill>
              <a:round/>
              <a:headEnd type="triangle" w="lg" len="med"/>
              <a:tailEnd type="none" w="lg" len="med"/>
            </a:ln>
          </p:spPr>
          <p:txBody>
            <a:bodyPr lIns="18000" tIns="46800" rIns="90000" bIns="46800" anchor="ctr">
              <a:spAutoFit/>
            </a:bodyPr>
            <a:lstStyle/>
            <a:p>
              <a:endParaRPr lang="es-ES"/>
            </a:p>
          </p:txBody>
        </p:sp>
        <p:sp>
          <p:nvSpPr>
            <p:cNvPr id="31796" name="Text Box 191"/>
            <p:cNvSpPr txBox="1">
              <a:spLocks noChangeArrowheads="1"/>
            </p:cNvSpPr>
            <p:nvPr/>
          </p:nvSpPr>
          <p:spPr bwMode="auto">
            <a:xfrm>
              <a:off x="1697" y="3407"/>
              <a:ext cx="677" cy="146"/>
            </a:xfrm>
            <a:prstGeom prst="rect">
              <a:avLst/>
            </a:prstGeom>
            <a:noFill/>
            <a:ln w="9525">
              <a:noFill/>
              <a:miter lim="800000"/>
              <a:headEnd/>
              <a:tailEnd type="none" w="lg" len="med"/>
            </a:ln>
          </p:spPr>
          <p:txBody>
            <a:bodyPr/>
            <a:lstStyle/>
            <a:p>
              <a:pPr algn="ctr" eaLnBrk="0" hangingPunct="0">
                <a:spcBef>
                  <a:spcPct val="50000"/>
                </a:spcBef>
              </a:pPr>
              <a:r>
                <a:rPr lang="es-ES_tradnl" sz="1600"/>
                <a:t>Manto</a:t>
              </a:r>
            </a:p>
          </p:txBody>
        </p:sp>
        <p:sp>
          <p:nvSpPr>
            <p:cNvPr id="31797" name="Line 192"/>
            <p:cNvSpPr>
              <a:spLocks noChangeShapeType="1"/>
            </p:cNvSpPr>
            <p:nvPr/>
          </p:nvSpPr>
          <p:spPr bwMode="auto">
            <a:xfrm flipH="1">
              <a:off x="2251" y="3522"/>
              <a:ext cx="720" cy="1"/>
            </a:xfrm>
            <a:prstGeom prst="line">
              <a:avLst/>
            </a:prstGeom>
            <a:noFill/>
            <a:ln w="19050">
              <a:solidFill>
                <a:schemeClr val="tx1"/>
              </a:solidFill>
              <a:round/>
              <a:headEnd type="triangle" w="lg" len="med"/>
              <a:tailEnd type="none" w="lg" len="med"/>
            </a:ln>
          </p:spPr>
          <p:txBody>
            <a:bodyPr lIns="18000" tIns="46800" rIns="90000" bIns="46800" anchor="ctr">
              <a:spAutoFit/>
            </a:bodyPr>
            <a:lstStyle/>
            <a:p>
              <a:endParaRPr lang="es-ES"/>
            </a:p>
          </p:txBody>
        </p:sp>
      </p:grpSp>
      <p:sp>
        <p:nvSpPr>
          <p:cNvPr id="67777" name="Text Box 193"/>
          <p:cNvSpPr txBox="1">
            <a:spLocks noChangeArrowheads="1"/>
          </p:cNvSpPr>
          <p:nvPr/>
        </p:nvSpPr>
        <p:spPr bwMode="auto">
          <a:xfrm>
            <a:off x="534988" y="6437313"/>
            <a:ext cx="8342312" cy="304800"/>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400"/>
              <a:t>Las discontinuidades sísmicas se utilizan para diferenciar las capas del interior del planeta.</a:t>
            </a:r>
          </a:p>
        </p:txBody>
      </p:sp>
      <p:sp>
        <p:nvSpPr>
          <p:cNvPr id="67778" name="Text Box 194"/>
          <p:cNvSpPr txBox="1">
            <a:spLocks noChangeArrowheads="1"/>
          </p:cNvSpPr>
          <p:nvPr/>
        </p:nvSpPr>
        <p:spPr bwMode="auto">
          <a:xfrm>
            <a:off x="2720975" y="2690813"/>
            <a:ext cx="1058863" cy="336550"/>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600"/>
              <a:t>Ondas P</a:t>
            </a:r>
          </a:p>
        </p:txBody>
      </p:sp>
      <p:sp>
        <p:nvSpPr>
          <p:cNvPr id="67779" name="Text Box 195"/>
          <p:cNvSpPr txBox="1">
            <a:spLocks noChangeArrowheads="1"/>
          </p:cNvSpPr>
          <p:nvPr/>
        </p:nvSpPr>
        <p:spPr bwMode="auto">
          <a:xfrm>
            <a:off x="2986088" y="4348163"/>
            <a:ext cx="1058862" cy="336550"/>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600"/>
              <a:t>Ondas S</a:t>
            </a:r>
          </a:p>
        </p:txBody>
      </p:sp>
      <p:sp>
        <p:nvSpPr>
          <p:cNvPr id="67780" name="Rectangle 196"/>
          <p:cNvSpPr>
            <a:spLocks noChangeArrowheads="1"/>
          </p:cNvSpPr>
          <p:nvPr/>
        </p:nvSpPr>
        <p:spPr bwMode="auto">
          <a:xfrm>
            <a:off x="1398588" y="2297113"/>
            <a:ext cx="87312" cy="3289300"/>
          </a:xfrm>
          <a:prstGeom prst="rect">
            <a:avLst/>
          </a:prstGeom>
          <a:solidFill>
            <a:schemeClr val="bg2"/>
          </a:solidFill>
          <a:ln w="19050">
            <a:noFill/>
            <a:miter lim="800000"/>
            <a:headEnd/>
            <a:tailEnd type="none" w="lg" len="med"/>
          </a:ln>
        </p:spPr>
        <p:txBody>
          <a:bodyPr lIns="18000" tIns="46800" rIns="90000" bIns="46800" anchor="ctr">
            <a:spAutoFit/>
          </a:bodyPr>
          <a:lstStyle/>
          <a:p>
            <a:endParaRPr lang="es-ES_tradnl"/>
          </a:p>
        </p:txBody>
      </p:sp>
      <p:sp>
        <p:nvSpPr>
          <p:cNvPr id="67781" name="Text Box 197"/>
          <p:cNvSpPr txBox="1">
            <a:spLocks noChangeArrowheads="1"/>
          </p:cNvSpPr>
          <p:nvPr/>
        </p:nvSpPr>
        <p:spPr bwMode="auto">
          <a:xfrm rot="-5400000">
            <a:off x="-66675" y="3511551"/>
            <a:ext cx="1851025" cy="304800"/>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400">
                <a:solidFill>
                  <a:srgbClr val="0000FF"/>
                </a:solidFill>
              </a:rPr>
              <a:t>Velocidad (km/s)</a:t>
            </a:r>
          </a:p>
        </p:txBody>
      </p:sp>
      <p:sp>
        <p:nvSpPr>
          <p:cNvPr id="67782" name="Line 198"/>
          <p:cNvSpPr>
            <a:spLocks noChangeShapeType="1"/>
          </p:cNvSpPr>
          <p:nvPr/>
        </p:nvSpPr>
        <p:spPr bwMode="auto">
          <a:xfrm>
            <a:off x="1481138" y="2271713"/>
            <a:ext cx="0" cy="3333750"/>
          </a:xfrm>
          <a:prstGeom prst="line">
            <a:avLst/>
          </a:prstGeom>
          <a:noFill/>
          <a:ln w="28575">
            <a:solidFill>
              <a:srgbClr val="990000"/>
            </a:solidFill>
            <a:round/>
            <a:headEnd/>
            <a:tailEnd type="none" w="lg" len="med"/>
          </a:ln>
        </p:spPr>
        <p:txBody>
          <a:bodyPr wrap="none" lIns="18000" tIns="46800" rIns="90000" bIns="46800" anchor="ctr">
            <a:spAutoFit/>
          </a:bodyPr>
          <a:lstStyle/>
          <a:p>
            <a:endParaRPr lang="es-ES"/>
          </a:p>
        </p:txBody>
      </p:sp>
      <p:grpSp>
        <p:nvGrpSpPr>
          <p:cNvPr id="11" name="Group 199"/>
          <p:cNvGrpSpPr>
            <a:grpSpLocks/>
          </p:cNvGrpSpPr>
          <p:nvPr/>
        </p:nvGrpSpPr>
        <p:grpSpPr bwMode="auto">
          <a:xfrm>
            <a:off x="766763" y="1757363"/>
            <a:ext cx="1409700" cy="587375"/>
            <a:chOff x="483" y="1025"/>
            <a:chExt cx="888" cy="370"/>
          </a:xfrm>
        </p:grpSpPr>
        <p:sp>
          <p:nvSpPr>
            <p:cNvPr id="31792" name="Text Box 200"/>
            <p:cNvSpPr txBox="1">
              <a:spLocks noChangeArrowheads="1"/>
            </p:cNvSpPr>
            <p:nvPr/>
          </p:nvSpPr>
          <p:spPr bwMode="auto">
            <a:xfrm>
              <a:off x="483" y="1025"/>
              <a:ext cx="888" cy="326"/>
            </a:xfrm>
            <a:prstGeom prst="rect">
              <a:avLst/>
            </a:prstGeom>
            <a:noFill/>
            <a:ln w="19050">
              <a:noFill/>
              <a:miter lim="800000"/>
              <a:headEnd/>
              <a:tailEnd type="none" w="lg" len="med"/>
            </a:ln>
          </p:spPr>
          <p:txBody>
            <a:bodyPr lIns="18000" tIns="46800" rIns="90000" bIns="46800" anchor="ctr" anchorCtr="1">
              <a:spAutoFit/>
            </a:bodyPr>
            <a:lstStyle/>
            <a:p>
              <a:pPr algn="ctr" eaLnBrk="0" hangingPunct="0">
                <a:spcBef>
                  <a:spcPct val="50000"/>
                </a:spcBef>
              </a:pPr>
              <a:r>
                <a:rPr lang="es-ES_tradnl" sz="1400">
                  <a:solidFill>
                    <a:srgbClr val="990000"/>
                  </a:solidFill>
                </a:rPr>
                <a:t>Discontinuidad de Mohorovicic</a:t>
              </a:r>
            </a:p>
          </p:txBody>
        </p:sp>
        <p:sp>
          <p:nvSpPr>
            <p:cNvPr id="31793" name="Line 201"/>
            <p:cNvSpPr>
              <a:spLocks noChangeShapeType="1"/>
            </p:cNvSpPr>
            <p:nvPr/>
          </p:nvSpPr>
          <p:spPr bwMode="auto">
            <a:xfrm>
              <a:off x="518" y="1311"/>
              <a:ext cx="783" cy="0"/>
            </a:xfrm>
            <a:prstGeom prst="line">
              <a:avLst/>
            </a:prstGeom>
            <a:noFill/>
            <a:ln w="19050">
              <a:solidFill>
                <a:srgbClr val="993300"/>
              </a:solidFill>
              <a:round/>
              <a:headEnd/>
              <a:tailEnd type="none" w="lg" len="med"/>
            </a:ln>
          </p:spPr>
          <p:txBody>
            <a:bodyPr wrap="none" lIns="18000" tIns="46800" rIns="90000" bIns="46800" anchor="ctr">
              <a:spAutoFit/>
            </a:bodyPr>
            <a:lstStyle/>
            <a:p>
              <a:endParaRPr lang="es-ES"/>
            </a:p>
          </p:txBody>
        </p:sp>
        <p:sp>
          <p:nvSpPr>
            <p:cNvPr id="31794" name="Line 202"/>
            <p:cNvSpPr>
              <a:spLocks noChangeShapeType="1"/>
            </p:cNvSpPr>
            <p:nvPr/>
          </p:nvSpPr>
          <p:spPr bwMode="auto">
            <a:xfrm>
              <a:off x="932" y="1308"/>
              <a:ext cx="0" cy="87"/>
            </a:xfrm>
            <a:prstGeom prst="line">
              <a:avLst/>
            </a:prstGeom>
            <a:noFill/>
            <a:ln w="19050">
              <a:solidFill>
                <a:srgbClr val="993300"/>
              </a:solidFill>
              <a:round/>
              <a:headEnd/>
              <a:tailEnd type="triangle" w="sm" len="sm"/>
            </a:ln>
          </p:spPr>
          <p:txBody>
            <a:bodyPr wrap="none" lIns="18000" tIns="46800" rIns="90000" bIns="46800" anchor="ctr">
              <a:spAutoFit/>
            </a:bodyPr>
            <a:lstStyle/>
            <a:p>
              <a:endParaRPr lang="es-ES"/>
            </a:p>
          </p:txBody>
        </p:sp>
      </p:grpSp>
      <p:grpSp>
        <p:nvGrpSpPr>
          <p:cNvPr id="12" name="Group 203"/>
          <p:cNvGrpSpPr>
            <a:grpSpLocks/>
          </p:cNvGrpSpPr>
          <p:nvPr/>
        </p:nvGrpSpPr>
        <p:grpSpPr bwMode="auto">
          <a:xfrm>
            <a:off x="3832225" y="1733550"/>
            <a:ext cx="1338263" cy="615950"/>
            <a:chOff x="2414" y="1010"/>
            <a:chExt cx="843" cy="388"/>
          </a:xfrm>
        </p:grpSpPr>
        <p:sp>
          <p:nvSpPr>
            <p:cNvPr id="31788" name="Text Box 204"/>
            <p:cNvSpPr txBox="1">
              <a:spLocks noChangeArrowheads="1"/>
            </p:cNvSpPr>
            <p:nvPr/>
          </p:nvSpPr>
          <p:spPr bwMode="auto">
            <a:xfrm>
              <a:off x="2414" y="1010"/>
              <a:ext cx="843" cy="326"/>
            </a:xfrm>
            <a:prstGeom prst="rect">
              <a:avLst/>
            </a:prstGeom>
            <a:noFill/>
            <a:ln w="19050">
              <a:noFill/>
              <a:miter lim="800000"/>
              <a:headEnd/>
              <a:tailEnd type="none" w="lg" len="med"/>
            </a:ln>
          </p:spPr>
          <p:txBody>
            <a:bodyPr lIns="18000" tIns="46800" rIns="90000" bIns="46800" anchor="ctr" anchorCtr="1">
              <a:spAutoFit/>
            </a:bodyPr>
            <a:lstStyle/>
            <a:p>
              <a:pPr algn="ctr" eaLnBrk="0" hangingPunct="0">
                <a:spcBef>
                  <a:spcPct val="50000"/>
                </a:spcBef>
              </a:pPr>
              <a:r>
                <a:rPr lang="es-ES_tradnl" sz="1400">
                  <a:solidFill>
                    <a:srgbClr val="990000"/>
                  </a:solidFill>
                </a:rPr>
                <a:t>Discontinuidad de Gutenberg</a:t>
              </a:r>
            </a:p>
          </p:txBody>
        </p:sp>
        <p:grpSp>
          <p:nvGrpSpPr>
            <p:cNvPr id="13" name="Group 205"/>
            <p:cNvGrpSpPr>
              <a:grpSpLocks/>
            </p:cNvGrpSpPr>
            <p:nvPr/>
          </p:nvGrpSpPr>
          <p:grpSpPr bwMode="auto">
            <a:xfrm>
              <a:off x="2455" y="1311"/>
              <a:ext cx="783" cy="87"/>
              <a:chOff x="2670" y="1503"/>
              <a:chExt cx="783" cy="87"/>
            </a:xfrm>
          </p:grpSpPr>
          <p:sp>
            <p:nvSpPr>
              <p:cNvPr id="31790" name="Line 206"/>
              <p:cNvSpPr>
                <a:spLocks noChangeShapeType="1"/>
              </p:cNvSpPr>
              <p:nvPr/>
            </p:nvSpPr>
            <p:spPr bwMode="auto">
              <a:xfrm>
                <a:off x="2670" y="1506"/>
                <a:ext cx="783" cy="0"/>
              </a:xfrm>
              <a:prstGeom prst="line">
                <a:avLst/>
              </a:prstGeom>
              <a:noFill/>
              <a:ln w="19050">
                <a:solidFill>
                  <a:srgbClr val="993300"/>
                </a:solidFill>
                <a:round/>
                <a:headEnd/>
                <a:tailEnd type="none" w="lg" len="med"/>
              </a:ln>
            </p:spPr>
            <p:txBody>
              <a:bodyPr wrap="none" lIns="18000" tIns="46800" rIns="90000" bIns="46800" anchor="ctr">
                <a:spAutoFit/>
              </a:bodyPr>
              <a:lstStyle/>
              <a:p>
                <a:endParaRPr lang="es-ES"/>
              </a:p>
            </p:txBody>
          </p:sp>
          <p:sp>
            <p:nvSpPr>
              <p:cNvPr id="31791" name="Line 207"/>
              <p:cNvSpPr>
                <a:spLocks noChangeShapeType="1"/>
              </p:cNvSpPr>
              <p:nvPr/>
            </p:nvSpPr>
            <p:spPr bwMode="auto">
              <a:xfrm>
                <a:off x="3009" y="1503"/>
                <a:ext cx="0" cy="87"/>
              </a:xfrm>
              <a:prstGeom prst="line">
                <a:avLst/>
              </a:prstGeom>
              <a:noFill/>
              <a:ln w="19050">
                <a:solidFill>
                  <a:srgbClr val="993300"/>
                </a:solidFill>
                <a:round/>
                <a:headEnd/>
                <a:tailEnd type="triangle" w="sm" len="sm"/>
              </a:ln>
            </p:spPr>
            <p:txBody>
              <a:bodyPr wrap="none" lIns="18000" tIns="46800" rIns="90000" bIns="46800" anchor="ctr">
                <a:spAutoFit/>
              </a:bodyPr>
              <a:lstStyle/>
              <a:p>
                <a:endParaRPr lang="es-ES"/>
              </a:p>
            </p:txBody>
          </p:sp>
        </p:grpSp>
      </p:grpSp>
      <p:grpSp>
        <p:nvGrpSpPr>
          <p:cNvPr id="14" name="Group 208"/>
          <p:cNvGrpSpPr>
            <a:grpSpLocks/>
          </p:cNvGrpSpPr>
          <p:nvPr/>
        </p:nvGrpSpPr>
        <p:grpSpPr bwMode="auto">
          <a:xfrm>
            <a:off x="5940425" y="1743075"/>
            <a:ext cx="1322388" cy="596900"/>
            <a:chOff x="3742" y="1016"/>
            <a:chExt cx="833" cy="376"/>
          </a:xfrm>
        </p:grpSpPr>
        <p:sp>
          <p:nvSpPr>
            <p:cNvPr id="31784" name="Text Box 209"/>
            <p:cNvSpPr txBox="1">
              <a:spLocks noChangeArrowheads="1"/>
            </p:cNvSpPr>
            <p:nvPr/>
          </p:nvSpPr>
          <p:spPr bwMode="auto">
            <a:xfrm>
              <a:off x="3742" y="1016"/>
              <a:ext cx="833" cy="326"/>
            </a:xfrm>
            <a:prstGeom prst="rect">
              <a:avLst/>
            </a:prstGeom>
            <a:noFill/>
            <a:ln w="19050">
              <a:noFill/>
              <a:miter lim="800000"/>
              <a:headEnd/>
              <a:tailEnd type="none" w="lg" len="med"/>
            </a:ln>
          </p:spPr>
          <p:txBody>
            <a:bodyPr lIns="18000" tIns="46800" rIns="90000" bIns="46800" anchor="ctr" anchorCtr="1">
              <a:spAutoFit/>
            </a:bodyPr>
            <a:lstStyle/>
            <a:p>
              <a:pPr algn="ctr" eaLnBrk="0" hangingPunct="0">
                <a:spcBef>
                  <a:spcPct val="50000"/>
                </a:spcBef>
              </a:pPr>
              <a:r>
                <a:rPr lang="es-ES_tradnl" sz="1400">
                  <a:solidFill>
                    <a:srgbClr val="990000"/>
                  </a:solidFill>
                </a:rPr>
                <a:t>Discontinuidad de Lehman</a:t>
              </a:r>
            </a:p>
          </p:txBody>
        </p:sp>
        <p:grpSp>
          <p:nvGrpSpPr>
            <p:cNvPr id="15" name="Group 210"/>
            <p:cNvGrpSpPr>
              <a:grpSpLocks/>
            </p:cNvGrpSpPr>
            <p:nvPr/>
          </p:nvGrpSpPr>
          <p:grpSpPr bwMode="auto">
            <a:xfrm>
              <a:off x="3766" y="1305"/>
              <a:ext cx="783" cy="87"/>
              <a:chOff x="3987" y="1497"/>
              <a:chExt cx="783" cy="87"/>
            </a:xfrm>
          </p:grpSpPr>
          <p:sp>
            <p:nvSpPr>
              <p:cNvPr id="31786" name="Line 211"/>
              <p:cNvSpPr>
                <a:spLocks noChangeShapeType="1"/>
              </p:cNvSpPr>
              <p:nvPr/>
            </p:nvSpPr>
            <p:spPr bwMode="auto">
              <a:xfrm>
                <a:off x="3987" y="1500"/>
                <a:ext cx="783" cy="0"/>
              </a:xfrm>
              <a:prstGeom prst="line">
                <a:avLst/>
              </a:prstGeom>
              <a:noFill/>
              <a:ln w="19050">
                <a:solidFill>
                  <a:srgbClr val="993300"/>
                </a:solidFill>
                <a:round/>
                <a:headEnd/>
                <a:tailEnd type="none" w="lg" len="med"/>
              </a:ln>
            </p:spPr>
            <p:txBody>
              <a:bodyPr wrap="none" lIns="18000" tIns="46800" rIns="90000" bIns="46800" anchor="ctr">
                <a:spAutoFit/>
              </a:bodyPr>
              <a:lstStyle/>
              <a:p>
                <a:endParaRPr lang="es-ES"/>
              </a:p>
            </p:txBody>
          </p:sp>
          <p:sp>
            <p:nvSpPr>
              <p:cNvPr id="31787" name="Line 212"/>
              <p:cNvSpPr>
                <a:spLocks noChangeShapeType="1"/>
              </p:cNvSpPr>
              <p:nvPr/>
            </p:nvSpPr>
            <p:spPr bwMode="auto">
              <a:xfrm>
                <a:off x="4398" y="1497"/>
                <a:ext cx="0" cy="87"/>
              </a:xfrm>
              <a:prstGeom prst="line">
                <a:avLst/>
              </a:prstGeom>
              <a:noFill/>
              <a:ln w="19050">
                <a:solidFill>
                  <a:srgbClr val="993300"/>
                </a:solidFill>
                <a:round/>
                <a:headEnd/>
                <a:tailEnd type="triangle" w="sm" len="sm"/>
              </a:ln>
            </p:spPr>
            <p:txBody>
              <a:bodyPr wrap="none" lIns="18000" tIns="46800" rIns="90000" bIns="46800" anchor="ctr">
                <a:spAutoFit/>
              </a:bodyPr>
              <a:lstStyle/>
              <a:p>
                <a:endParaRPr lang="es-ES"/>
              </a:p>
            </p:txBody>
          </p:sp>
        </p:grpSp>
      </p:grpSp>
      <p:grpSp>
        <p:nvGrpSpPr>
          <p:cNvPr id="16" name="Group 213"/>
          <p:cNvGrpSpPr>
            <a:grpSpLocks/>
          </p:cNvGrpSpPr>
          <p:nvPr/>
        </p:nvGrpSpPr>
        <p:grpSpPr bwMode="auto">
          <a:xfrm>
            <a:off x="1398588" y="2314575"/>
            <a:ext cx="6515100" cy="2433638"/>
            <a:chOff x="1088" y="1599"/>
            <a:chExt cx="4104" cy="1533"/>
          </a:xfrm>
        </p:grpSpPr>
        <p:sp>
          <p:nvSpPr>
            <p:cNvPr id="31770" name="Freeform 214"/>
            <p:cNvSpPr>
              <a:spLocks/>
            </p:cNvSpPr>
            <p:nvPr/>
          </p:nvSpPr>
          <p:spPr bwMode="auto">
            <a:xfrm>
              <a:off x="1088" y="2865"/>
              <a:ext cx="34" cy="267"/>
            </a:xfrm>
            <a:custGeom>
              <a:avLst/>
              <a:gdLst>
                <a:gd name="T0" fmla="*/ 0 w 34"/>
                <a:gd name="T1" fmla="*/ 267 h 267"/>
                <a:gd name="T2" fmla="*/ 6 w 34"/>
                <a:gd name="T3" fmla="*/ 267 h 267"/>
                <a:gd name="T4" fmla="*/ 11 w 34"/>
                <a:gd name="T5" fmla="*/ 262 h 267"/>
                <a:gd name="T6" fmla="*/ 17 w 34"/>
                <a:gd name="T7" fmla="*/ 256 h 267"/>
                <a:gd name="T8" fmla="*/ 23 w 34"/>
                <a:gd name="T9" fmla="*/ 239 h 267"/>
                <a:gd name="T10" fmla="*/ 23 w 34"/>
                <a:gd name="T11" fmla="*/ 227 h 267"/>
                <a:gd name="T12" fmla="*/ 28 w 34"/>
                <a:gd name="T13" fmla="*/ 210 h 267"/>
                <a:gd name="T14" fmla="*/ 28 w 34"/>
                <a:gd name="T15" fmla="*/ 193 h 267"/>
                <a:gd name="T16" fmla="*/ 28 w 34"/>
                <a:gd name="T17" fmla="*/ 176 h 267"/>
                <a:gd name="T18" fmla="*/ 28 w 34"/>
                <a:gd name="T19" fmla="*/ 154 h 267"/>
                <a:gd name="T20" fmla="*/ 28 w 34"/>
                <a:gd name="T21" fmla="*/ 137 h 267"/>
                <a:gd name="T22" fmla="*/ 28 w 34"/>
                <a:gd name="T23" fmla="*/ 114 h 267"/>
                <a:gd name="T24" fmla="*/ 28 w 34"/>
                <a:gd name="T25" fmla="*/ 91 h 267"/>
                <a:gd name="T26" fmla="*/ 28 w 34"/>
                <a:gd name="T27" fmla="*/ 74 h 267"/>
                <a:gd name="T28" fmla="*/ 28 w 34"/>
                <a:gd name="T29" fmla="*/ 57 h 267"/>
                <a:gd name="T30" fmla="*/ 28 w 34"/>
                <a:gd name="T31" fmla="*/ 40 h 267"/>
                <a:gd name="T32" fmla="*/ 28 w 34"/>
                <a:gd name="T33" fmla="*/ 29 h 267"/>
                <a:gd name="T34" fmla="*/ 28 w 34"/>
                <a:gd name="T35" fmla="*/ 17 h 267"/>
                <a:gd name="T36" fmla="*/ 34 w 34"/>
                <a:gd name="T37" fmla="*/ 6 h 267"/>
                <a:gd name="T38" fmla="*/ 34 w 34"/>
                <a:gd name="T39" fmla="*/ 0 h 267"/>
                <a:gd name="T40" fmla="*/ 34 w 34"/>
                <a:gd name="T41" fmla="*/ 0 h 2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4"/>
                <a:gd name="T64" fmla="*/ 0 h 267"/>
                <a:gd name="T65" fmla="*/ 34 w 34"/>
                <a:gd name="T66" fmla="*/ 267 h 2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4" h="267">
                  <a:moveTo>
                    <a:pt x="0" y="267"/>
                  </a:moveTo>
                  <a:lnTo>
                    <a:pt x="6" y="267"/>
                  </a:lnTo>
                  <a:lnTo>
                    <a:pt x="11" y="262"/>
                  </a:lnTo>
                  <a:lnTo>
                    <a:pt x="17" y="256"/>
                  </a:lnTo>
                  <a:lnTo>
                    <a:pt x="23" y="239"/>
                  </a:lnTo>
                  <a:lnTo>
                    <a:pt x="23" y="227"/>
                  </a:lnTo>
                  <a:lnTo>
                    <a:pt x="28" y="210"/>
                  </a:lnTo>
                  <a:lnTo>
                    <a:pt x="28" y="193"/>
                  </a:lnTo>
                  <a:lnTo>
                    <a:pt x="28" y="176"/>
                  </a:lnTo>
                  <a:lnTo>
                    <a:pt x="28" y="154"/>
                  </a:lnTo>
                  <a:lnTo>
                    <a:pt x="28" y="137"/>
                  </a:lnTo>
                  <a:lnTo>
                    <a:pt x="28" y="114"/>
                  </a:lnTo>
                  <a:lnTo>
                    <a:pt x="28" y="91"/>
                  </a:lnTo>
                  <a:lnTo>
                    <a:pt x="28" y="74"/>
                  </a:lnTo>
                  <a:lnTo>
                    <a:pt x="28" y="57"/>
                  </a:lnTo>
                  <a:lnTo>
                    <a:pt x="28" y="40"/>
                  </a:lnTo>
                  <a:lnTo>
                    <a:pt x="28" y="29"/>
                  </a:lnTo>
                  <a:lnTo>
                    <a:pt x="28" y="17"/>
                  </a:lnTo>
                  <a:lnTo>
                    <a:pt x="34" y="6"/>
                  </a:lnTo>
                  <a:lnTo>
                    <a:pt x="34" y="0"/>
                  </a:lnTo>
                </a:path>
              </a:pathLst>
            </a:custGeom>
            <a:noFill/>
            <a:ln w="34925">
              <a:solidFill>
                <a:srgbClr val="DF1506"/>
              </a:solidFill>
              <a:round/>
              <a:headEnd/>
              <a:tailEnd/>
            </a:ln>
          </p:spPr>
          <p:txBody>
            <a:bodyPr/>
            <a:lstStyle/>
            <a:p>
              <a:endParaRPr lang="es-ES_tradnl"/>
            </a:p>
          </p:txBody>
        </p:sp>
        <p:sp>
          <p:nvSpPr>
            <p:cNvPr id="31771" name="Freeform 215"/>
            <p:cNvSpPr>
              <a:spLocks/>
            </p:cNvSpPr>
            <p:nvPr/>
          </p:nvSpPr>
          <p:spPr bwMode="auto">
            <a:xfrm>
              <a:off x="1122" y="2604"/>
              <a:ext cx="28" cy="261"/>
            </a:xfrm>
            <a:custGeom>
              <a:avLst/>
              <a:gdLst>
                <a:gd name="T0" fmla="*/ 0 w 28"/>
                <a:gd name="T1" fmla="*/ 261 h 261"/>
                <a:gd name="T2" fmla="*/ 0 w 28"/>
                <a:gd name="T3" fmla="*/ 261 h 261"/>
                <a:gd name="T4" fmla="*/ 5 w 28"/>
                <a:gd name="T5" fmla="*/ 261 h 261"/>
                <a:gd name="T6" fmla="*/ 5 w 28"/>
                <a:gd name="T7" fmla="*/ 261 h 261"/>
                <a:gd name="T8" fmla="*/ 5 w 28"/>
                <a:gd name="T9" fmla="*/ 261 h 261"/>
                <a:gd name="T10" fmla="*/ 11 w 28"/>
                <a:gd name="T11" fmla="*/ 261 h 261"/>
                <a:gd name="T12" fmla="*/ 11 w 28"/>
                <a:gd name="T13" fmla="*/ 256 h 261"/>
                <a:gd name="T14" fmla="*/ 11 w 28"/>
                <a:gd name="T15" fmla="*/ 256 h 261"/>
                <a:gd name="T16" fmla="*/ 17 w 28"/>
                <a:gd name="T17" fmla="*/ 250 h 261"/>
                <a:gd name="T18" fmla="*/ 17 w 28"/>
                <a:gd name="T19" fmla="*/ 244 h 261"/>
                <a:gd name="T20" fmla="*/ 17 w 28"/>
                <a:gd name="T21" fmla="*/ 239 h 261"/>
                <a:gd name="T22" fmla="*/ 22 w 28"/>
                <a:gd name="T23" fmla="*/ 227 h 261"/>
                <a:gd name="T24" fmla="*/ 22 w 28"/>
                <a:gd name="T25" fmla="*/ 216 h 261"/>
                <a:gd name="T26" fmla="*/ 22 w 28"/>
                <a:gd name="T27" fmla="*/ 199 h 261"/>
                <a:gd name="T28" fmla="*/ 22 w 28"/>
                <a:gd name="T29" fmla="*/ 182 h 261"/>
                <a:gd name="T30" fmla="*/ 22 w 28"/>
                <a:gd name="T31" fmla="*/ 159 h 261"/>
                <a:gd name="T32" fmla="*/ 28 w 28"/>
                <a:gd name="T33" fmla="*/ 136 h 261"/>
                <a:gd name="T34" fmla="*/ 28 w 28"/>
                <a:gd name="T35" fmla="*/ 108 h 261"/>
                <a:gd name="T36" fmla="*/ 28 w 28"/>
                <a:gd name="T37" fmla="*/ 80 h 261"/>
                <a:gd name="T38" fmla="*/ 28 w 28"/>
                <a:gd name="T39" fmla="*/ 40 h 261"/>
                <a:gd name="T40" fmla="*/ 28 w 28"/>
                <a:gd name="T41" fmla="*/ 0 h 26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8"/>
                <a:gd name="T64" fmla="*/ 0 h 261"/>
                <a:gd name="T65" fmla="*/ 28 w 28"/>
                <a:gd name="T66" fmla="*/ 261 h 26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8" h="261">
                  <a:moveTo>
                    <a:pt x="0" y="261"/>
                  </a:moveTo>
                  <a:lnTo>
                    <a:pt x="0" y="261"/>
                  </a:lnTo>
                  <a:lnTo>
                    <a:pt x="5" y="261"/>
                  </a:lnTo>
                  <a:lnTo>
                    <a:pt x="11" y="261"/>
                  </a:lnTo>
                  <a:lnTo>
                    <a:pt x="11" y="256"/>
                  </a:lnTo>
                  <a:lnTo>
                    <a:pt x="17" y="250"/>
                  </a:lnTo>
                  <a:lnTo>
                    <a:pt x="17" y="244"/>
                  </a:lnTo>
                  <a:lnTo>
                    <a:pt x="17" y="239"/>
                  </a:lnTo>
                  <a:lnTo>
                    <a:pt x="22" y="227"/>
                  </a:lnTo>
                  <a:lnTo>
                    <a:pt x="22" y="216"/>
                  </a:lnTo>
                  <a:lnTo>
                    <a:pt x="22" y="199"/>
                  </a:lnTo>
                  <a:lnTo>
                    <a:pt x="22" y="182"/>
                  </a:lnTo>
                  <a:lnTo>
                    <a:pt x="22" y="159"/>
                  </a:lnTo>
                  <a:lnTo>
                    <a:pt x="28" y="136"/>
                  </a:lnTo>
                  <a:lnTo>
                    <a:pt x="28" y="108"/>
                  </a:lnTo>
                  <a:lnTo>
                    <a:pt x="28" y="80"/>
                  </a:lnTo>
                  <a:lnTo>
                    <a:pt x="28" y="40"/>
                  </a:lnTo>
                  <a:lnTo>
                    <a:pt x="28" y="0"/>
                  </a:lnTo>
                </a:path>
              </a:pathLst>
            </a:custGeom>
            <a:noFill/>
            <a:ln w="34925">
              <a:solidFill>
                <a:srgbClr val="DF1506"/>
              </a:solidFill>
              <a:round/>
              <a:headEnd/>
              <a:tailEnd/>
            </a:ln>
          </p:spPr>
          <p:txBody>
            <a:bodyPr/>
            <a:lstStyle/>
            <a:p>
              <a:endParaRPr lang="es-ES_tradnl"/>
            </a:p>
          </p:txBody>
        </p:sp>
        <p:sp>
          <p:nvSpPr>
            <p:cNvPr id="31772" name="Freeform 216"/>
            <p:cNvSpPr>
              <a:spLocks/>
            </p:cNvSpPr>
            <p:nvPr/>
          </p:nvSpPr>
          <p:spPr bwMode="auto">
            <a:xfrm>
              <a:off x="1150" y="2581"/>
              <a:ext cx="22" cy="23"/>
            </a:xfrm>
            <a:custGeom>
              <a:avLst/>
              <a:gdLst>
                <a:gd name="T0" fmla="*/ 0 w 22"/>
                <a:gd name="T1" fmla="*/ 23 h 23"/>
                <a:gd name="T2" fmla="*/ 5 w 22"/>
                <a:gd name="T3" fmla="*/ 6 h 23"/>
                <a:gd name="T4" fmla="*/ 11 w 22"/>
                <a:gd name="T5" fmla="*/ 0 h 23"/>
                <a:gd name="T6" fmla="*/ 22 w 22"/>
                <a:gd name="T7" fmla="*/ 6 h 23"/>
                <a:gd name="T8" fmla="*/ 22 w 22"/>
                <a:gd name="T9" fmla="*/ 23 h 23"/>
                <a:gd name="T10" fmla="*/ 0 60000 65536"/>
                <a:gd name="T11" fmla="*/ 0 60000 65536"/>
                <a:gd name="T12" fmla="*/ 0 60000 65536"/>
                <a:gd name="T13" fmla="*/ 0 60000 65536"/>
                <a:gd name="T14" fmla="*/ 0 60000 65536"/>
                <a:gd name="T15" fmla="*/ 0 w 22"/>
                <a:gd name="T16" fmla="*/ 0 h 23"/>
                <a:gd name="T17" fmla="*/ 22 w 22"/>
                <a:gd name="T18" fmla="*/ 23 h 23"/>
              </a:gdLst>
              <a:ahLst/>
              <a:cxnLst>
                <a:cxn ang="T10">
                  <a:pos x="T0" y="T1"/>
                </a:cxn>
                <a:cxn ang="T11">
                  <a:pos x="T2" y="T3"/>
                </a:cxn>
                <a:cxn ang="T12">
                  <a:pos x="T4" y="T5"/>
                </a:cxn>
                <a:cxn ang="T13">
                  <a:pos x="T6" y="T7"/>
                </a:cxn>
                <a:cxn ang="T14">
                  <a:pos x="T8" y="T9"/>
                </a:cxn>
              </a:cxnLst>
              <a:rect l="T15" t="T16" r="T17" b="T18"/>
              <a:pathLst>
                <a:path w="22" h="23">
                  <a:moveTo>
                    <a:pt x="0" y="23"/>
                  </a:moveTo>
                  <a:lnTo>
                    <a:pt x="5" y="6"/>
                  </a:lnTo>
                  <a:lnTo>
                    <a:pt x="11" y="0"/>
                  </a:lnTo>
                  <a:lnTo>
                    <a:pt x="22" y="6"/>
                  </a:lnTo>
                  <a:lnTo>
                    <a:pt x="22" y="23"/>
                  </a:lnTo>
                </a:path>
              </a:pathLst>
            </a:custGeom>
            <a:noFill/>
            <a:ln w="34925">
              <a:solidFill>
                <a:srgbClr val="DF1506"/>
              </a:solidFill>
              <a:round/>
              <a:headEnd/>
              <a:tailEnd/>
            </a:ln>
          </p:spPr>
          <p:txBody>
            <a:bodyPr/>
            <a:lstStyle/>
            <a:p>
              <a:endParaRPr lang="es-ES_tradnl"/>
            </a:p>
          </p:txBody>
        </p:sp>
        <p:sp>
          <p:nvSpPr>
            <p:cNvPr id="31773" name="Freeform 217"/>
            <p:cNvSpPr>
              <a:spLocks/>
            </p:cNvSpPr>
            <p:nvPr/>
          </p:nvSpPr>
          <p:spPr bwMode="auto">
            <a:xfrm>
              <a:off x="1172" y="2604"/>
              <a:ext cx="40" cy="108"/>
            </a:xfrm>
            <a:custGeom>
              <a:avLst/>
              <a:gdLst>
                <a:gd name="T0" fmla="*/ 0 w 40"/>
                <a:gd name="T1" fmla="*/ 0 h 108"/>
                <a:gd name="T2" fmla="*/ 0 w 40"/>
                <a:gd name="T3" fmla="*/ 11 h 108"/>
                <a:gd name="T4" fmla="*/ 0 w 40"/>
                <a:gd name="T5" fmla="*/ 23 h 108"/>
                <a:gd name="T6" fmla="*/ 6 w 40"/>
                <a:gd name="T7" fmla="*/ 34 h 108"/>
                <a:gd name="T8" fmla="*/ 6 w 40"/>
                <a:gd name="T9" fmla="*/ 40 h 108"/>
                <a:gd name="T10" fmla="*/ 6 w 40"/>
                <a:gd name="T11" fmla="*/ 51 h 108"/>
                <a:gd name="T12" fmla="*/ 6 w 40"/>
                <a:gd name="T13" fmla="*/ 63 h 108"/>
                <a:gd name="T14" fmla="*/ 12 w 40"/>
                <a:gd name="T15" fmla="*/ 68 h 108"/>
                <a:gd name="T16" fmla="*/ 12 w 40"/>
                <a:gd name="T17" fmla="*/ 80 h 108"/>
                <a:gd name="T18" fmla="*/ 12 w 40"/>
                <a:gd name="T19" fmla="*/ 85 h 108"/>
                <a:gd name="T20" fmla="*/ 17 w 40"/>
                <a:gd name="T21" fmla="*/ 97 h 108"/>
                <a:gd name="T22" fmla="*/ 17 w 40"/>
                <a:gd name="T23" fmla="*/ 102 h 108"/>
                <a:gd name="T24" fmla="*/ 23 w 40"/>
                <a:gd name="T25" fmla="*/ 102 h 108"/>
                <a:gd name="T26" fmla="*/ 23 w 40"/>
                <a:gd name="T27" fmla="*/ 108 h 108"/>
                <a:gd name="T28" fmla="*/ 23 w 40"/>
                <a:gd name="T29" fmla="*/ 108 h 108"/>
                <a:gd name="T30" fmla="*/ 28 w 40"/>
                <a:gd name="T31" fmla="*/ 108 h 108"/>
                <a:gd name="T32" fmla="*/ 28 w 40"/>
                <a:gd name="T33" fmla="*/ 108 h 108"/>
                <a:gd name="T34" fmla="*/ 34 w 40"/>
                <a:gd name="T35" fmla="*/ 108 h 108"/>
                <a:gd name="T36" fmla="*/ 34 w 40"/>
                <a:gd name="T37" fmla="*/ 102 h 108"/>
                <a:gd name="T38" fmla="*/ 34 w 40"/>
                <a:gd name="T39" fmla="*/ 91 h 108"/>
                <a:gd name="T40" fmla="*/ 40 w 40"/>
                <a:gd name="T41" fmla="*/ 85 h 108"/>
                <a:gd name="T42" fmla="*/ 40 w 40"/>
                <a:gd name="T43" fmla="*/ 74 h 108"/>
                <a:gd name="T44" fmla="*/ 40 w 40"/>
                <a:gd name="T45" fmla="*/ 57 h 108"/>
                <a:gd name="T46" fmla="*/ 40 w 40"/>
                <a:gd name="T47" fmla="*/ 40 h 108"/>
                <a:gd name="T48" fmla="*/ 40 w 40"/>
                <a:gd name="T49" fmla="*/ 23 h 108"/>
                <a:gd name="T50" fmla="*/ 40 w 40"/>
                <a:gd name="T51" fmla="*/ 0 h 10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0"/>
                <a:gd name="T79" fmla="*/ 0 h 108"/>
                <a:gd name="T80" fmla="*/ 40 w 40"/>
                <a:gd name="T81" fmla="*/ 108 h 10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0" h="108">
                  <a:moveTo>
                    <a:pt x="0" y="0"/>
                  </a:moveTo>
                  <a:lnTo>
                    <a:pt x="0" y="11"/>
                  </a:lnTo>
                  <a:lnTo>
                    <a:pt x="0" y="23"/>
                  </a:lnTo>
                  <a:lnTo>
                    <a:pt x="6" y="34"/>
                  </a:lnTo>
                  <a:lnTo>
                    <a:pt x="6" y="40"/>
                  </a:lnTo>
                  <a:lnTo>
                    <a:pt x="6" y="51"/>
                  </a:lnTo>
                  <a:lnTo>
                    <a:pt x="6" y="63"/>
                  </a:lnTo>
                  <a:lnTo>
                    <a:pt x="12" y="68"/>
                  </a:lnTo>
                  <a:lnTo>
                    <a:pt x="12" y="80"/>
                  </a:lnTo>
                  <a:lnTo>
                    <a:pt x="12" y="85"/>
                  </a:lnTo>
                  <a:lnTo>
                    <a:pt x="17" y="97"/>
                  </a:lnTo>
                  <a:lnTo>
                    <a:pt x="17" y="102"/>
                  </a:lnTo>
                  <a:lnTo>
                    <a:pt x="23" y="102"/>
                  </a:lnTo>
                  <a:lnTo>
                    <a:pt x="23" y="108"/>
                  </a:lnTo>
                  <a:lnTo>
                    <a:pt x="28" y="108"/>
                  </a:lnTo>
                  <a:lnTo>
                    <a:pt x="34" y="108"/>
                  </a:lnTo>
                  <a:lnTo>
                    <a:pt x="34" y="102"/>
                  </a:lnTo>
                  <a:lnTo>
                    <a:pt x="34" y="91"/>
                  </a:lnTo>
                  <a:lnTo>
                    <a:pt x="40" y="85"/>
                  </a:lnTo>
                  <a:lnTo>
                    <a:pt x="40" y="74"/>
                  </a:lnTo>
                  <a:lnTo>
                    <a:pt x="40" y="57"/>
                  </a:lnTo>
                  <a:lnTo>
                    <a:pt x="40" y="40"/>
                  </a:lnTo>
                  <a:lnTo>
                    <a:pt x="40" y="23"/>
                  </a:lnTo>
                  <a:lnTo>
                    <a:pt x="40" y="0"/>
                  </a:lnTo>
                </a:path>
              </a:pathLst>
            </a:custGeom>
            <a:noFill/>
            <a:ln w="34925">
              <a:solidFill>
                <a:srgbClr val="DF1506"/>
              </a:solidFill>
              <a:round/>
              <a:headEnd/>
              <a:tailEnd/>
            </a:ln>
          </p:spPr>
          <p:txBody>
            <a:bodyPr/>
            <a:lstStyle/>
            <a:p>
              <a:endParaRPr lang="es-ES_tradnl"/>
            </a:p>
          </p:txBody>
        </p:sp>
        <p:sp>
          <p:nvSpPr>
            <p:cNvPr id="31774" name="Freeform 218"/>
            <p:cNvSpPr>
              <a:spLocks/>
            </p:cNvSpPr>
            <p:nvPr/>
          </p:nvSpPr>
          <p:spPr bwMode="auto">
            <a:xfrm>
              <a:off x="1212" y="2581"/>
              <a:ext cx="39" cy="23"/>
            </a:xfrm>
            <a:custGeom>
              <a:avLst/>
              <a:gdLst>
                <a:gd name="T0" fmla="*/ 0 w 39"/>
                <a:gd name="T1" fmla="*/ 23 h 23"/>
                <a:gd name="T2" fmla="*/ 5 w 39"/>
                <a:gd name="T3" fmla="*/ 6 h 23"/>
                <a:gd name="T4" fmla="*/ 22 w 39"/>
                <a:gd name="T5" fmla="*/ 0 h 23"/>
                <a:gd name="T6" fmla="*/ 39 w 39"/>
                <a:gd name="T7" fmla="*/ 0 h 23"/>
                <a:gd name="T8" fmla="*/ 0 60000 65536"/>
                <a:gd name="T9" fmla="*/ 0 60000 65536"/>
                <a:gd name="T10" fmla="*/ 0 60000 65536"/>
                <a:gd name="T11" fmla="*/ 0 60000 65536"/>
                <a:gd name="T12" fmla="*/ 0 w 39"/>
                <a:gd name="T13" fmla="*/ 0 h 23"/>
                <a:gd name="T14" fmla="*/ 39 w 39"/>
                <a:gd name="T15" fmla="*/ 23 h 23"/>
              </a:gdLst>
              <a:ahLst/>
              <a:cxnLst>
                <a:cxn ang="T8">
                  <a:pos x="T0" y="T1"/>
                </a:cxn>
                <a:cxn ang="T9">
                  <a:pos x="T2" y="T3"/>
                </a:cxn>
                <a:cxn ang="T10">
                  <a:pos x="T4" y="T5"/>
                </a:cxn>
                <a:cxn ang="T11">
                  <a:pos x="T6" y="T7"/>
                </a:cxn>
              </a:cxnLst>
              <a:rect l="T12" t="T13" r="T14" b="T15"/>
              <a:pathLst>
                <a:path w="39" h="23">
                  <a:moveTo>
                    <a:pt x="0" y="23"/>
                  </a:moveTo>
                  <a:lnTo>
                    <a:pt x="5" y="6"/>
                  </a:lnTo>
                  <a:lnTo>
                    <a:pt x="22" y="0"/>
                  </a:lnTo>
                  <a:lnTo>
                    <a:pt x="39" y="0"/>
                  </a:lnTo>
                </a:path>
              </a:pathLst>
            </a:custGeom>
            <a:noFill/>
            <a:ln w="34925">
              <a:solidFill>
                <a:srgbClr val="DF1506"/>
              </a:solidFill>
              <a:round/>
              <a:headEnd/>
              <a:tailEnd/>
            </a:ln>
          </p:spPr>
          <p:txBody>
            <a:bodyPr/>
            <a:lstStyle/>
            <a:p>
              <a:endParaRPr lang="es-ES_tradnl"/>
            </a:p>
          </p:txBody>
        </p:sp>
        <p:sp>
          <p:nvSpPr>
            <p:cNvPr id="31775" name="Freeform 219"/>
            <p:cNvSpPr>
              <a:spLocks/>
            </p:cNvSpPr>
            <p:nvPr/>
          </p:nvSpPr>
          <p:spPr bwMode="auto">
            <a:xfrm>
              <a:off x="1251" y="2343"/>
              <a:ext cx="224" cy="238"/>
            </a:xfrm>
            <a:custGeom>
              <a:avLst/>
              <a:gdLst>
                <a:gd name="T0" fmla="*/ 0 w 224"/>
                <a:gd name="T1" fmla="*/ 238 h 238"/>
                <a:gd name="T2" fmla="*/ 0 w 224"/>
                <a:gd name="T3" fmla="*/ 238 h 238"/>
                <a:gd name="T4" fmla="*/ 0 w 224"/>
                <a:gd name="T5" fmla="*/ 238 h 238"/>
                <a:gd name="T6" fmla="*/ 5 w 224"/>
                <a:gd name="T7" fmla="*/ 238 h 238"/>
                <a:gd name="T8" fmla="*/ 5 w 224"/>
                <a:gd name="T9" fmla="*/ 238 h 238"/>
                <a:gd name="T10" fmla="*/ 11 w 224"/>
                <a:gd name="T11" fmla="*/ 238 h 238"/>
                <a:gd name="T12" fmla="*/ 17 w 224"/>
                <a:gd name="T13" fmla="*/ 238 h 238"/>
                <a:gd name="T14" fmla="*/ 22 w 224"/>
                <a:gd name="T15" fmla="*/ 238 h 238"/>
                <a:gd name="T16" fmla="*/ 34 w 224"/>
                <a:gd name="T17" fmla="*/ 238 h 238"/>
                <a:gd name="T18" fmla="*/ 39 w 224"/>
                <a:gd name="T19" fmla="*/ 233 h 238"/>
                <a:gd name="T20" fmla="*/ 50 w 224"/>
                <a:gd name="T21" fmla="*/ 233 h 238"/>
                <a:gd name="T22" fmla="*/ 62 w 224"/>
                <a:gd name="T23" fmla="*/ 227 h 238"/>
                <a:gd name="T24" fmla="*/ 67 w 224"/>
                <a:gd name="T25" fmla="*/ 227 h 238"/>
                <a:gd name="T26" fmla="*/ 78 w 224"/>
                <a:gd name="T27" fmla="*/ 221 h 238"/>
                <a:gd name="T28" fmla="*/ 90 w 224"/>
                <a:gd name="T29" fmla="*/ 216 h 238"/>
                <a:gd name="T30" fmla="*/ 101 w 224"/>
                <a:gd name="T31" fmla="*/ 210 h 238"/>
                <a:gd name="T32" fmla="*/ 112 w 224"/>
                <a:gd name="T33" fmla="*/ 204 h 238"/>
                <a:gd name="T34" fmla="*/ 123 w 224"/>
                <a:gd name="T35" fmla="*/ 199 h 238"/>
                <a:gd name="T36" fmla="*/ 135 w 224"/>
                <a:gd name="T37" fmla="*/ 193 h 238"/>
                <a:gd name="T38" fmla="*/ 146 w 224"/>
                <a:gd name="T39" fmla="*/ 182 h 238"/>
                <a:gd name="T40" fmla="*/ 157 w 224"/>
                <a:gd name="T41" fmla="*/ 176 h 238"/>
                <a:gd name="T42" fmla="*/ 168 w 224"/>
                <a:gd name="T43" fmla="*/ 165 h 238"/>
                <a:gd name="T44" fmla="*/ 174 w 224"/>
                <a:gd name="T45" fmla="*/ 153 h 238"/>
                <a:gd name="T46" fmla="*/ 185 w 224"/>
                <a:gd name="T47" fmla="*/ 142 h 238"/>
                <a:gd name="T48" fmla="*/ 196 w 224"/>
                <a:gd name="T49" fmla="*/ 131 h 238"/>
                <a:gd name="T50" fmla="*/ 202 w 224"/>
                <a:gd name="T51" fmla="*/ 114 h 238"/>
                <a:gd name="T52" fmla="*/ 207 w 224"/>
                <a:gd name="T53" fmla="*/ 96 h 238"/>
                <a:gd name="T54" fmla="*/ 213 w 224"/>
                <a:gd name="T55" fmla="*/ 79 h 238"/>
                <a:gd name="T56" fmla="*/ 219 w 224"/>
                <a:gd name="T57" fmla="*/ 62 h 238"/>
                <a:gd name="T58" fmla="*/ 219 w 224"/>
                <a:gd name="T59" fmla="*/ 45 h 238"/>
                <a:gd name="T60" fmla="*/ 224 w 224"/>
                <a:gd name="T61" fmla="*/ 23 h 238"/>
                <a:gd name="T62" fmla="*/ 224 w 224"/>
                <a:gd name="T63" fmla="*/ 0 h 23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24"/>
                <a:gd name="T97" fmla="*/ 0 h 238"/>
                <a:gd name="T98" fmla="*/ 224 w 224"/>
                <a:gd name="T99" fmla="*/ 238 h 23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24" h="238">
                  <a:moveTo>
                    <a:pt x="0" y="238"/>
                  </a:moveTo>
                  <a:lnTo>
                    <a:pt x="0" y="238"/>
                  </a:lnTo>
                  <a:lnTo>
                    <a:pt x="5" y="238"/>
                  </a:lnTo>
                  <a:lnTo>
                    <a:pt x="11" y="238"/>
                  </a:lnTo>
                  <a:lnTo>
                    <a:pt x="17" y="238"/>
                  </a:lnTo>
                  <a:lnTo>
                    <a:pt x="22" y="238"/>
                  </a:lnTo>
                  <a:lnTo>
                    <a:pt x="34" y="238"/>
                  </a:lnTo>
                  <a:lnTo>
                    <a:pt x="39" y="233"/>
                  </a:lnTo>
                  <a:lnTo>
                    <a:pt x="50" y="233"/>
                  </a:lnTo>
                  <a:lnTo>
                    <a:pt x="62" y="227"/>
                  </a:lnTo>
                  <a:lnTo>
                    <a:pt x="67" y="227"/>
                  </a:lnTo>
                  <a:lnTo>
                    <a:pt x="78" y="221"/>
                  </a:lnTo>
                  <a:lnTo>
                    <a:pt x="90" y="216"/>
                  </a:lnTo>
                  <a:lnTo>
                    <a:pt x="101" y="210"/>
                  </a:lnTo>
                  <a:lnTo>
                    <a:pt x="112" y="204"/>
                  </a:lnTo>
                  <a:lnTo>
                    <a:pt x="123" y="199"/>
                  </a:lnTo>
                  <a:lnTo>
                    <a:pt x="135" y="193"/>
                  </a:lnTo>
                  <a:lnTo>
                    <a:pt x="146" y="182"/>
                  </a:lnTo>
                  <a:lnTo>
                    <a:pt x="157" y="176"/>
                  </a:lnTo>
                  <a:lnTo>
                    <a:pt x="168" y="165"/>
                  </a:lnTo>
                  <a:lnTo>
                    <a:pt x="174" y="153"/>
                  </a:lnTo>
                  <a:lnTo>
                    <a:pt x="185" y="142"/>
                  </a:lnTo>
                  <a:lnTo>
                    <a:pt x="196" y="131"/>
                  </a:lnTo>
                  <a:lnTo>
                    <a:pt x="202" y="114"/>
                  </a:lnTo>
                  <a:lnTo>
                    <a:pt x="207" y="96"/>
                  </a:lnTo>
                  <a:lnTo>
                    <a:pt x="213" y="79"/>
                  </a:lnTo>
                  <a:lnTo>
                    <a:pt x="219" y="62"/>
                  </a:lnTo>
                  <a:lnTo>
                    <a:pt x="219" y="45"/>
                  </a:lnTo>
                  <a:lnTo>
                    <a:pt x="224" y="23"/>
                  </a:lnTo>
                  <a:lnTo>
                    <a:pt x="224" y="0"/>
                  </a:lnTo>
                </a:path>
              </a:pathLst>
            </a:custGeom>
            <a:noFill/>
            <a:ln w="34925">
              <a:solidFill>
                <a:srgbClr val="DF1506"/>
              </a:solidFill>
              <a:round/>
              <a:headEnd/>
              <a:tailEnd/>
            </a:ln>
          </p:spPr>
          <p:txBody>
            <a:bodyPr/>
            <a:lstStyle/>
            <a:p>
              <a:endParaRPr lang="es-ES_tradnl"/>
            </a:p>
          </p:txBody>
        </p:sp>
        <p:sp>
          <p:nvSpPr>
            <p:cNvPr id="31776" name="Freeform 220"/>
            <p:cNvSpPr>
              <a:spLocks/>
            </p:cNvSpPr>
            <p:nvPr/>
          </p:nvSpPr>
          <p:spPr bwMode="auto">
            <a:xfrm>
              <a:off x="1483" y="2099"/>
              <a:ext cx="124" cy="244"/>
            </a:xfrm>
            <a:custGeom>
              <a:avLst/>
              <a:gdLst>
                <a:gd name="T0" fmla="*/ 0 w 124"/>
                <a:gd name="T1" fmla="*/ 244 h 244"/>
                <a:gd name="T2" fmla="*/ 0 w 124"/>
                <a:gd name="T3" fmla="*/ 227 h 244"/>
                <a:gd name="T4" fmla="*/ 0 w 124"/>
                <a:gd name="T5" fmla="*/ 210 h 244"/>
                <a:gd name="T6" fmla="*/ 6 w 124"/>
                <a:gd name="T7" fmla="*/ 199 h 244"/>
                <a:gd name="T8" fmla="*/ 12 w 124"/>
                <a:gd name="T9" fmla="*/ 181 h 244"/>
                <a:gd name="T10" fmla="*/ 12 w 124"/>
                <a:gd name="T11" fmla="*/ 170 h 244"/>
                <a:gd name="T12" fmla="*/ 17 w 124"/>
                <a:gd name="T13" fmla="*/ 159 h 244"/>
                <a:gd name="T14" fmla="*/ 28 w 124"/>
                <a:gd name="T15" fmla="*/ 153 h 244"/>
                <a:gd name="T16" fmla="*/ 34 w 124"/>
                <a:gd name="T17" fmla="*/ 142 h 244"/>
                <a:gd name="T18" fmla="*/ 40 w 124"/>
                <a:gd name="T19" fmla="*/ 136 h 244"/>
                <a:gd name="T20" fmla="*/ 45 w 124"/>
                <a:gd name="T21" fmla="*/ 125 h 244"/>
                <a:gd name="T22" fmla="*/ 56 w 124"/>
                <a:gd name="T23" fmla="*/ 119 h 244"/>
                <a:gd name="T24" fmla="*/ 62 w 124"/>
                <a:gd name="T25" fmla="*/ 113 h 244"/>
                <a:gd name="T26" fmla="*/ 68 w 124"/>
                <a:gd name="T27" fmla="*/ 102 h 244"/>
                <a:gd name="T28" fmla="*/ 79 w 124"/>
                <a:gd name="T29" fmla="*/ 96 h 244"/>
                <a:gd name="T30" fmla="*/ 84 w 124"/>
                <a:gd name="T31" fmla="*/ 91 h 244"/>
                <a:gd name="T32" fmla="*/ 90 w 124"/>
                <a:gd name="T33" fmla="*/ 85 h 244"/>
                <a:gd name="T34" fmla="*/ 101 w 124"/>
                <a:gd name="T35" fmla="*/ 74 h 244"/>
                <a:gd name="T36" fmla="*/ 107 w 124"/>
                <a:gd name="T37" fmla="*/ 68 h 244"/>
                <a:gd name="T38" fmla="*/ 113 w 124"/>
                <a:gd name="T39" fmla="*/ 57 h 244"/>
                <a:gd name="T40" fmla="*/ 118 w 124"/>
                <a:gd name="T41" fmla="*/ 51 h 244"/>
                <a:gd name="T42" fmla="*/ 118 w 124"/>
                <a:gd name="T43" fmla="*/ 40 h 244"/>
                <a:gd name="T44" fmla="*/ 124 w 124"/>
                <a:gd name="T45" fmla="*/ 28 h 244"/>
                <a:gd name="T46" fmla="*/ 124 w 124"/>
                <a:gd name="T47" fmla="*/ 17 h 244"/>
                <a:gd name="T48" fmla="*/ 124 w 124"/>
                <a:gd name="T49" fmla="*/ 0 h 2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4"/>
                <a:gd name="T76" fmla="*/ 0 h 244"/>
                <a:gd name="T77" fmla="*/ 124 w 124"/>
                <a:gd name="T78" fmla="*/ 244 h 24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4" h="244">
                  <a:moveTo>
                    <a:pt x="0" y="244"/>
                  </a:moveTo>
                  <a:lnTo>
                    <a:pt x="0" y="227"/>
                  </a:lnTo>
                  <a:lnTo>
                    <a:pt x="0" y="210"/>
                  </a:lnTo>
                  <a:lnTo>
                    <a:pt x="6" y="199"/>
                  </a:lnTo>
                  <a:lnTo>
                    <a:pt x="12" y="181"/>
                  </a:lnTo>
                  <a:lnTo>
                    <a:pt x="12" y="170"/>
                  </a:lnTo>
                  <a:lnTo>
                    <a:pt x="17" y="159"/>
                  </a:lnTo>
                  <a:lnTo>
                    <a:pt x="28" y="153"/>
                  </a:lnTo>
                  <a:lnTo>
                    <a:pt x="34" y="142"/>
                  </a:lnTo>
                  <a:lnTo>
                    <a:pt x="40" y="136"/>
                  </a:lnTo>
                  <a:lnTo>
                    <a:pt x="45" y="125"/>
                  </a:lnTo>
                  <a:lnTo>
                    <a:pt x="56" y="119"/>
                  </a:lnTo>
                  <a:lnTo>
                    <a:pt x="62" y="113"/>
                  </a:lnTo>
                  <a:lnTo>
                    <a:pt x="68" y="102"/>
                  </a:lnTo>
                  <a:lnTo>
                    <a:pt x="79" y="96"/>
                  </a:lnTo>
                  <a:lnTo>
                    <a:pt x="84" y="91"/>
                  </a:lnTo>
                  <a:lnTo>
                    <a:pt x="90" y="85"/>
                  </a:lnTo>
                  <a:lnTo>
                    <a:pt x="101" y="74"/>
                  </a:lnTo>
                  <a:lnTo>
                    <a:pt x="107" y="68"/>
                  </a:lnTo>
                  <a:lnTo>
                    <a:pt x="113" y="57"/>
                  </a:lnTo>
                  <a:lnTo>
                    <a:pt x="118" y="51"/>
                  </a:lnTo>
                  <a:lnTo>
                    <a:pt x="118" y="40"/>
                  </a:lnTo>
                  <a:lnTo>
                    <a:pt x="124" y="28"/>
                  </a:lnTo>
                  <a:lnTo>
                    <a:pt x="124" y="17"/>
                  </a:lnTo>
                  <a:lnTo>
                    <a:pt x="124" y="0"/>
                  </a:lnTo>
                </a:path>
              </a:pathLst>
            </a:custGeom>
            <a:noFill/>
            <a:ln w="34925">
              <a:solidFill>
                <a:srgbClr val="DF1506"/>
              </a:solidFill>
              <a:round/>
              <a:headEnd/>
              <a:tailEnd/>
            </a:ln>
          </p:spPr>
          <p:txBody>
            <a:bodyPr/>
            <a:lstStyle/>
            <a:p>
              <a:endParaRPr lang="es-ES_tradnl"/>
            </a:p>
          </p:txBody>
        </p:sp>
        <p:sp>
          <p:nvSpPr>
            <p:cNvPr id="31777" name="Freeform 221"/>
            <p:cNvSpPr>
              <a:spLocks/>
            </p:cNvSpPr>
            <p:nvPr/>
          </p:nvSpPr>
          <p:spPr bwMode="auto">
            <a:xfrm>
              <a:off x="1607" y="1599"/>
              <a:ext cx="1380" cy="500"/>
            </a:xfrm>
            <a:custGeom>
              <a:avLst/>
              <a:gdLst>
                <a:gd name="T0" fmla="*/ 0 w 1380"/>
                <a:gd name="T1" fmla="*/ 500 h 500"/>
                <a:gd name="T2" fmla="*/ 0 w 1380"/>
                <a:gd name="T3" fmla="*/ 488 h 500"/>
                <a:gd name="T4" fmla="*/ 5 w 1380"/>
                <a:gd name="T5" fmla="*/ 483 h 500"/>
                <a:gd name="T6" fmla="*/ 11 w 1380"/>
                <a:gd name="T7" fmla="*/ 477 h 500"/>
                <a:gd name="T8" fmla="*/ 17 w 1380"/>
                <a:gd name="T9" fmla="*/ 466 h 500"/>
                <a:gd name="T10" fmla="*/ 22 w 1380"/>
                <a:gd name="T11" fmla="*/ 460 h 500"/>
                <a:gd name="T12" fmla="*/ 28 w 1380"/>
                <a:gd name="T13" fmla="*/ 449 h 500"/>
                <a:gd name="T14" fmla="*/ 39 w 1380"/>
                <a:gd name="T15" fmla="*/ 437 h 500"/>
                <a:gd name="T16" fmla="*/ 50 w 1380"/>
                <a:gd name="T17" fmla="*/ 432 h 500"/>
                <a:gd name="T18" fmla="*/ 61 w 1380"/>
                <a:gd name="T19" fmla="*/ 420 h 500"/>
                <a:gd name="T20" fmla="*/ 78 w 1380"/>
                <a:gd name="T21" fmla="*/ 409 h 500"/>
                <a:gd name="T22" fmla="*/ 90 w 1380"/>
                <a:gd name="T23" fmla="*/ 398 h 500"/>
                <a:gd name="T24" fmla="*/ 106 w 1380"/>
                <a:gd name="T25" fmla="*/ 386 h 500"/>
                <a:gd name="T26" fmla="*/ 123 w 1380"/>
                <a:gd name="T27" fmla="*/ 375 h 500"/>
                <a:gd name="T28" fmla="*/ 140 w 1380"/>
                <a:gd name="T29" fmla="*/ 364 h 500"/>
                <a:gd name="T30" fmla="*/ 162 w 1380"/>
                <a:gd name="T31" fmla="*/ 352 h 500"/>
                <a:gd name="T32" fmla="*/ 179 w 1380"/>
                <a:gd name="T33" fmla="*/ 341 h 500"/>
                <a:gd name="T34" fmla="*/ 202 w 1380"/>
                <a:gd name="T35" fmla="*/ 329 h 500"/>
                <a:gd name="T36" fmla="*/ 224 w 1380"/>
                <a:gd name="T37" fmla="*/ 318 h 500"/>
                <a:gd name="T38" fmla="*/ 247 w 1380"/>
                <a:gd name="T39" fmla="*/ 301 h 500"/>
                <a:gd name="T40" fmla="*/ 269 w 1380"/>
                <a:gd name="T41" fmla="*/ 290 h 500"/>
                <a:gd name="T42" fmla="*/ 297 w 1380"/>
                <a:gd name="T43" fmla="*/ 278 h 500"/>
                <a:gd name="T44" fmla="*/ 320 w 1380"/>
                <a:gd name="T45" fmla="*/ 267 h 500"/>
                <a:gd name="T46" fmla="*/ 348 w 1380"/>
                <a:gd name="T47" fmla="*/ 256 h 500"/>
                <a:gd name="T48" fmla="*/ 376 w 1380"/>
                <a:gd name="T49" fmla="*/ 244 h 500"/>
                <a:gd name="T50" fmla="*/ 404 w 1380"/>
                <a:gd name="T51" fmla="*/ 227 h 500"/>
                <a:gd name="T52" fmla="*/ 437 w 1380"/>
                <a:gd name="T53" fmla="*/ 216 h 500"/>
                <a:gd name="T54" fmla="*/ 465 w 1380"/>
                <a:gd name="T55" fmla="*/ 205 h 500"/>
                <a:gd name="T56" fmla="*/ 499 w 1380"/>
                <a:gd name="T57" fmla="*/ 193 h 500"/>
                <a:gd name="T58" fmla="*/ 527 w 1380"/>
                <a:gd name="T59" fmla="*/ 182 h 500"/>
                <a:gd name="T60" fmla="*/ 561 w 1380"/>
                <a:gd name="T61" fmla="*/ 170 h 500"/>
                <a:gd name="T62" fmla="*/ 595 w 1380"/>
                <a:gd name="T63" fmla="*/ 159 h 500"/>
                <a:gd name="T64" fmla="*/ 628 w 1380"/>
                <a:gd name="T65" fmla="*/ 148 h 500"/>
                <a:gd name="T66" fmla="*/ 662 w 1380"/>
                <a:gd name="T67" fmla="*/ 136 h 500"/>
                <a:gd name="T68" fmla="*/ 701 w 1380"/>
                <a:gd name="T69" fmla="*/ 125 h 500"/>
                <a:gd name="T70" fmla="*/ 735 w 1380"/>
                <a:gd name="T71" fmla="*/ 114 h 500"/>
                <a:gd name="T72" fmla="*/ 774 w 1380"/>
                <a:gd name="T73" fmla="*/ 102 h 500"/>
                <a:gd name="T74" fmla="*/ 808 w 1380"/>
                <a:gd name="T75" fmla="*/ 97 h 500"/>
                <a:gd name="T76" fmla="*/ 847 w 1380"/>
                <a:gd name="T77" fmla="*/ 85 h 500"/>
                <a:gd name="T78" fmla="*/ 886 w 1380"/>
                <a:gd name="T79" fmla="*/ 74 h 500"/>
                <a:gd name="T80" fmla="*/ 926 w 1380"/>
                <a:gd name="T81" fmla="*/ 68 h 500"/>
                <a:gd name="T82" fmla="*/ 965 w 1380"/>
                <a:gd name="T83" fmla="*/ 57 h 500"/>
                <a:gd name="T84" fmla="*/ 1004 w 1380"/>
                <a:gd name="T85" fmla="*/ 51 h 500"/>
                <a:gd name="T86" fmla="*/ 1043 w 1380"/>
                <a:gd name="T87" fmla="*/ 46 h 500"/>
                <a:gd name="T88" fmla="*/ 1083 w 1380"/>
                <a:gd name="T89" fmla="*/ 34 h 500"/>
                <a:gd name="T90" fmla="*/ 1128 w 1380"/>
                <a:gd name="T91" fmla="*/ 29 h 500"/>
                <a:gd name="T92" fmla="*/ 1167 w 1380"/>
                <a:gd name="T93" fmla="*/ 23 h 500"/>
                <a:gd name="T94" fmla="*/ 1212 w 1380"/>
                <a:gd name="T95" fmla="*/ 17 h 500"/>
                <a:gd name="T96" fmla="*/ 1251 w 1380"/>
                <a:gd name="T97" fmla="*/ 11 h 500"/>
                <a:gd name="T98" fmla="*/ 1296 w 1380"/>
                <a:gd name="T99" fmla="*/ 11 h 500"/>
                <a:gd name="T100" fmla="*/ 1335 w 1380"/>
                <a:gd name="T101" fmla="*/ 6 h 500"/>
                <a:gd name="T102" fmla="*/ 1380 w 1380"/>
                <a:gd name="T103" fmla="*/ 0 h 50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80"/>
                <a:gd name="T157" fmla="*/ 0 h 500"/>
                <a:gd name="T158" fmla="*/ 1380 w 1380"/>
                <a:gd name="T159" fmla="*/ 500 h 50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80" h="500">
                  <a:moveTo>
                    <a:pt x="0" y="500"/>
                  </a:moveTo>
                  <a:lnTo>
                    <a:pt x="0" y="500"/>
                  </a:lnTo>
                  <a:lnTo>
                    <a:pt x="0" y="494"/>
                  </a:lnTo>
                  <a:lnTo>
                    <a:pt x="0" y="488"/>
                  </a:lnTo>
                  <a:lnTo>
                    <a:pt x="5" y="488"/>
                  </a:lnTo>
                  <a:lnTo>
                    <a:pt x="5" y="483"/>
                  </a:lnTo>
                  <a:lnTo>
                    <a:pt x="5" y="477"/>
                  </a:lnTo>
                  <a:lnTo>
                    <a:pt x="11" y="477"/>
                  </a:lnTo>
                  <a:lnTo>
                    <a:pt x="11" y="471"/>
                  </a:lnTo>
                  <a:lnTo>
                    <a:pt x="17" y="466"/>
                  </a:lnTo>
                  <a:lnTo>
                    <a:pt x="17" y="460"/>
                  </a:lnTo>
                  <a:lnTo>
                    <a:pt x="22" y="460"/>
                  </a:lnTo>
                  <a:lnTo>
                    <a:pt x="28" y="454"/>
                  </a:lnTo>
                  <a:lnTo>
                    <a:pt x="28" y="449"/>
                  </a:lnTo>
                  <a:lnTo>
                    <a:pt x="33" y="443"/>
                  </a:lnTo>
                  <a:lnTo>
                    <a:pt x="39" y="437"/>
                  </a:lnTo>
                  <a:lnTo>
                    <a:pt x="45" y="432"/>
                  </a:lnTo>
                  <a:lnTo>
                    <a:pt x="50" y="432"/>
                  </a:lnTo>
                  <a:lnTo>
                    <a:pt x="56" y="426"/>
                  </a:lnTo>
                  <a:lnTo>
                    <a:pt x="61" y="420"/>
                  </a:lnTo>
                  <a:lnTo>
                    <a:pt x="67" y="415"/>
                  </a:lnTo>
                  <a:lnTo>
                    <a:pt x="78" y="409"/>
                  </a:lnTo>
                  <a:lnTo>
                    <a:pt x="84" y="403"/>
                  </a:lnTo>
                  <a:lnTo>
                    <a:pt x="90" y="398"/>
                  </a:lnTo>
                  <a:lnTo>
                    <a:pt x="101" y="392"/>
                  </a:lnTo>
                  <a:lnTo>
                    <a:pt x="106" y="386"/>
                  </a:lnTo>
                  <a:lnTo>
                    <a:pt x="112" y="381"/>
                  </a:lnTo>
                  <a:lnTo>
                    <a:pt x="123" y="375"/>
                  </a:lnTo>
                  <a:lnTo>
                    <a:pt x="129" y="369"/>
                  </a:lnTo>
                  <a:lnTo>
                    <a:pt x="140" y="364"/>
                  </a:lnTo>
                  <a:lnTo>
                    <a:pt x="151" y="358"/>
                  </a:lnTo>
                  <a:lnTo>
                    <a:pt x="162" y="352"/>
                  </a:lnTo>
                  <a:lnTo>
                    <a:pt x="168" y="346"/>
                  </a:lnTo>
                  <a:lnTo>
                    <a:pt x="179" y="341"/>
                  </a:lnTo>
                  <a:lnTo>
                    <a:pt x="191" y="335"/>
                  </a:lnTo>
                  <a:lnTo>
                    <a:pt x="202" y="329"/>
                  </a:lnTo>
                  <a:lnTo>
                    <a:pt x="213" y="324"/>
                  </a:lnTo>
                  <a:lnTo>
                    <a:pt x="224" y="318"/>
                  </a:lnTo>
                  <a:lnTo>
                    <a:pt x="235" y="312"/>
                  </a:lnTo>
                  <a:lnTo>
                    <a:pt x="247" y="301"/>
                  </a:lnTo>
                  <a:lnTo>
                    <a:pt x="258" y="295"/>
                  </a:lnTo>
                  <a:lnTo>
                    <a:pt x="269" y="290"/>
                  </a:lnTo>
                  <a:lnTo>
                    <a:pt x="280" y="284"/>
                  </a:lnTo>
                  <a:lnTo>
                    <a:pt x="297" y="278"/>
                  </a:lnTo>
                  <a:lnTo>
                    <a:pt x="308" y="273"/>
                  </a:lnTo>
                  <a:lnTo>
                    <a:pt x="320" y="267"/>
                  </a:lnTo>
                  <a:lnTo>
                    <a:pt x="336" y="261"/>
                  </a:lnTo>
                  <a:lnTo>
                    <a:pt x="348" y="256"/>
                  </a:lnTo>
                  <a:lnTo>
                    <a:pt x="364" y="250"/>
                  </a:lnTo>
                  <a:lnTo>
                    <a:pt x="376" y="244"/>
                  </a:lnTo>
                  <a:lnTo>
                    <a:pt x="393" y="239"/>
                  </a:lnTo>
                  <a:lnTo>
                    <a:pt x="404" y="227"/>
                  </a:lnTo>
                  <a:lnTo>
                    <a:pt x="421" y="222"/>
                  </a:lnTo>
                  <a:lnTo>
                    <a:pt x="437" y="216"/>
                  </a:lnTo>
                  <a:lnTo>
                    <a:pt x="449" y="210"/>
                  </a:lnTo>
                  <a:lnTo>
                    <a:pt x="465" y="205"/>
                  </a:lnTo>
                  <a:lnTo>
                    <a:pt x="482" y="199"/>
                  </a:lnTo>
                  <a:lnTo>
                    <a:pt x="499" y="193"/>
                  </a:lnTo>
                  <a:lnTo>
                    <a:pt x="510" y="188"/>
                  </a:lnTo>
                  <a:lnTo>
                    <a:pt x="527" y="182"/>
                  </a:lnTo>
                  <a:lnTo>
                    <a:pt x="544" y="176"/>
                  </a:lnTo>
                  <a:lnTo>
                    <a:pt x="561" y="170"/>
                  </a:lnTo>
                  <a:lnTo>
                    <a:pt x="578" y="165"/>
                  </a:lnTo>
                  <a:lnTo>
                    <a:pt x="595" y="159"/>
                  </a:lnTo>
                  <a:lnTo>
                    <a:pt x="611" y="153"/>
                  </a:lnTo>
                  <a:lnTo>
                    <a:pt x="628" y="148"/>
                  </a:lnTo>
                  <a:lnTo>
                    <a:pt x="645" y="142"/>
                  </a:lnTo>
                  <a:lnTo>
                    <a:pt x="662" y="136"/>
                  </a:lnTo>
                  <a:lnTo>
                    <a:pt x="679" y="131"/>
                  </a:lnTo>
                  <a:lnTo>
                    <a:pt x="701" y="125"/>
                  </a:lnTo>
                  <a:lnTo>
                    <a:pt x="718" y="119"/>
                  </a:lnTo>
                  <a:lnTo>
                    <a:pt x="735" y="114"/>
                  </a:lnTo>
                  <a:lnTo>
                    <a:pt x="752" y="108"/>
                  </a:lnTo>
                  <a:lnTo>
                    <a:pt x="774" y="102"/>
                  </a:lnTo>
                  <a:lnTo>
                    <a:pt x="791" y="102"/>
                  </a:lnTo>
                  <a:lnTo>
                    <a:pt x="808" y="97"/>
                  </a:lnTo>
                  <a:lnTo>
                    <a:pt x="830" y="91"/>
                  </a:lnTo>
                  <a:lnTo>
                    <a:pt x="847" y="85"/>
                  </a:lnTo>
                  <a:lnTo>
                    <a:pt x="864" y="80"/>
                  </a:lnTo>
                  <a:lnTo>
                    <a:pt x="886" y="74"/>
                  </a:lnTo>
                  <a:lnTo>
                    <a:pt x="903" y="74"/>
                  </a:lnTo>
                  <a:lnTo>
                    <a:pt x="926" y="68"/>
                  </a:lnTo>
                  <a:lnTo>
                    <a:pt x="942" y="63"/>
                  </a:lnTo>
                  <a:lnTo>
                    <a:pt x="965" y="57"/>
                  </a:lnTo>
                  <a:lnTo>
                    <a:pt x="982" y="57"/>
                  </a:lnTo>
                  <a:lnTo>
                    <a:pt x="1004" y="51"/>
                  </a:lnTo>
                  <a:lnTo>
                    <a:pt x="1027" y="46"/>
                  </a:lnTo>
                  <a:lnTo>
                    <a:pt x="1043" y="46"/>
                  </a:lnTo>
                  <a:lnTo>
                    <a:pt x="1066" y="40"/>
                  </a:lnTo>
                  <a:lnTo>
                    <a:pt x="1083" y="34"/>
                  </a:lnTo>
                  <a:lnTo>
                    <a:pt x="1105" y="34"/>
                  </a:lnTo>
                  <a:lnTo>
                    <a:pt x="1128" y="29"/>
                  </a:lnTo>
                  <a:lnTo>
                    <a:pt x="1144" y="29"/>
                  </a:lnTo>
                  <a:lnTo>
                    <a:pt x="1167" y="23"/>
                  </a:lnTo>
                  <a:lnTo>
                    <a:pt x="1189" y="23"/>
                  </a:lnTo>
                  <a:lnTo>
                    <a:pt x="1212" y="17"/>
                  </a:lnTo>
                  <a:lnTo>
                    <a:pt x="1229" y="17"/>
                  </a:lnTo>
                  <a:lnTo>
                    <a:pt x="1251" y="11"/>
                  </a:lnTo>
                  <a:lnTo>
                    <a:pt x="1273" y="11"/>
                  </a:lnTo>
                  <a:lnTo>
                    <a:pt x="1296" y="11"/>
                  </a:lnTo>
                  <a:lnTo>
                    <a:pt x="1318" y="6"/>
                  </a:lnTo>
                  <a:lnTo>
                    <a:pt x="1335" y="6"/>
                  </a:lnTo>
                  <a:lnTo>
                    <a:pt x="1358" y="6"/>
                  </a:lnTo>
                  <a:lnTo>
                    <a:pt x="1380" y="0"/>
                  </a:lnTo>
                </a:path>
              </a:pathLst>
            </a:custGeom>
            <a:noFill/>
            <a:ln w="34925">
              <a:solidFill>
                <a:srgbClr val="DF1506"/>
              </a:solidFill>
              <a:round/>
              <a:headEnd/>
              <a:tailEnd/>
            </a:ln>
          </p:spPr>
          <p:txBody>
            <a:bodyPr/>
            <a:lstStyle/>
            <a:p>
              <a:endParaRPr lang="es-ES_tradnl"/>
            </a:p>
          </p:txBody>
        </p:sp>
        <p:sp>
          <p:nvSpPr>
            <p:cNvPr id="31778" name="Freeform 222"/>
            <p:cNvSpPr>
              <a:spLocks/>
            </p:cNvSpPr>
            <p:nvPr/>
          </p:nvSpPr>
          <p:spPr bwMode="auto">
            <a:xfrm>
              <a:off x="2987" y="1599"/>
              <a:ext cx="1" cy="1005"/>
            </a:xfrm>
            <a:custGeom>
              <a:avLst/>
              <a:gdLst>
                <a:gd name="T0" fmla="*/ 0 w 1"/>
                <a:gd name="T1" fmla="*/ 6 h 1005"/>
                <a:gd name="T2" fmla="*/ 0 w 1"/>
                <a:gd name="T3" fmla="*/ 23 h 1005"/>
                <a:gd name="T4" fmla="*/ 0 w 1"/>
                <a:gd name="T5" fmla="*/ 46 h 1005"/>
                <a:gd name="T6" fmla="*/ 0 w 1"/>
                <a:gd name="T7" fmla="*/ 68 h 1005"/>
                <a:gd name="T8" fmla="*/ 0 w 1"/>
                <a:gd name="T9" fmla="*/ 91 h 1005"/>
                <a:gd name="T10" fmla="*/ 0 w 1"/>
                <a:gd name="T11" fmla="*/ 119 h 1005"/>
                <a:gd name="T12" fmla="*/ 0 w 1"/>
                <a:gd name="T13" fmla="*/ 153 h 1005"/>
                <a:gd name="T14" fmla="*/ 0 w 1"/>
                <a:gd name="T15" fmla="*/ 188 h 1005"/>
                <a:gd name="T16" fmla="*/ 0 w 1"/>
                <a:gd name="T17" fmla="*/ 222 h 1005"/>
                <a:gd name="T18" fmla="*/ 0 w 1"/>
                <a:gd name="T19" fmla="*/ 256 h 1005"/>
                <a:gd name="T20" fmla="*/ 0 w 1"/>
                <a:gd name="T21" fmla="*/ 295 h 1005"/>
                <a:gd name="T22" fmla="*/ 0 w 1"/>
                <a:gd name="T23" fmla="*/ 335 h 1005"/>
                <a:gd name="T24" fmla="*/ 0 w 1"/>
                <a:gd name="T25" fmla="*/ 381 h 1005"/>
                <a:gd name="T26" fmla="*/ 0 w 1"/>
                <a:gd name="T27" fmla="*/ 420 h 1005"/>
                <a:gd name="T28" fmla="*/ 0 w 1"/>
                <a:gd name="T29" fmla="*/ 460 h 1005"/>
                <a:gd name="T30" fmla="*/ 0 w 1"/>
                <a:gd name="T31" fmla="*/ 505 h 1005"/>
                <a:gd name="T32" fmla="*/ 0 w 1"/>
                <a:gd name="T33" fmla="*/ 545 h 1005"/>
                <a:gd name="T34" fmla="*/ 0 w 1"/>
                <a:gd name="T35" fmla="*/ 591 h 1005"/>
                <a:gd name="T36" fmla="*/ 0 w 1"/>
                <a:gd name="T37" fmla="*/ 630 h 1005"/>
                <a:gd name="T38" fmla="*/ 0 w 1"/>
                <a:gd name="T39" fmla="*/ 670 h 1005"/>
                <a:gd name="T40" fmla="*/ 0 w 1"/>
                <a:gd name="T41" fmla="*/ 710 h 1005"/>
                <a:gd name="T42" fmla="*/ 0 w 1"/>
                <a:gd name="T43" fmla="*/ 750 h 1005"/>
                <a:gd name="T44" fmla="*/ 0 w 1"/>
                <a:gd name="T45" fmla="*/ 784 h 1005"/>
                <a:gd name="T46" fmla="*/ 0 w 1"/>
                <a:gd name="T47" fmla="*/ 823 h 1005"/>
                <a:gd name="T48" fmla="*/ 0 w 1"/>
                <a:gd name="T49" fmla="*/ 852 h 1005"/>
                <a:gd name="T50" fmla="*/ 0 w 1"/>
                <a:gd name="T51" fmla="*/ 886 h 1005"/>
                <a:gd name="T52" fmla="*/ 0 w 1"/>
                <a:gd name="T53" fmla="*/ 914 h 1005"/>
                <a:gd name="T54" fmla="*/ 0 w 1"/>
                <a:gd name="T55" fmla="*/ 937 h 1005"/>
                <a:gd name="T56" fmla="*/ 0 w 1"/>
                <a:gd name="T57" fmla="*/ 960 h 1005"/>
                <a:gd name="T58" fmla="*/ 0 w 1"/>
                <a:gd name="T59" fmla="*/ 977 h 1005"/>
                <a:gd name="T60" fmla="*/ 0 w 1"/>
                <a:gd name="T61" fmla="*/ 988 h 1005"/>
                <a:gd name="T62" fmla="*/ 0 w 1"/>
                <a:gd name="T63" fmla="*/ 999 h 10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
                <a:gd name="T97" fmla="*/ 0 h 1005"/>
                <a:gd name="T98" fmla="*/ 1 w 1"/>
                <a:gd name="T99" fmla="*/ 1005 h 10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 h="1005">
                  <a:moveTo>
                    <a:pt x="0" y="0"/>
                  </a:moveTo>
                  <a:lnTo>
                    <a:pt x="0" y="6"/>
                  </a:lnTo>
                  <a:lnTo>
                    <a:pt x="0" y="17"/>
                  </a:lnTo>
                  <a:lnTo>
                    <a:pt x="0" y="23"/>
                  </a:lnTo>
                  <a:lnTo>
                    <a:pt x="0" y="34"/>
                  </a:lnTo>
                  <a:lnTo>
                    <a:pt x="0" y="46"/>
                  </a:lnTo>
                  <a:lnTo>
                    <a:pt x="0" y="57"/>
                  </a:lnTo>
                  <a:lnTo>
                    <a:pt x="0" y="68"/>
                  </a:lnTo>
                  <a:lnTo>
                    <a:pt x="0" y="80"/>
                  </a:lnTo>
                  <a:lnTo>
                    <a:pt x="0" y="91"/>
                  </a:lnTo>
                  <a:lnTo>
                    <a:pt x="0" y="108"/>
                  </a:lnTo>
                  <a:lnTo>
                    <a:pt x="0" y="119"/>
                  </a:lnTo>
                  <a:lnTo>
                    <a:pt x="0" y="136"/>
                  </a:lnTo>
                  <a:lnTo>
                    <a:pt x="0" y="153"/>
                  </a:lnTo>
                  <a:lnTo>
                    <a:pt x="0" y="170"/>
                  </a:lnTo>
                  <a:lnTo>
                    <a:pt x="0" y="188"/>
                  </a:lnTo>
                  <a:lnTo>
                    <a:pt x="0" y="205"/>
                  </a:lnTo>
                  <a:lnTo>
                    <a:pt x="0" y="222"/>
                  </a:lnTo>
                  <a:lnTo>
                    <a:pt x="0" y="239"/>
                  </a:lnTo>
                  <a:lnTo>
                    <a:pt x="0" y="256"/>
                  </a:lnTo>
                  <a:lnTo>
                    <a:pt x="0" y="278"/>
                  </a:lnTo>
                  <a:lnTo>
                    <a:pt x="0" y="295"/>
                  </a:lnTo>
                  <a:lnTo>
                    <a:pt x="0" y="318"/>
                  </a:lnTo>
                  <a:lnTo>
                    <a:pt x="0" y="335"/>
                  </a:lnTo>
                  <a:lnTo>
                    <a:pt x="0" y="358"/>
                  </a:lnTo>
                  <a:lnTo>
                    <a:pt x="0" y="381"/>
                  </a:lnTo>
                  <a:lnTo>
                    <a:pt x="0" y="398"/>
                  </a:lnTo>
                  <a:lnTo>
                    <a:pt x="0" y="420"/>
                  </a:lnTo>
                  <a:lnTo>
                    <a:pt x="0" y="443"/>
                  </a:lnTo>
                  <a:lnTo>
                    <a:pt x="0" y="460"/>
                  </a:lnTo>
                  <a:lnTo>
                    <a:pt x="0" y="483"/>
                  </a:lnTo>
                  <a:lnTo>
                    <a:pt x="0" y="505"/>
                  </a:lnTo>
                  <a:lnTo>
                    <a:pt x="0" y="528"/>
                  </a:lnTo>
                  <a:lnTo>
                    <a:pt x="0" y="545"/>
                  </a:lnTo>
                  <a:lnTo>
                    <a:pt x="0" y="568"/>
                  </a:lnTo>
                  <a:lnTo>
                    <a:pt x="0" y="591"/>
                  </a:lnTo>
                  <a:lnTo>
                    <a:pt x="0" y="608"/>
                  </a:lnTo>
                  <a:lnTo>
                    <a:pt x="0" y="630"/>
                  </a:lnTo>
                  <a:lnTo>
                    <a:pt x="0" y="653"/>
                  </a:lnTo>
                  <a:lnTo>
                    <a:pt x="0" y="670"/>
                  </a:lnTo>
                  <a:lnTo>
                    <a:pt x="0" y="693"/>
                  </a:lnTo>
                  <a:lnTo>
                    <a:pt x="0" y="710"/>
                  </a:lnTo>
                  <a:lnTo>
                    <a:pt x="0" y="733"/>
                  </a:lnTo>
                  <a:lnTo>
                    <a:pt x="0" y="750"/>
                  </a:lnTo>
                  <a:lnTo>
                    <a:pt x="0" y="767"/>
                  </a:lnTo>
                  <a:lnTo>
                    <a:pt x="0" y="784"/>
                  </a:lnTo>
                  <a:lnTo>
                    <a:pt x="0" y="806"/>
                  </a:lnTo>
                  <a:lnTo>
                    <a:pt x="0" y="823"/>
                  </a:lnTo>
                  <a:lnTo>
                    <a:pt x="0" y="835"/>
                  </a:lnTo>
                  <a:lnTo>
                    <a:pt x="0" y="852"/>
                  </a:lnTo>
                  <a:lnTo>
                    <a:pt x="0" y="869"/>
                  </a:lnTo>
                  <a:lnTo>
                    <a:pt x="0" y="886"/>
                  </a:lnTo>
                  <a:lnTo>
                    <a:pt x="0" y="897"/>
                  </a:lnTo>
                  <a:lnTo>
                    <a:pt x="0" y="914"/>
                  </a:lnTo>
                  <a:lnTo>
                    <a:pt x="0" y="926"/>
                  </a:lnTo>
                  <a:lnTo>
                    <a:pt x="0" y="937"/>
                  </a:lnTo>
                  <a:lnTo>
                    <a:pt x="0" y="948"/>
                  </a:lnTo>
                  <a:lnTo>
                    <a:pt x="0" y="960"/>
                  </a:lnTo>
                  <a:lnTo>
                    <a:pt x="0" y="965"/>
                  </a:lnTo>
                  <a:lnTo>
                    <a:pt x="0" y="977"/>
                  </a:lnTo>
                  <a:lnTo>
                    <a:pt x="0" y="982"/>
                  </a:lnTo>
                  <a:lnTo>
                    <a:pt x="0" y="988"/>
                  </a:lnTo>
                  <a:lnTo>
                    <a:pt x="0" y="994"/>
                  </a:lnTo>
                  <a:lnTo>
                    <a:pt x="0" y="999"/>
                  </a:lnTo>
                  <a:lnTo>
                    <a:pt x="0" y="1005"/>
                  </a:lnTo>
                </a:path>
              </a:pathLst>
            </a:custGeom>
            <a:noFill/>
            <a:ln w="34925">
              <a:solidFill>
                <a:srgbClr val="DF1506"/>
              </a:solidFill>
              <a:round/>
              <a:headEnd/>
              <a:tailEnd/>
            </a:ln>
          </p:spPr>
          <p:txBody>
            <a:bodyPr/>
            <a:lstStyle/>
            <a:p>
              <a:endParaRPr lang="es-ES_tradnl"/>
            </a:p>
          </p:txBody>
        </p:sp>
        <p:sp>
          <p:nvSpPr>
            <p:cNvPr id="31779" name="Freeform 223"/>
            <p:cNvSpPr>
              <a:spLocks/>
            </p:cNvSpPr>
            <p:nvPr/>
          </p:nvSpPr>
          <p:spPr bwMode="auto">
            <a:xfrm>
              <a:off x="2987" y="2263"/>
              <a:ext cx="1033" cy="341"/>
            </a:xfrm>
            <a:custGeom>
              <a:avLst/>
              <a:gdLst>
                <a:gd name="T0" fmla="*/ 6 w 1033"/>
                <a:gd name="T1" fmla="*/ 341 h 341"/>
                <a:gd name="T2" fmla="*/ 17 w 1033"/>
                <a:gd name="T3" fmla="*/ 341 h 341"/>
                <a:gd name="T4" fmla="*/ 34 w 1033"/>
                <a:gd name="T5" fmla="*/ 335 h 341"/>
                <a:gd name="T6" fmla="*/ 51 w 1033"/>
                <a:gd name="T7" fmla="*/ 330 h 341"/>
                <a:gd name="T8" fmla="*/ 67 w 1033"/>
                <a:gd name="T9" fmla="*/ 324 h 341"/>
                <a:gd name="T10" fmla="*/ 90 w 1033"/>
                <a:gd name="T11" fmla="*/ 318 h 341"/>
                <a:gd name="T12" fmla="*/ 112 w 1033"/>
                <a:gd name="T13" fmla="*/ 313 h 341"/>
                <a:gd name="T14" fmla="*/ 135 w 1033"/>
                <a:gd name="T15" fmla="*/ 301 h 341"/>
                <a:gd name="T16" fmla="*/ 163 w 1033"/>
                <a:gd name="T17" fmla="*/ 296 h 341"/>
                <a:gd name="T18" fmla="*/ 191 w 1033"/>
                <a:gd name="T19" fmla="*/ 284 h 341"/>
                <a:gd name="T20" fmla="*/ 219 w 1033"/>
                <a:gd name="T21" fmla="*/ 273 h 341"/>
                <a:gd name="T22" fmla="*/ 247 w 1033"/>
                <a:gd name="T23" fmla="*/ 262 h 341"/>
                <a:gd name="T24" fmla="*/ 281 w 1033"/>
                <a:gd name="T25" fmla="*/ 245 h 341"/>
                <a:gd name="T26" fmla="*/ 309 w 1033"/>
                <a:gd name="T27" fmla="*/ 233 h 341"/>
                <a:gd name="T28" fmla="*/ 342 w 1033"/>
                <a:gd name="T29" fmla="*/ 222 h 341"/>
                <a:gd name="T30" fmla="*/ 376 w 1033"/>
                <a:gd name="T31" fmla="*/ 205 h 341"/>
                <a:gd name="T32" fmla="*/ 410 w 1033"/>
                <a:gd name="T33" fmla="*/ 194 h 341"/>
                <a:gd name="T34" fmla="*/ 443 w 1033"/>
                <a:gd name="T35" fmla="*/ 176 h 341"/>
                <a:gd name="T36" fmla="*/ 477 w 1033"/>
                <a:gd name="T37" fmla="*/ 165 h 341"/>
                <a:gd name="T38" fmla="*/ 516 w 1033"/>
                <a:gd name="T39" fmla="*/ 148 h 341"/>
                <a:gd name="T40" fmla="*/ 550 w 1033"/>
                <a:gd name="T41" fmla="*/ 137 h 341"/>
                <a:gd name="T42" fmla="*/ 584 w 1033"/>
                <a:gd name="T43" fmla="*/ 125 h 341"/>
                <a:gd name="T44" fmla="*/ 617 w 1033"/>
                <a:gd name="T45" fmla="*/ 108 h 341"/>
                <a:gd name="T46" fmla="*/ 657 w 1033"/>
                <a:gd name="T47" fmla="*/ 97 h 341"/>
                <a:gd name="T48" fmla="*/ 690 w 1033"/>
                <a:gd name="T49" fmla="*/ 86 h 341"/>
                <a:gd name="T50" fmla="*/ 724 w 1033"/>
                <a:gd name="T51" fmla="*/ 74 h 341"/>
                <a:gd name="T52" fmla="*/ 758 w 1033"/>
                <a:gd name="T53" fmla="*/ 63 h 341"/>
                <a:gd name="T54" fmla="*/ 791 w 1033"/>
                <a:gd name="T55" fmla="*/ 52 h 341"/>
                <a:gd name="T56" fmla="*/ 825 w 1033"/>
                <a:gd name="T57" fmla="*/ 40 h 341"/>
                <a:gd name="T58" fmla="*/ 853 w 1033"/>
                <a:gd name="T59" fmla="*/ 35 h 341"/>
                <a:gd name="T60" fmla="*/ 887 w 1033"/>
                <a:gd name="T61" fmla="*/ 23 h 341"/>
                <a:gd name="T62" fmla="*/ 915 w 1033"/>
                <a:gd name="T63" fmla="*/ 17 h 341"/>
                <a:gd name="T64" fmla="*/ 943 w 1033"/>
                <a:gd name="T65" fmla="*/ 12 h 341"/>
                <a:gd name="T66" fmla="*/ 971 w 1033"/>
                <a:gd name="T67" fmla="*/ 6 h 341"/>
                <a:gd name="T68" fmla="*/ 993 w 1033"/>
                <a:gd name="T69" fmla="*/ 6 h 341"/>
                <a:gd name="T70" fmla="*/ 1021 w 1033"/>
                <a:gd name="T71" fmla="*/ 0 h 34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33"/>
                <a:gd name="T109" fmla="*/ 0 h 341"/>
                <a:gd name="T110" fmla="*/ 1033 w 1033"/>
                <a:gd name="T111" fmla="*/ 341 h 34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33" h="341">
                  <a:moveTo>
                    <a:pt x="0" y="341"/>
                  </a:moveTo>
                  <a:lnTo>
                    <a:pt x="6" y="341"/>
                  </a:lnTo>
                  <a:lnTo>
                    <a:pt x="11" y="341"/>
                  </a:lnTo>
                  <a:lnTo>
                    <a:pt x="17" y="341"/>
                  </a:lnTo>
                  <a:lnTo>
                    <a:pt x="28" y="335"/>
                  </a:lnTo>
                  <a:lnTo>
                    <a:pt x="34" y="335"/>
                  </a:lnTo>
                  <a:lnTo>
                    <a:pt x="39" y="335"/>
                  </a:lnTo>
                  <a:lnTo>
                    <a:pt x="51" y="330"/>
                  </a:lnTo>
                  <a:lnTo>
                    <a:pt x="62" y="330"/>
                  </a:lnTo>
                  <a:lnTo>
                    <a:pt x="67" y="324"/>
                  </a:lnTo>
                  <a:lnTo>
                    <a:pt x="79" y="324"/>
                  </a:lnTo>
                  <a:lnTo>
                    <a:pt x="90" y="318"/>
                  </a:lnTo>
                  <a:lnTo>
                    <a:pt x="101" y="318"/>
                  </a:lnTo>
                  <a:lnTo>
                    <a:pt x="112" y="313"/>
                  </a:lnTo>
                  <a:lnTo>
                    <a:pt x="124" y="307"/>
                  </a:lnTo>
                  <a:lnTo>
                    <a:pt x="135" y="301"/>
                  </a:lnTo>
                  <a:lnTo>
                    <a:pt x="152" y="296"/>
                  </a:lnTo>
                  <a:lnTo>
                    <a:pt x="163" y="296"/>
                  </a:lnTo>
                  <a:lnTo>
                    <a:pt x="174" y="290"/>
                  </a:lnTo>
                  <a:lnTo>
                    <a:pt x="191" y="284"/>
                  </a:lnTo>
                  <a:lnTo>
                    <a:pt x="202" y="279"/>
                  </a:lnTo>
                  <a:lnTo>
                    <a:pt x="219" y="273"/>
                  </a:lnTo>
                  <a:lnTo>
                    <a:pt x="236" y="267"/>
                  </a:lnTo>
                  <a:lnTo>
                    <a:pt x="247" y="262"/>
                  </a:lnTo>
                  <a:lnTo>
                    <a:pt x="264" y="256"/>
                  </a:lnTo>
                  <a:lnTo>
                    <a:pt x="281" y="245"/>
                  </a:lnTo>
                  <a:lnTo>
                    <a:pt x="292" y="239"/>
                  </a:lnTo>
                  <a:lnTo>
                    <a:pt x="309" y="233"/>
                  </a:lnTo>
                  <a:lnTo>
                    <a:pt x="326" y="228"/>
                  </a:lnTo>
                  <a:lnTo>
                    <a:pt x="342" y="222"/>
                  </a:lnTo>
                  <a:lnTo>
                    <a:pt x="359" y="216"/>
                  </a:lnTo>
                  <a:lnTo>
                    <a:pt x="376" y="205"/>
                  </a:lnTo>
                  <a:lnTo>
                    <a:pt x="393" y="199"/>
                  </a:lnTo>
                  <a:lnTo>
                    <a:pt x="410" y="194"/>
                  </a:lnTo>
                  <a:lnTo>
                    <a:pt x="427" y="188"/>
                  </a:lnTo>
                  <a:lnTo>
                    <a:pt x="443" y="176"/>
                  </a:lnTo>
                  <a:lnTo>
                    <a:pt x="460" y="171"/>
                  </a:lnTo>
                  <a:lnTo>
                    <a:pt x="477" y="165"/>
                  </a:lnTo>
                  <a:lnTo>
                    <a:pt x="499" y="159"/>
                  </a:lnTo>
                  <a:lnTo>
                    <a:pt x="516" y="148"/>
                  </a:lnTo>
                  <a:lnTo>
                    <a:pt x="533" y="142"/>
                  </a:lnTo>
                  <a:lnTo>
                    <a:pt x="550" y="137"/>
                  </a:lnTo>
                  <a:lnTo>
                    <a:pt x="567" y="131"/>
                  </a:lnTo>
                  <a:lnTo>
                    <a:pt x="584" y="125"/>
                  </a:lnTo>
                  <a:lnTo>
                    <a:pt x="600" y="114"/>
                  </a:lnTo>
                  <a:lnTo>
                    <a:pt x="617" y="108"/>
                  </a:lnTo>
                  <a:lnTo>
                    <a:pt x="640" y="103"/>
                  </a:lnTo>
                  <a:lnTo>
                    <a:pt x="657" y="97"/>
                  </a:lnTo>
                  <a:lnTo>
                    <a:pt x="673" y="91"/>
                  </a:lnTo>
                  <a:lnTo>
                    <a:pt x="690" y="86"/>
                  </a:lnTo>
                  <a:lnTo>
                    <a:pt x="707" y="80"/>
                  </a:lnTo>
                  <a:lnTo>
                    <a:pt x="724" y="74"/>
                  </a:lnTo>
                  <a:lnTo>
                    <a:pt x="741" y="69"/>
                  </a:lnTo>
                  <a:lnTo>
                    <a:pt x="758" y="63"/>
                  </a:lnTo>
                  <a:lnTo>
                    <a:pt x="774" y="57"/>
                  </a:lnTo>
                  <a:lnTo>
                    <a:pt x="791" y="52"/>
                  </a:lnTo>
                  <a:lnTo>
                    <a:pt x="808" y="46"/>
                  </a:lnTo>
                  <a:lnTo>
                    <a:pt x="825" y="40"/>
                  </a:lnTo>
                  <a:lnTo>
                    <a:pt x="836" y="35"/>
                  </a:lnTo>
                  <a:lnTo>
                    <a:pt x="853" y="35"/>
                  </a:lnTo>
                  <a:lnTo>
                    <a:pt x="870" y="29"/>
                  </a:lnTo>
                  <a:lnTo>
                    <a:pt x="887" y="23"/>
                  </a:lnTo>
                  <a:lnTo>
                    <a:pt x="898" y="23"/>
                  </a:lnTo>
                  <a:lnTo>
                    <a:pt x="915" y="17"/>
                  </a:lnTo>
                  <a:lnTo>
                    <a:pt x="932" y="12"/>
                  </a:lnTo>
                  <a:lnTo>
                    <a:pt x="943" y="12"/>
                  </a:lnTo>
                  <a:lnTo>
                    <a:pt x="954" y="12"/>
                  </a:lnTo>
                  <a:lnTo>
                    <a:pt x="971" y="6"/>
                  </a:lnTo>
                  <a:lnTo>
                    <a:pt x="982" y="6"/>
                  </a:lnTo>
                  <a:lnTo>
                    <a:pt x="993" y="6"/>
                  </a:lnTo>
                  <a:lnTo>
                    <a:pt x="1010" y="6"/>
                  </a:lnTo>
                  <a:lnTo>
                    <a:pt x="1021" y="0"/>
                  </a:lnTo>
                  <a:lnTo>
                    <a:pt x="1033" y="0"/>
                  </a:lnTo>
                </a:path>
              </a:pathLst>
            </a:custGeom>
            <a:noFill/>
            <a:ln w="34925">
              <a:solidFill>
                <a:srgbClr val="DF1506"/>
              </a:solidFill>
              <a:round/>
              <a:headEnd/>
              <a:tailEnd/>
            </a:ln>
          </p:spPr>
          <p:txBody>
            <a:bodyPr/>
            <a:lstStyle/>
            <a:p>
              <a:endParaRPr lang="es-ES_tradnl"/>
            </a:p>
          </p:txBody>
        </p:sp>
        <p:sp>
          <p:nvSpPr>
            <p:cNvPr id="31780" name="Freeform 224"/>
            <p:cNvSpPr>
              <a:spLocks/>
            </p:cNvSpPr>
            <p:nvPr/>
          </p:nvSpPr>
          <p:spPr bwMode="auto">
            <a:xfrm>
              <a:off x="4020" y="2235"/>
              <a:ext cx="50" cy="28"/>
            </a:xfrm>
            <a:custGeom>
              <a:avLst/>
              <a:gdLst>
                <a:gd name="T0" fmla="*/ 0 w 50"/>
                <a:gd name="T1" fmla="*/ 28 h 28"/>
                <a:gd name="T2" fmla="*/ 16 w 50"/>
                <a:gd name="T3" fmla="*/ 23 h 28"/>
                <a:gd name="T4" fmla="*/ 33 w 50"/>
                <a:gd name="T5" fmla="*/ 6 h 28"/>
                <a:gd name="T6" fmla="*/ 50 w 50"/>
                <a:gd name="T7" fmla="*/ 0 h 28"/>
                <a:gd name="T8" fmla="*/ 0 60000 65536"/>
                <a:gd name="T9" fmla="*/ 0 60000 65536"/>
                <a:gd name="T10" fmla="*/ 0 60000 65536"/>
                <a:gd name="T11" fmla="*/ 0 60000 65536"/>
                <a:gd name="T12" fmla="*/ 0 w 50"/>
                <a:gd name="T13" fmla="*/ 0 h 28"/>
                <a:gd name="T14" fmla="*/ 50 w 50"/>
                <a:gd name="T15" fmla="*/ 28 h 28"/>
              </a:gdLst>
              <a:ahLst/>
              <a:cxnLst>
                <a:cxn ang="T8">
                  <a:pos x="T0" y="T1"/>
                </a:cxn>
                <a:cxn ang="T9">
                  <a:pos x="T2" y="T3"/>
                </a:cxn>
                <a:cxn ang="T10">
                  <a:pos x="T4" y="T5"/>
                </a:cxn>
                <a:cxn ang="T11">
                  <a:pos x="T6" y="T7"/>
                </a:cxn>
              </a:cxnLst>
              <a:rect l="T12" t="T13" r="T14" b="T15"/>
              <a:pathLst>
                <a:path w="50" h="28">
                  <a:moveTo>
                    <a:pt x="0" y="28"/>
                  </a:moveTo>
                  <a:lnTo>
                    <a:pt x="16" y="23"/>
                  </a:lnTo>
                  <a:lnTo>
                    <a:pt x="33" y="6"/>
                  </a:lnTo>
                  <a:lnTo>
                    <a:pt x="50" y="0"/>
                  </a:lnTo>
                </a:path>
              </a:pathLst>
            </a:custGeom>
            <a:noFill/>
            <a:ln w="34925">
              <a:solidFill>
                <a:srgbClr val="DF1506"/>
              </a:solidFill>
              <a:round/>
              <a:headEnd/>
              <a:tailEnd/>
            </a:ln>
          </p:spPr>
          <p:txBody>
            <a:bodyPr/>
            <a:lstStyle/>
            <a:p>
              <a:endParaRPr lang="es-ES_tradnl"/>
            </a:p>
          </p:txBody>
        </p:sp>
        <p:sp>
          <p:nvSpPr>
            <p:cNvPr id="31781" name="Freeform 225"/>
            <p:cNvSpPr>
              <a:spLocks/>
            </p:cNvSpPr>
            <p:nvPr/>
          </p:nvSpPr>
          <p:spPr bwMode="auto">
            <a:xfrm>
              <a:off x="4070" y="2212"/>
              <a:ext cx="247" cy="23"/>
            </a:xfrm>
            <a:custGeom>
              <a:avLst/>
              <a:gdLst>
                <a:gd name="T0" fmla="*/ 0 w 247"/>
                <a:gd name="T1" fmla="*/ 23 h 23"/>
                <a:gd name="T2" fmla="*/ 17 w 247"/>
                <a:gd name="T3" fmla="*/ 23 h 23"/>
                <a:gd name="T4" fmla="*/ 34 w 247"/>
                <a:gd name="T5" fmla="*/ 17 h 23"/>
                <a:gd name="T6" fmla="*/ 45 w 247"/>
                <a:gd name="T7" fmla="*/ 17 h 23"/>
                <a:gd name="T8" fmla="*/ 62 w 247"/>
                <a:gd name="T9" fmla="*/ 17 h 23"/>
                <a:gd name="T10" fmla="*/ 79 w 247"/>
                <a:gd name="T11" fmla="*/ 17 h 23"/>
                <a:gd name="T12" fmla="*/ 95 w 247"/>
                <a:gd name="T13" fmla="*/ 12 h 23"/>
                <a:gd name="T14" fmla="*/ 112 w 247"/>
                <a:gd name="T15" fmla="*/ 12 h 23"/>
                <a:gd name="T16" fmla="*/ 129 w 247"/>
                <a:gd name="T17" fmla="*/ 12 h 23"/>
                <a:gd name="T18" fmla="*/ 146 w 247"/>
                <a:gd name="T19" fmla="*/ 6 h 23"/>
                <a:gd name="T20" fmla="*/ 163 w 247"/>
                <a:gd name="T21" fmla="*/ 6 h 23"/>
                <a:gd name="T22" fmla="*/ 180 w 247"/>
                <a:gd name="T23" fmla="*/ 6 h 23"/>
                <a:gd name="T24" fmla="*/ 196 w 247"/>
                <a:gd name="T25" fmla="*/ 0 h 23"/>
                <a:gd name="T26" fmla="*/ 213 w 247"/>
                <a:gd name="T27" fmla="*/ 0 h 23"/>
                <a:gd name="T28" fmla="*/ 230 w 247"/>
                <a:gd name="T29" fmla="*/ 0 h 23"/>
                <a:gd name="T30" fmla="*/ 247 w 247"/>
                <a:gd name="T31" fmla="*/ 0 h 2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7"/>
                <a:gd name="T49" fmla="*/ 0 h 23"/>
                <a:gd name="T50" fmla="*/ 247 w 247"/>
                <a:gd name="T51" fmla="*/ 23 h 2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7" h="23">
                  <a:moveTo>
                    <a:pt x="0" y="23"/>
                  </a:moveTo>
                  <a:lnTo>
                    <a:pt x="17" y="23"/>
                  </a:lnTo>
                  <a:lnTo>
                    <a:pt x="34" y="17"/>
                  </a:lnTo>
                  <a:lnTo>
                    <a:pt x="45" y="17"/>
                  </a:lnTo>
                  <a:lnTo>
                    <a:pt x="62" y="17"/>
                  </a:lnTo>
                  <a:lnTo>
                    <a:pt x="79" y="17"/>
                  </a:lnTo>
                  <a:lnTo>
                    <a:pt x="95" y="12"/>
                  </a:lnTo>
                  <a:lnTo>
                    <a:pt x="112" y="12"/>
                  </a:lnTo>
                  <a:lnTo>
                    <a:pt x="129" y="12"/>
                  </a:lnTo>
                  <a:lnTo>
                    <a:pt x="146" y="6"/>
                  </a:lnTo>
                  <a:lnTo>
                    <a:pt x="163" y="6"/>
                  </a:lnTo>
                  <a:lnTo>
                    <a:pt x="180" y="6"/>
                  </a:lnTo>
                  <a:lnTo>
                    <a:pt x="196" y="0"/>
                  </a:lnTo>
                  <a:lnTo>
                    <a:pt x="213" y="0"/>
                  </a:lnTo>
                  <a:lnTo>
                    <a:pt x="230" y="0"/>
                  </a:lnTo>
                  <a:lnTo>
                    <a:pt x="247" y="0"/>
                  </a:lnTo>
                </a:path>
              </a:pathLst>
            </a:custGeom>
            <a:noFill/>
            <a:ln w="34925">
              <a:solidFill>
                <a:srgbClr val="DF1506"/>
              </a:solidFill>
              <a:round/>
              <a:headEnd/>
              <a:tailEnd/>
            </a:ln>
          </p:spPr>
          <p:txBody>
            <a:bodyPr/>
            <a:lstStyle/>
            <a:p>
              <a:endParaRPr lang="es-ES_tradnl"/>
            </a:p>
          </p:txBody>
        </p:sp>
        <p:sp>
          <p:nvSpPr>
            <p:cNvPr id="31782" name="Freeform 226"/>
            <p:cNvSpPr>
              <a:spLocks/>
            </p:cNvSpPr>
            <p:nvPr/>
          </p:nvSpPr>
          <p:spPr bwMode="auto">
            <a:xfrm>
              <a:off x="4317" y="2059"/>
              <a:ext cx="84" cy="153"/>
            </a:xfrm>
            <a:custGeom>
              <a:avLst/>
              <a:gdLst>
                <a:gd name="T0" fmla="*/ 0 w 84"/>
                <a:gd name="T1" fmla="*/ 153 h 153"/>
                <a:gd name="T2" fmla="*/ 11 w 84"/>
                <a:gd name="T3" fmla="*/ 153 h 153"/>
                <a:gd name="T4" fmla="*/ 22 w 84"/>
                <a:gd name="T5" fmla="*/ 148 h 153"/>
                <a:gd name="T6" fmla="*/ 28 w 84"/>
                <a:gd name="T7" fmla="*/ 142 h 153"/>
                <a:gd name="T8" fmla="*/ 34 w 84"/>
                <a:gd name="T9" fmla="*/ 136 h 153"/>
                <a:gd name="T10" fmla="*/ 39 w 84"/>
                <a:gd name="T11" fmla="*/ 131 h 153"/>
                <a:gd name="T12" fmla="*/ 45 w 84"/>
                <a:gd name="T13" fmla="*/ 119 h 153"/>
                <a:gd name="T14" fmla="*/ 45 w 84"/>
                <a:gd name="T15" fmla="*/ 108 h 153"/>
                <a:gd name="T16" fmla="*/ 45 w 84"/>
                <a:gd name="T17" fmla="*/ 97 h 153"/>
                <a:gd name="T18" fmla="*/ 50 w 84"/>
                <a:gd name="T19" fmla="*/ 85 h 153"/>
                <a:gd name="T20" fmla="*/ 50 w 84"/>
                <a:gd name="T21" fmla="*/ 74 h 153"/>
                <a:gd name="T22" fmla="*/ 50 w 84"/>
                <a:gd name="T23" fmla="*/ 63 h 153"/>
                <a:gd name="T24" fmla="*/ 50 w 84"/>
                <a:gd name="T25" fmla="*/ 51 h 153"/>
                <a:gd name="T26" fmla="*/ 50 w 84"/>
                <a:gd name="T27" fmla="*/ 45 h 153"/>
                <a:gd name="T28" fmla="*/ 50 w 84"/>
                <a:gd name="T29" fmla="*/ 34 h 153"/>
                <a:gd name="T30" fmla="*/ 56 w 84"/>
                <a:gd name="T31" fmla="*/ 23 h 153"/>
                <a:gd name="T32" fmla="*/ 56 w 84"/>
                <a:gd name="T33" fmla="*/ 17 h 153"/>
                <a:gd name="T34" fmla="*/ 62 w 84"/>
                <a:gd name="T35" fmla="*/ 6 h 153"/>
                <a:gd name="T36" fmla="*/ 67 w 84"/>
                <a:gd name="T37" fmla="*/ 6 h 153"/>
                <a:gd name="T38" fmla="*/ 78 w 84"/>
                <a:gd name="T39" fmla="*/ 0 h 153"/>
                <a:gd name="T40" fmla="*/ 84 w 84"/>
                <a:gd name="T41" fmla="*/ 0 h 15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4"/>
                <a:gd name="T64" fmla="*/ 0 h 153"/>
                <a:gd name="T65" fmla="*/ 84 w 84"/>
                <a:gd name="T66" fmla="*/ 153 h 15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4" h="153">
                  <a:moveTo>
                    <a:pt x="0" y="153"/>
                  </a:moveTo>
                  <a:lnTo>
                    <a:pt x="11" y="153"/>
                  </a:lnTo>
                  <a:lnTo>
                    <a:pt x="22" y="148"/>
                  </a:lnTo>
                  <a:lnTo>
                    <a:pt x="28" y="142"/>
                  </a:lnTo>
                  <a:lnTo>
                    <a:pt x="34" y="136"/>
                  </a:lnTo>
                  <a:lnTo>
                    <a:pt x="39" y="131"/>
                  </a:lnTo>
                  <a:lnTo>
                    <a:pt x="45" y="119"/>
                  </a:lnTo>
                  <a:lnTo>
                    <a:pt x="45" y="108"/>
                  </a:lnTo>
                  <a:lnTo>
                    <a:pt x="45" y="97"/>
                  </a:lnTo>
                  <a:lnTo>
                    <a:pt x="50" y="85"/>
                  </a:lnTo>
                  <a:lnTo>
                    <a:pt x="50" y="74"/>
                  </a:lnTo>
                  <a:lnTo>
                    <a:pt x="50" y="63"/>
                  </a:lnTo>
                  <a:lnTo>
                    <a:pt x="50" y="51"/>
                  </a:lnTo>
                  <a:lnTo>
                    <a:pt x="50" y="45"/>
                  </a:lnTo>
                  <a:lnTo>
                    <a:pt x="50" y="34"/>
                  </a:lnTo>
                  <a:lnTo>
                    <a:pt x="56" y="23"/>
                  </a:lnTo>
                  <a:lnTo>
                    <a:pt x="56" y="17"/>
                  </a:lnTo>
                  <a:lnTo>
                    <a:pt x="62" y="6"/>
                  </a:lnTo>
                  <a:lnTo>
                    <a:pt x="67" y="6"/>
                  </a:lnTo>
                  <a:lnTo>
                    <a:pt x="78" y="0"/>
                  </a:lnTo>
                  <a:lnTo>
                    <a:pt x="84" y="0"/>
                  </a:lnTo>
                </a:path>
              </a:pathLst>
            </a:custGeom>
            <a:noFill/>
            <a:ln w="34925">
              <a:solidFill>
                <a:srgbClr val="DF1506"/>
              </a:solidFill>
              <a:round/>
              <a:headEnd/>
              <a:tailEnd/>
            </a:ln>
          </p:spPr>
          <p:txBody>
            <a:bodyPr/>
            <a:lstStyle/>
            <a:p>
              <a:endParaRPr lang="es-ES_tradnl"/>
            </a:p>
          </p:txBody>
        </p:sp>
        <p:sp>
          <p:nvSpPr>
            <p:cNvPr id="31783" name="Freeform 227"/>
            <p:cNvSpPr>
              <a:spLocks/>
            </p:cNvSpPr>
            <p:nvPr/>
          </p:nvSpPr>
          <p:spPr bwMode="auto">
            <a:xfrm>
              <a:off x="4401" y="2042"/>
              <a:ext cx="791" cy="17"/>
            </a:xfrm>
            <a:custGeom>
              <a:avLst/>
              <a:gdLst>
                <a:gd name="T0" fmla="*/ 0 w 791"/>
                <a:gd name="T1" fmla="*/ 17 h 17"/>
                <a:gd name="T2" fmla="*/ 6 w 791"/>
                <a:gd name="T3" fmla="*/ 17 h 17"/>
                <a:gd name="T4" fmla="*/ 11 w 791"/>
                <a:gd name="T5" fmla="*/ 17 h 17"/>
                <a:gd name="T6" fmla="*/ 17 w 791"/>
                <a:gd name="T7" fmla="*/ 11 h 17"/>
                <a:gd name="T8" fmla="*/ 28 w 791"/>
                <a:gd name="T9" fmla="*/ 11 h 17"/>
                <a:gd name="T10" fmla="*/ 34 w 791"/>
                <a:gd name="T11" fmla="*/ 11 h 17"/>
                <a:gd name="T12" fmla="*/ 45 w 791"/>
                <a:gd name="T13" fmla="*/ 11 h 17"/>
                <a:gd name="T14" fmla="*/ 56 w 791"/>
                <a:gd name="T15" fmla="*/ 11 h 17"/>
                <a:gd name="T16" fmla="*/ 67 w 791"/>
                <a:gd name="T17" fmla="*/ 11 h 17"/>
                <a:gd name="T18" fmla="*/ 79 w 791"/>
                <a:gd name="T19" fmla="*/ 11 h 17"/>
                <a:gd name="T20" fmla="*/ 95 w 791"/>
                <a:gd name="T21" fmla="*/ 11 h 17"/>
                <a:gd name="T22" fmla="*/ 107 w 791"/>
                <a:gd name="T23" fmla="*/ 11 h 17"/>
                <a:gd name="T24" fmla="*/ 124 w 791"/>
                <a:gd name="T25" fmla="*/ 11 h 17"/>
                <a:gd name="T26" fmla="*/ 140 w 791"/>
                <a:gd name="T27" fmla="*/ 11 h 17"/>
                <a:gd name="T28" fmla="*/ 157 w 791"/>
                <a:gd name="T29" fmla="*/ 11 h 17"/>
                <a:gd name="T30" fmla="*/ 174 w 791"/>
                <a:gd name="T31" fmla="*/ 11 h 17"/>
                <a:gd name="T32" fmla="*/ 191 w 791"/>
                <a:gd name="T33" fmla="*/ 11 h 17"/>
                <a:gd name="T34" fmla="*/ 208 w 791"/>
                <a:gd name="T35" fmla="*/ 11 h 17"/>
                <a:gd name="T36" fmla="*/ 225 w 791"/>
                <a:gd name="T37" fmla="*/ 11 h 17"/>
                <a:gd name="T38" fmla="*/ 247 w 791"/>
                <a:gd name="T39" fmla="*/ 11 h 17"/>
                <a:gd name="T40" fmla="*/ 264 w 791"/>
                <a:gd name="T41" fmla="*/ 6 h 17"/>
                <a:gd name="T42" fmla="*/ 286 w 791"/>
                <a:gd name="T43" fmla="*/ 6 h 17"/>
                <a:gd name="T44" fmla="*/ 303 w 791"/>
                <a:gd name="T45" fmla="*/ 6 h 17"/>
                <a:gd name="T46" fmla="*/ 326 w 791"/>
                <a:gd name="T47" fmla="*/ 6 h 17"/>
                <a:gd name="T48" fmla="*/ 342 w 791"/>
                <a:gd name="T49" fmla="*/ 6 h 17"/>
                <a:gd name="T50" fmla="*/ 365 w 791"/>
                <a:gd name="T51" fmla="*/ 6 h 17"/>
                <a:gd name="T52" fmla="*/ 387 w 791"/>
                <a:gd name="T53" fmla="*/ 6 h 17"/>
                <a:gd name="T54" fmla="*/ 404 w 791"/>
                <a:gd name="T55" fmla="*/ 6 h 17"/>
                <a:gd name="T56" fmla="*/ 427 w 791"/>
                <a:gd name="T57" fmla="*/ 6 h 17"/>
                <a:gd name="T58" fmla="*/ 443 w 791"/>
                <a:gd name="T59" fmla="*/ 6 h 17"/>
                <a:gd name="T60" fmla="*/ 466 w 791"/>
                <a:gd name="T61" fmla="*/ 6 h 17"/>
                <a:gd name="T62" fmla="*/ 488 w 791"/>
                <a:gd name="T63" fmla="*/ 6 h 17"/>
                <a:gd name="T64" fmla="*/ 505 w 791"/>
                <a:gd name="T65" fmla="*/ 6 h 17"/>
                <a:gd name="T66" fmla="*/ 528 w 791"/>
                <a:gd name="T67" fmla="*/ 6 h 17"/>
                <a:gd name="T68" fmla="*/ 544 w 791"/>
                <a:gd name="T69" fmla="*/ 6 h 17"/>
                <a:gd name="T70" fmla="*/ 567 w 791"/>
                <a:gd name="T71" fmla="*/ 6 h 17"/>
                <a:gd name="T72" fmla="*/ 584 w 791"/>
                <a:gd name="T73" fmla="*/ 0 h 17"/>
                <a:gd name="T74" fmla="*/ 600 w 791"/>
                <a:gd name="T75" fmla="*/ 0 h 17"/>
                <a:gd name="T76" fmla="*/ 617 w 791"/>
                <a:gd name="T77" fmla="*/ 0 h 17"/>
                <a:gd name="T78" fmla="*/ 640 w 791"/>
                <a:gd name="T79" fmla="*/ 0 h 17"/>
                <a:gd name="T80" fmla="*/ 657 w 791"/>
                <a:gd name="T81" fmla="*/ 0 h 17"/>
                <a:gd name="T82" fmla="*/ 673 w 791"/>
                <a:gd name="T83" fmla="*/ 0 h 17"/>
                <a:gd name="T84" fmla="*/ 685 w 791"/>
                <a:gd name="T85" fmla="*/ 0 h 17"/>
                <a:gd name="T86" fmla="*/ 701 w 791"/>
                <a:gd name="T87" fmla="*/ 0 h 17"/>
                <a:gd name="T88" fmla="*/ 718 w 791"/>
                <a:gd name="T89" fmla="*/ 0 h 17"/>
                <a:gd name="T90" fmla="*/ 730 w 791"/>
                <a:gd name="T91" fmla="*/ 0 h 17"/>
                <a:gd name="T92" fmla="*/ 741 w 791"/>
                <a:gd name="T93" fmla="*/ 0 h 17"/>
                <a:gd name="T94" fmla="*/ 752 w 791"/>
                <a:gd name="T95" fmla="*/ 0 h 17"/>
                <a:gd name="T96" fmla="*/ 763 w 791"/>
                <a:gd name="T97" fmla="*/ 0 h 17"/>
                <a:gd name="T98" fmla="*/ 774 w 791"/>
                <a:gd name="T99" fmla="*/ 0 h 17"/>
                <a:gd name="T100" fmla="*/ 786 w 791"/>
                <a:gd name="T101" fmla="*/ 0 h 17"/>
                <a:gd name="T102" fmla="*/ 791 w 791"/>
                <a:gd name="T103" fmla="*/ 0 h 1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91"/>
                <a:gd name="T157" fmla="*/ 0 h 17"/>
                <a:gd name="T158" fmla="*/ 791 w 791"/>
                <a:gd name="T159" fmla="*/ 17 h 1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91" h="17">
                  <a:moveTo>
                    <a:pt x="0" y="17"/>
                  </a:moveTo>
                  <a:lnTo>
                    <a:pt x="6" y="17"/>
                  </a:lnTo>
                  <a:lnTo>
                    <a:pt x="11" y="17"/>
                  </a:lnTo>
                  <a:lnTo>
                    <a:pt x="17" y="11"/>
                  </a:lnTo>
                  <a:lnTo>
                    <a:pt x="28" y="11"/>
                  </a:lnTo>
                  <a:lnTo>
                    <a:pt x="34" y="11"/>
                  </a:lnTo>
                  <a:lnTo>
                    <a:pt x="45" y="11"/>
                  </a:lnTo>
                  <a:lnTo>
                    <a:pt x="56" y="11"/>
                  </a:lnTo>
                  <a:lnTo>
                    <a:pt x="67" y="11"/>
                  </a:lnTo>
                  <a:lnTo>
                    <a:pt x="79" y="11"/>
                  </a:lnTo>
                  <a:lnTo>
                    <a:pt x="95" y="11"/>
                  </a:lnTo>
                  <a:lnTo>
                    <a:pt x="107" y="11"/>
                  </a:lnTo>
                  <a:lnTo>
                    <a:pt x="124" y="11"/>
                  </a:lnTo>
                  <a:lnTo>
                    <a:pt x="140" y="11"/>
                  </a:lnTo>
                  <a:lnTo>
                    <a:pt x="157" y="11"/>
                  </a:lnTo>
                  <a:lnTo>
                    <a:pt x="174" y="11"/>
                  </a:lnTo>
                  <a:lnTo>
                    <a:pt x="191" y="11"/>
                  </a:lnTo>
                  <a:lnTo>
                    <a:pt x="208" y="11"/>
                  </a:lnTo>
                  <a:lnTo>
                    <a:pt x="225" y="11"/>
                  </a:lnTo>
                  <a:lnTo>
                    <a:pt x="247" y="11"/>
                  </a:lnTo>
                  <a:lnTo>
                    <a:pt x="264" y="6"/>
                  </a:lnTo>
                  <a:lnTo>
                    <a:pt x="286" y="6"/>
                  </a:lnTo>
                  <a:lnTo>
                    <a:pt x="303" y="6"/>
                  </a:lnTo>
                  <a:lnTo>
                    <a:pt x="326" y="6"/>
                  </a:lnTo>
                  <a:lnTo>
                    <a:pt x="342" y="6"/>
                  </a:lnTo>
                  <a:lnTo>
                    <a:pt x="365" y="6"/>
                  </a:lnTo>
                  <a:lnTo>
                    <a:pt x="387" y="6"/>
                  </a:lnTo>
                  <a:lnTo>
                    <a:pt x="404" y="6"/>
                  </a:lnTo>
                  <a:lnTo>
                    <a:pt x="427" y="6"/>
                  </a:lnTo>
                  <a:lnTo>
                    <a:pt x="443" y="6"/>
                  </a:lnTo>
                  <a:lnTo>
                    <a:pt x="466" y="6"/>
                  </a:lnTo>
                  <a:lnTo>
                    <a:pt x="488" y="6"/>
                  </a:lnTo>
                  <a:lnTo>
                    <a:pt x="505" y="6"/>
                  </a:lnTo>
                  <a:lnTo>
                    <a:pt x="528" y="6"/>
                  </a:lnTo>
                  <a:lnTo>
                    <a:pt x="544" y="6"/>
                  </a:lnTo>
                  <a:lnTo>
                    <a:pt x="567" y="6"/>
                  </a:lnTo>
                  <a:lnTo>
                    <a:pt x="584" y="0"/>
                  </a:lnTo>
                  <a:lnTo>
                    <a:pt x="600" y="0"/>
                  </a:lnTo>
                  <a:lnTo>
                    <a:pt x="617" y="0"/>
                  </a:lnTo>
                  <a:lnTo>
                    <a:pt x="640" y="0"/>
                  </a:lnTo>
                  <a:lnTo>
                    <a:pt x="657" y="0"/>
                  </a:lnTo>
                  <a:lnTo>
                    <a:pt x="673" y="0"/>
                  </a:lnTo>
                  <a:lnTo>
                    <a:pt x="685" y="0"/>
                  </a:lnTo>
                  <a:lnTo>
                    <a:pt x="701" y="0"/>
                  </a:lnTo>
                  <a:lnTo>
                    <a:pt x="718" y="0"/>
                  </a:lnTo>
                  <a:lnTo>
                    <a:pt x="730" y="0"/>
                  </a:lnTo>
                  <a:lnTo>
                    <a:pt x="741" y="0"/>
                  </a:lnTo>
                  <a:lnTo>
                    <a:pt x="752" y="0"/>
                  </a:lnTo>
                  <a:lnTo>
                    <a:pt x="763" y="0"/>
                  </a:lnTo>
                  <a:lnTo>
                    <a:pt x="774" y="0"/>
                  </a:lnTo>
                  <a:lnTo>
                    <a:pt x="786" y="0"/>
                  </a:lnTo>
                  <a:lnTo>
                    <a:pt x="791" y="0"/>
                  </a:lnTo>
                </a:path>
              </a:pathLst>
            </a:custGeom>
            <a:noFill/>
            <a:ln w="34925">
              <a:solidFill>
                <a:srgbClr val="DF1506"/>
              </a:solidFill>
              <a:round/>
              <a:headEnd/>
              <a:tailEnd/>
            </a:ln>
          </p:spPr>
          <p:txBody>
            <a:bodyPr/>
            <a:lstStyle/>
            <a:p>
              <a:endParaRPr lang="es-ES_tradnl"/>
            </a:p>
          </p:txBody>
        </p:sp>
      </p:grpSp>
      <p:pic>
        <p:nvPicPr>
          <p:cNvPr id="67812" name="Picture 228" descr="t15-5aS"/>
          <p:cNvPicPr>
            <a:picLocks noChangeAspect="1" noChangeArrowheads="1"/>
          </p:cNvPicPr>
          <p:nvPr/>
        </p:nvPicPr>
        <p:blipFill>
          <a:blip r:embed="rId2"/>
          <a:srcRect/>
          <a:stretch>
            <a:fillRect/>
          </a:stretch>
        </p:blipFill>
        <p:spPr bwMode="auto">
          <a:xfrm>
            <a:off x="1309688" y="4111625"/>
            <a:ext cx="3184525" cy="13779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67586"/>
                                        </p:tgtEl>
                                        <p:attrNameLst>
                                          <p:attrName>style.visibility</p:attrName>
                                        </p:attrNameLst>
                                      </p:cBhvr>
                                      <p:to>
                                        <p:strVal val="visible"/>
                                      </p:to>
                                    </p:set>
                                    <p:anim to="" calcmode="lin" valueType="num">
                                      <p:cBhvr>
                                        <p:cTn id="7" dur="1" fill="hold"/>
                                        <p:tgtEl>
                                          <p:spTgt spid="6758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499"/>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4" presetClass="entr" presetSubtype="0" fill="hold" nodeType="clickEffect">
                                  <p:stCondLst>
                                    <p:cond delay="0"/>
                                  </p:stCondLst>
                                  <p:childTnLst>
                                    <p:set>
                                      <p:cBhvr>
                                        <p:cTn id="15" dur="1" fill="hold">
                                          <p:stCondLst>
                                            <p:cond delay="499"/>
                                          </p:stCondLst>
                                        </p:cTn>
                                        <p:tgtEl>
                                          <p:spTgt spid="2"/>
                                        </p:tgtEl>
                                        <p:attrNameLst>
                                          <p:attrName>style.visibility</p:attrName>
                                        </p:attrNameLst>
                                      </p:cBhvr>
                                      <p:to>
                                        <p:strVal val="visible"/>
                                      </p:to>
                                    </p:set>
                                    <p:anim to="" calcmode="lin" valueType="num">
                                      <p:cBhvr>
                                        <p:cTn id="16" dur="1" fill="hold"/>
                                        <p:tgtEl>
                                          <p:spTgt spid="2"/>
                                        </p:tgtEl>
                                        <p:attrNameLst>
                                          <p:attrName/>
                                        </p:attrNameLst>
                                      </p:cBhvr>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67781">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4" presetClass="entr" presetSubtype="0" fill="hold" nodeType="clickEffect">
                                  <p:stCondLst>
                                    <p:cond delay="0"/>
                                  </p:stCondLst>
                                  <p:childTnLst>
                                    <p:set>
                                      <p:cBhvr>
                                        <p:cTn id="24" dur="1" fill="hold">
                                          <p:stCondLst>
                                            <p:cond delay="499"/>
                                          </p:stCondLst>
                                        </p:cTn>
                                        <p:tgtEl>
                                          <p:spTgt spid="3"/>
                                        </p:tgtEl>
                                        <p:attrNameLst>
                                          <p:attrName>style.visibility</p:attrName>
                                        </p:attrNameLst>
                                      </p:cBhvr>
                                      <p:to>
                                        <p:strVal val="visible"/>
                                      </p:to>
                                    </p:set>
                                    <p:anim to="" calcmode="lin" valueType="num">
                                      <p:cBhvr>
                                        <p:cTn id="25" dur="1" fill="hold"/>
                                        <p:tgtEl>
                                          <p:spTgt spid="3"/>
                                        </p:tgtEl>
                                        <p:attrNameLst>
                                          <p:attrName/>
                                        </p:attrNameLst>
                                      </p:cBhvr>
                                    </p:anim>
                                  </p:childTnLst>
                                </p:cTn>
                              </p:par>
                            </p:childTnLst>
                          </p:cTn>
                        </p:par>
                      </p:childTnLst>
                    </p:cTn>
                  </p:par>
                  <p:par>
                    <p:cTn id="26" fill="hold">
                      <p:stCondLst>
                        <p:cond delay="indefinite"/>
                      </p:stCondLst>
                      <p:childTnLst>
                        <p:par>
                          <p:cTn id="27" fill="hold">
                            <p:stCondLst>
                              <p:cond delay="0"/>
                            </p:stCondLst>
                            <p:childTnLst>
                              <p:par>
                                <p:cTn id="28" presetID="24" presetClass="entr" presetSubtype="0"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 to="" calcmode="lin" valueType="num">
                                      <p:cBhvr>
                                        <p:cTn id="30" dur="1" fill="hold"/>
                                        <p:tgtEl>
                                          <p:spTgt spid="4"/>
                                        </p:tgtEl>
                                        <p:attrNameLst>
                                          <p:attrName/>
                                        </p:attrNameLst>
                                      </p:cBhvr>
                                    </p:anim>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67759">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8" presetClass="entr" presetSubtype="3"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strips(upRight)">
                                      <p:cBhvr>
                                        <p:cTn id="39" dur="500"/>
                                        <p:tgtEl>
                                          <p:spTgt spid="16"/>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499"/>
                                          </p:stCondLst>
                                        </p:cTn>
                                        <p:tgtEl>
                                          <p:spTgt spid="67778">
                                            <p:txEl>
                                              <p:pRg st="0" end="0"/>
                                            </p:txEl>
                                          </p:spTgt>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8" presetClass="entr" presetSubtype="3" fill="hold" nodeType="clickEffect">
                                  <p:stCondLst>
                                    <p:cond delay="0"/>
                                  </p:stCondLst>
                                  <p:childTnLst>
                                    <p:set>
                                      <p:cBhvr>
                                        <p:cTn id="47" dur="1" fill="hold">
                                          <p:stCondLst>
                                            <p:cond delay="0"/>
                                          </p:stCondLst>
                                        </p:cTn>
                                        <p:tgtEl>
                                          <p:spTgt spid="67812"/>
                                        </p:tgtEl>
                                        <p:attrNameLst>
                                          <p:attrName>style.visibility</p:attrName>
                                        </p:attrNameLst>
                                      </p:cBhvr>
                                      <p:to>
                                        <p:strVal val="visible"/>
                                      </p:to>
                                    </p:set>
                                    <p:animEffect transition="in" filter="strips(upRight)">
                                      <p:cBhvr>
                                        <p:cTn id="48" dur="500"/>
                                        <p:tgtEl>
                                          <p:spTgt spid="67812"/>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499"/>
                                          </p:stCondLst>
                                        </p:cTn>
                                        <p:tgtEl>
                                          <p:spTgt spid="67779">
                                            <p:txEl>
                                              <p:pRg st="0" end="0"/>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7" presetClass="entr" presetSubtype="1" fill="hold" grpId="0" nodeType="clickEffect">
                                  <p:stCondLst>
                                    <p:cond delay="0"/>
                                  </p:stCondLst>
                                  <p:childTnLst>
                                    <p:set>
                                      <p:cBhvr>
                                        <p:cTn id="56" dur="1" fill="hold">
                                          <p:stCondLst>
                                            <p:cond delay="0"/>
                                          </p:stCondLst>
                                        </p:cTn>
                                        <p:tgtEl>
                                          <p:spTgt spid="67782"/>
                                        </p:tgtEl>
                                        <p:attrNameLst>
                                          <p:attrName>style.visibility</p:attrName>
                                        </p:attrNameLst>
                                      </p:cBhvr>
                                      <p:to>
                                        <p:strVal val="visible"/>
                                      </p:to>
                                    </p:set>
                                    <p:anim calcmode="lin" valueType="num">
                                      <p:cBhvr>
                                        <p:cTn id="57" dur="500" fill="hold"/>
                                        <p:tgtEl>
                                          <p:spTgt spid="67782"/>
                                        </p:tgtEl>
                                        <p:attrNameLst>
                                          <p:attrName>ppt_x</p:attrName>
                                        </p:attrNameLst>
                                      </p:cBhvr>
                                      <p:tavLst>
                                        <p:tav tm="0">
                                          <p:val>
                                            <p:strVal val="#ppt_x"/>
                                          </p:val>
                                        </p:tav>
                                        <p:tav tm="100000">
                                          <p:val>
                                            <p:strVal val="#ppt_x"/>
                                          </p:val>
                                        </p:tav>
                                      </p:tavLst>
                                    </p:anim>
                                    <p:anim calcmode="lin" valueType="num">
                                      <p:cBhvr>
                                        <p:cTn id="58" dur="500" fill="hold"/>
                                        <p:tgtEl>
                                          <p:spTgt spid="67782"/>
                                        </p:tgtEl>
                                        <p:attrNameLst>
                                          <p:attrName>ppt_y</p:attrName>
                                        </p:attrNameLst>
                                      </p:cBhvr>
                                      <p:tavLst>
                                        <p:tav tm="0">
                                          <p:val>
                                            <p:strVal val="#ppt_y-#ppt_h/2"/>
                                          </p:val>
                                        </p:tav>
                                        <p:tav tm="100000">
                                          <p:val>
                                            <p:strVal val="#ppt_y"/>
                                          </p:val>
                                        </p:tav>
                                      </p:tavLst>
                                    </p:anim>
                                    <p:anim calcmode="lin" valueType="num">
                                      <p:cBhvr>
                                        <p:cTn id="59" dur="500" fill="hold"/>
                                        <p:tgtEl>
                                          <p:spTgt spid="67782"/>
                                        </p:tgtEl>
                                        <p:attrNameLst>
                                          <p:attrName>ppt_w</p:attrName>
                                        </p:attrNameLst>
                                      </p:cBhvr>
                                      <p:tavLst>
                                        <p:tav tm="0">
                                          <p:val>
                                            <p:strVal val="#ppt_w"/>
                                          </p:val>
                                        </p:tav>
                                        <p:tav tm="100000">
                                          <p:val>
                                            <p:strVal val="#ppt_w"/>
                                          </p:val>
                                        </p:tav>
                                      </p:tavLst>
                                    </p:anim>
                                    <p:anim calcmode="lin" valueType="num">
                                      <p:cBhvr>
                                        <p:cTn id="60" dur="500" fill="hold"/>
                                        <p:tgtEl>
                                          <p:spTgt spid="67782"/>
                                        </p:tgtEl>
                                        <p:attrNameLst>
                                          <p:attrName>ppt_h</p:attrName>
                                        </p:attrNameLst>
                                      </p:cBhvr>
                                      <p:tavLst>
                                        <p:tav tm="0">
                                          <p:val>
                                            <p:fltVal val="0"/>
                                          </p:val>
                                        </p:tav>
                                        <p:tav tm="100000">
                                          <p:val>
                                            <p:strVal val="#ppt_h"/>
                                          </p:val>
                                        </p:tav>
                                      </p:tavLst>
                                    </p:anim>
                                  </p:childTnLst>
                                </p:cTn>
                              </p:par>
                            </p:childTnLst>
                          </p:cTn>
                        </p:par>
                      </p:childTnLst>
                    </p:cTn>
                  </p:par>
                  <p:par>
                    <p:cTn id="61" fill="hold">
                      <p:stCondLst>
                        <p:cond delay="indefinite"/>
                      </p:stCondLst>
                      <p:childTnLst>
                        <p:par>
                          <p:cTn id="62" fill="hold">
                            <p:stCondLst>
                              <p:cond delay="0"/>
                            </p:stCondLst>
                            <p:childTnLst>
                              <p:par>
                                <p:cTn id="63" presetID="17" presetClass="entr" presetSubtype="1" fill="hold" nodeType="click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ppt_x</p:attrName>
                                        </p:attrNameLst>
                                      </p:cBhvr>
                                      <p:tavLst>
                                        <p:tav tm="0">
                                          <p:val>
                                            <p:strVal val="#ppt_x"/>
                                          </p:val>
                                        </p:tav>
                                        <p:tav tm="100000">
                                          <p:val>
                                            <p:strVal val="#ppt_x"/>
                                          </p:val>
                                        </p:tav>
                                      </p:tavLst>
                                    </p:anim>
                                    <p:anim calcmode="lin" valueType="num">
                                      <p:cBhvr>
                                        <p:cTn id="66" dur="500" fill="hold"/>
                                        <p:tgtEl>
                                          <p:spTgt spid="11"/>
                                        </p:tgtEl>
                                        <p:attrNameLst>
                                          <p:attrName>ppt_y</p:attrName>
                                        </p:attrNameLst>
                                      </p:cBhvr>
                                      <p:tavLst>
                                        <p:tav tm="0">
                                          <p:val>
                                            <p:strVal val="#ppt_y-#ppt_h/2"/>
                                          </p:val>
                                        </p:tav>
                                        <p:tav tm="100000">
                                          <p:val>
                                            <p:strVal val="#ppt_y"/>
                                          </p:val>
                                        </p:tav>
                                      </p:tavLst>
                                    </p:anim>
                                    <p:anim calcmode="lin" valueType="num">
                                      <p:cBhvr>
                                        <p:cTn id="67" dur="500" fill="hold"/>
                                        <p:tgtEl>
                                          <p:spTgt spid="11"/>
                                        </p:tgtEl>
                                        <p:attrNameLst>
                                          <p:attrName>ppt_w</p:attrName>
                                        </p:attrNameLst>
                                      </p:cBhvr>
                                      <p:tavLst>
                                        <p:tav tm="0">
                                          <p:val>
                                            <p:strVal val="#ppt_w"/>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69" fill="hold">
                      <p:stCondLst>
                        <p:cond delay="indefinite"/>
                      </p:stCondLst>
                      <p:childTnLst>
                        <p:par>
                          <p:cTn id="70" fill="hold">
                            <p:stCondLst>
                              <p:cond delay="0"/>
                            </p:stCondLst>
                            <p:childTnLst>
                              <p:par>
                                <p:cTn id="71" presetID="17" presetClass="entr" presetSubtype="1" fill="hold" nodeType="clickEffect">
                                  <p:stCondLst>
                                    <p:cond delay="0"/>
                                  </p:stCondLst>
                                  <p:childTnLst>
                                    <p:set>
                                      <p:cBhvr>
                                        <p:cTn id="72" dur="1" fill="hold">
                                          <p:stCondLst>
                                            <p:cond delay="0"/>
                                          </p:stCondLst>
                                        </p:cTn>
                                        <p:tgtEl>
                                          <p:spTgt spid="6"/>
                                        </p:tgtEl>
                                        <p:attrNameLst>
                                          <p:attrName>style.visibility</p:attrName>
                                        </p:attrNameLst>
                                      </p:cBhvr>
                                      <p:to>
                                        <p:strVal val="visible"/>
                                      </p:to>
                                    </p:set>
                                    <p:anim calcmode="lin" valueType="num">
                                      <p:cBhvr>
                                        <p:cTn id="73" dur="500" fill="hold"/>
                                        <p:tgtEl>
                                          <p:spTgt spid="6"/>
                                        </p:tgtEl>
                                        <p:attrNameLst>
                                          <p:attrName>ppt_x</p:attrName>
                                        </p:attrNameLst>
                                      </p:cBhvr>
                                      <p:tavLst>
                                        <p:tav tm="0">
                                          <p:val>
                                            <p:strVal val="#ppt_x"/>
                                          </p:val>
                                        </p:tav>
                                        <p:tav tm="100000">
                                          <p:val>
                                            <p:strVal val="#ppt_x"/>
                                          </p:val>
                                        </p:tav>
                                      </p:tavLst>
                                    </p:anim>
                                    <p:anim calcmode="lin" valueType="num">
                                      <p:cBhvr>
                                        <p:cTn id="74" dur="500" fill="hold"/>
                                        <p:tgtEl>
                                          <p:spTgt spid="6"/>
                                        </p:tgtEl>
                                        <p:attrNameLst>
                                          <p:attrName>ppt_y</p:attrName>
                                        </p:attrNameLst>
                                      </p:cBhvr>
                                      <p:tavLst>
                                        <p:tav tm="0">
                                          <p:val>
                                            <p:strVal val="#ppt_y-#ppt_h/2"/>
                                          </p:val>
                                        </p:tav>
                                        <p:tav tm="100000">
                                          <p:val>
                                            <p:strVal val="#ppt_y"/>
                                          </p:val>
                                        </p:tav>
                                      </p:tavLst>
                                    </p:anim>
                                    <p:anim calcmode="lin" valueType="num">
                                      <p:cBhvr>
                                        <p:cTn id="75" dur="500" fill="hold"/>
                                        <p:tgtEl>
                                          <p:spTgt spid="6"/>
                                        </p:tgtEl>
                                        <p:attrNameLst>
                                          <p:attrName>ppt_w</p:attrName>
                                        </p:attrNameLst>
                                      </p:cBhvr>
                                      <p:tavLst>
                                        <p:tav tm="0">
                                          <p:val>
                                            <p:strVal val="#ppt_w"/>
                                          </p:val>
                                        </p:tav>
                                        <p:tav tm="100000">
                                          <p:val>
                                            <p:strVal val="#ppt_w"/>
                                          </p:val>
                                        </p:tav>
                                      </p:tavLst>
                                    </p:anim>
                                    <p:anim calcmode="lin" valueType="num">
                                      <p:cBhvr>
                                        <p:cTn id="76"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77" fill="hold">
                      <p:stCondLst>
                        <p:cond delay="indefinite"/>
                      </p:stCondLst>
                      <p:childTnLst>
                        <p:par>
                          <p:cTn id="78" fill="hold">
                            <p:stCondLst>
                              <p:cond delay="0"/>
                            </p:stCondLst>
                            <p:childTnLst>
                              <p:par>
                                <p:cTn id="79" presetID="17" presetClass="entr" presetSubtype="1" fill="hold" nodeType="clickEffect">
                                  <p:stCondLst>
                                    <p:cond delay="0"/>
                                  </p:stCondLst>
                                  <p:childTnLst>
                                    <p:set>
                                      <p:cBhvr>
                                        <p:cTn id="80" dur="1" fill="hold">
                                          <p:stCondLst>
                                            <p:cond delay="0"/>
                                          </p:stCondLst>
                                        </p:cTn>
                                        <p:tgtEl>
                                          <p:spTgt spid="7"/>
                                        </p:tgtEl>
                                        <p:attrNameLst>
                                          <p:attrName>style.visibility</p:attrName>
                                        </p:attrNameLst>
                                      </p:cBhvr>
                                      <p:to>
                                        <p:strVal val="visible"/>
                                      </p:to>
                                    </p:set>
                                    <p:anim calcmode="lin" valueType="num">
                                      <p:cBhvr>
                                        <p:cTn id="81" dur="500" fill="hold"/>
                                        <p:tgtEl>
                                          <p:spTgt spid="7"/>
                                        </p:tgtEl>
                                        <p:attrNameLst>
                                          <p:attrName>ppt_x</p:attrName>
                                        </p:attrNameLst>
                                      </p:cBhvr>
                                      <p:tavLst>
                                        <p:tav tm="0">
                                          <p:val>
                                            <p:strVal val="#ppt_x"/>
                                          </p:val>
                                        </p:tav>
                                        <p:tav tm="100000">
                                          <p:val>
                                            <p:strVal val="#ppt_x"/>
                                          </p:val>
                                        </p:tav>
                                      </p:tavLst>
                                    </p:anim>
                                    <p:anim calcmode="lin" valueType="num">
                                      <p:cBhvr>
                                        <p:cTn id="82" dur="500" fill="hold"/>
                                        <p:tgtEl>
                                          <p:spTgt spid="7"/>
                                        </p:tgtEl>
                                        <p:attrNameLst>
                                          <p:attrName>ppt_y</p:attrName>
                                        </p:attrNameLst>
                                      </p:cBhvr>
                                      <p:tavLst>
                                        <p:tav tm="0">
                                          <p:val>
                                            <p:strVal val="#ppt_y-#ppt_h/2"/>
                                          </p:val>
                                        </p:tav>
                                        <p:tav tm="100000">
                                          <p:val>
                                            <p:strVal val="#ppt_y"/>
                                          </p:val>
                                        </p:tav>
                                      </p:tavLst>
                                    </p:anim>
                                    <p:anim calcmode="lin" valueType="num">
                                      <p:cBhvr>
                                        <p:cTn id="83" dur="500" fill="hold"/>
                                        <p:tgtEl>
                                          <p:spTgt spid="7"/>
                                        </p:tgtEl>
                                        <p:attrNameLst>
                                          <p:attrName>ppt_w</p:attrName>
                                        </p:attrNameLst>
                                      </p:cBhvr>
                                      <p:tavLst>
                                        <p:tav tm="0">
                                          <p:val>
                                            <p:strVal val="#ppt_w"/>
                                          </p:val>
                                        </p:tav>
                                        <p:tav tm="100000">
                                          <p:val>
                                            <p:strVal val="#ppt_w"/>
                                          </p:val>
                                        </p:tav>
                                      </p:tavLst>
                                    </p:anim>
                                    <p:anim calcmode="lin" valueType="num">
                                      <p:cBhvr>
                                        <p:cTn id="84"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85" fill="hold">
                      <p:stCondLst>
                        <p:cond delay="indefinite"/>
                      </p:stCondLst>
                      <p:childTnLst>
                        <p:par>
                          <p:cTn id="86" fill="hold">
                            <p:stCondLst>
                              <p:cond delay="0"/>
                            </p:stCondLst>
                            <p:childTnLst>
                              <p:par>
                                <p:cTn id="87" presetID="17" presetClass="entr" presetSubtype="1" fill="hold" nodeType="clickEffect">
                                  <p:stCondLst>
                                    <p:cond delay="0"/>
                                  </p:stCondLst>
                                  <p:childTnLst>
                                    <p:set>
                                      <p:cBhvr>
                                        <p:cTn id="88" dur="1" fill="hold">
                                          <p:stCondLst>
                                            <p:cond delay="0"/>
                                          </p:stCondLst>
                                        </p:cTn>
                                        <p:tgtEl>
                                          <p:spTgt spid="12"/>
                                        </p:tgtEl>
                                        <p:attrNameLst>
                                          <p:attrName>style.visibility</p:attrName>
                                        </p:attrNameLst>
                                      </p:cBhvr>
                                      <p:to>
                                        <p:strVal val="visible"/>
                                      </p:to>
                                    </p:set>
                                    <p:anim calcmode="lin" valueType="num">
                                      <p:cBhvr>
                                        <p:cTn id="89" dur="500" fill="hold"/>
                                        <p:tgtEl>
                                          <p:spTgt spid="12"/>
                                        </p:tgtEl>
                                        <p:attrNameLst>
                                          <p:attrName>ppt_x</p:attrName>
                                        </p:attrNameLst>
                                      </p:cBhvr>
                                      <p:tavLst>
                                        <p:tav tm="0">
                                          <p:val>
                                            <p:strVal val="#ppt_x"/>
                                          </p:val>
                                        </p:tav>
                                        <p:tav tm="100000">
                                          <p:val>
                                            <p:strVal val="#ppt_x"/>
                                          </p:val>
                                        </p:tav>
                                      </p:tavLst>
                                    </p:anim>
                                    <p:anim calcmode="lin" valueType="num">
                                      <p:cBhvr>
                                        <p:cTn id="90" dur="500" fill="hold"/>
                                        <p:tgtEl>
                                          <p:spTgt spid="12"/>
                                        </p:tgtEl>
                                        <p:attrNameLst>
                                          <p:attrName>ppt_y</p:attrName>
                                        </p:attrNameLst>
                                      </p:cBhvr>
                                      <p:tavLst>
                                        <p:tav tm="0">
                                          <p:val>
                                            <p:strVal val="#ppt_y-#ppt_h/2"/>
                                          </p:val>
                                        </p:tav>
                                        <p:tav tm="100000">
                                          <p:val>
                                            <p:strVal val="#ppt_y"/>
                                          </p:val>
                                        </p:tav>
                                      </p:tavLst>
                                    </p:anim>
                                    <p:anim calcmode="lin" valueType="num">
                                      <p:cBhvr>
                                        <p:cTn id="91" dur="500" fill="hold"/>
                                        <p:tgtEl>
                                          <p:spTgt spid="12"/>
                                        </p:tgtEl>
                                        <p:attrNameLst>
                                          <p:attrName>ppt_w</p:attrName>
                                        </p:attrNameLst>
                                      </p:cBhvr>
                                      <p:tavLst>
                                        <p:tav tm="0">
                                          <p:val>
                                            <p:strVal val="#ppt_w"/>
                                          </p:val>
                                        </p:tav>
                                        <p:tav tm="100000">
                                          <p:val>
                                            <p:strVal val="#ppt_w"/>
                                          </p:val>
                                        </p:tav>
                                      </p:tavLst>
                                    </p:anim>
                                    <p:anim calcmode="lin" valueType="num">
                                      <p:cBhvr>
                                        <p:cTn id="92"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93" fill="hold">
                      <p:stCondLst>
                        <p:cond delay="indefinite"/>
                      </p:stCondLst>
                      <p:childTnLst>
                        <p:par>
                          <p:cTn id="94" fill="hold">
                            <p:stCondLst>
                              <p:cond delay="0"/>
                            </p:stCondLst>
                            <p:childTnLst>
                              <p:par>
                                <p:cTn id="95" presetID="17" presetClass="entr" presetSubtype="1" fill="hold" nodeType="clickEffect">
                                  <p:stCondLst>
                                    <p:cond delay="0"/>
                                  </p:stCondLst>
                                  <p:childTnLst>
                                    <p:set>
                                      <p:cBhvr>
                                        <p:cTn id="96" dur="1" fill="hold">
                                          <p:stCondLst>
                                            <p:cond delay="0"/>
                                          </p:stCondLst>
                                        </p:cTn>
                                        <p:tgtEl>
                                          <p:spTgt spid="8"/>
                                        </p:tgtEl>
                                        <p:attrNameLst>
                                          <p:attrName>style.visibility</p:attrName>
                                        </p:attrNameLst>
                                      </p:cBhvr>
                                      <p:to>
                                        <p:strVal val="visible"/>
                                      </p:to>
                                    </p:set>
                                    <p:anim calcmode="lin" valueType="num">
                                      <p:cBhvr>
                                        <p:cTn id="97" dur="500" fill="hold"/>
                                        <p:tgtEl>
                                          <p:spTgt spid="8"/>
                                        </p:tgtEl>
                                        <p:attrNameLst>
                                          <p:attrName>ppt_x</p:attrName>
                                        </p:attrNameLst>
                                      </p:cBhvr>
                                      <p:tavLst>
                                        <p:tav tm="0">
                                          <p:val>
                                            <p:strVal val="#ppt_x"/>
                                          </p:val>
                                        </p:tav>
                                        <p:tav tm="100000">
                                          <p:val>
                                            <p:strVal val="#ppt_x"/>
                                          </p:val>
                                        </p:tav>
                                      </p:tavLst>
                                    </p:anim>
                                    <p:anim calcmode="lin" valueType="num">
                                      <p:cBhvr>
                                        <p:cTn id="98" dur="500" fill="hold"/>
                                        <p:tgtEl>
                                          <p:spTgt spid="8"/>
                                        </p:tgtEl>
                                        <p:attrNameLst>
                                          <p:attrName>ppt_y</p:attrName>
                                        </p:attrNameLst>
                                      </p:cBhvr>
                                      <p:tavLst>
                                        <p:tav tm="0">
                                          <p:val>
                                            <p:strVal val="#ppt_y-#ppt_h/2"/>
                                          </p:val>
                                        </p:tav>
                                        <p:tav tm="100000">
                                          <p:val>
                                            <p:strVal val="#ppt_y"/>
                                          </p:val>
                                        </p:tav>
                                      </p:tavLst>
                                    </p:anim>
                                    <p:anim calcmode="lin" valueType="num">
                                      <p:cBhvr>
                                        <p:cTn id="99" dur="500" fill="hold"/>
                                        <p:tgtEl>
                                          <p:spTgt spid="8"/>
                                        </p:tgtEl>
                                        <p:attrNameLst>
                                          <p:attrName>ppt_w</p:attrName>
                                        </p:attrNameLst>
                                      </p:cBhvr>
                                      <p:tavLst>
                                        <p:tav tm="0">
                                          <p:val>
                                            <p:strVal val="#ppt_w"/>
                                          </p:val>
                                        </p:tav>
                                        <p:tav tm="100000">
                                          <p:val>
                                            <p:strVal val="#ppt_w"/>
                                          </p:val>
                                        </p:tav>
                                      </p:tavLst>
                                    </p:anim>
                                    <p:anim calcmode="lin" valueType="num">
                                      <p:cBhvr>
                                        <p:cTn id="100"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101" fill="hold">
                      <p:stCondLst>
                        <p:cond delay="indefinite"/>
                      </p:stCondLst>
                      <p:childTnLst>
                        <p:par>
                          <p:cTn id="102" fill="hold">
                            <p:stCondLst>
                              <p:cond delay="0"/>
                            </p:stCondLst>
                            <p:childTnLst>
                              <p:par>
                                <p:cTn id="103" presetID="17" presetClass="entr" presetSubtype="1" fill="hold" nodeType="clickEffect">
                                  <p:stCondLst>
                                    <p:cond delay="0"/>
                                  </p:stCondLst>
                                  <p:childTnLst>
                                    <p:set>
                                      <p:cBhvr>
                                        <p:cTn id="104" dur="1" fill="hold">
                                          <p:stCondLst>
                                            <p:cond delay="0"/>
                                          </p:stCondLst>
                                        </p:cTn>
                                        <p:tgtEl>
                                          <p:spTgt spid="14"/>
                                        </p:tgtEl>
                                        <p:attrNameLst>
                                          <p:attrName>style.visibility</p:attrName>
                                        </p:attrNameLst>
                                      </p:cBhvr>
                                      <p:to>
                                        <p:strVal val="visible"/>
                                      </p:to>
                                    </p:set>
                                    <p:anim calcmode="lin" valueType="num">
                                      <p:cBhvr>
                                        <p:cTn id="105" dur="500" fill="hold"/>
                                        <p:tgtEl>
                                          <p:spTgt spid="14"/>
                                        </p:tgtEl>
                                        <p:attrNameLst>
                                          <p:attrName>ppt_x</p:attrName>
                                        </p:attrNameLst>
                                      </p:cBhvr>
                                      <p:tavLst>
                                        <p:tav tm="0">
                                          <p:val>
                                            <p:strVal val="#ppt_x"/>
                                          </p:val>
                                        </p:tav>
                                        <p:tav tm="100000">
                                          <p:val>
                                            <p:strVal val="#ppt_x"/>
                                          </p:val>
                                        </p:tav>
                                      </p:tavLst>
                                    </p:anim>
                                    <p:anim calcmode="lin" valueType="num">
                                      <p:cBhvr>
                                        <p:cTn id="106" dur="500" fill="hold"/>
                                        <p:tgtEl>
                                          <p:spTgt spid="14"/>
                                        </p:tgtEl>
                                        <p:attrNameLst>
                                          <p:attrName>ppt_y</p:attrName>
                                        </p:attrNameLst>
                                      </p:cBhvr>
                                      <p:tavLst>
                                        <p:tav tm="0">
                                          <p:val>
                                            <p:strVal val="#ppt_y-#ppt_h/2"/>
                                          </p:val>
                                        </p:tav>
                                        <p:tav tm="100000">
                                          <p:val>
                                            <p:strVal val="#ppt_y"/>
                                          </p:val>
                                        </p:tav>
                                      </p:tavLst>
                                    </p:anim>
                                    <p:anim calcmode="lin" valueType="num">
                                      <p:cBhvr>
                                        <p:cTn id="107" dur="500" fill="hold"/>
                                        <p:tgtEl>
                                          <p:spTgt spid="14"/>
                                        </p:tgtEl>
                                        <p:attrNameLst>
                                          <p:attrName>ppt_w</p:attrName>
                                        </p:attrNameLst>
                                      </p:cBhvr>
                                      <p:tavLst>
                                        <p:tav tm="0">
                                          <p:val>
                                            <p:strVal val="#ppt_w"/>
                                          </p:val>
                                        </p:tav>
                                        <p:tav tm="100000">
                                          <p:val>
                                            <p:strVal val="#ppt_w"/>
                                          </p:val>
                                        </p:tav>
                                      </p:tavLst>
                                    </p:anim>
                                    <p:anim calcmode="lin" valueType="num">
                                      <p:cBhvr>
                                        <p:cTn id="108"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109" fill="hold">
                      <p:stCondLst>
                        <p:cond delay="indefinite"/>
                      </p:stCondLst>
                      <p:childTnLst>
                        <p:par>
                          <p:cTn id="110" fill="hold">
                            <p:stCondLst>
                              <p:cond delay="0"/>
                            </p:stCondLst>
                            <p:childTnLst>
                              <p:par>
                                <p:cTn id="111" presetID="23" presetClass="entr" presetSubtype="16" fill="hold" grpId="0" nodeType="clickEffect">
                                  <p:stCondLst>
                                    <p:cond delay="0"/>
                                  </p:stCondLst>
                                  <p:childTnLst>
                                    <p:set>
                                      <p:cBhvr>
                                        <p:cTn id="112" dur="1" fill="hold">
                                          <p:stCondLst>
                                            <p:cond delay="0"/>
                                          </p:stCondLst>
                                        </p:cTn>
                                        <p:tgtEl>
                                          <p:spTgt spid="67777"/>
                                        </p:tgtEl>
                                        <p:attrNameLst>
                                          <p:attrName>style.visibility</p:attrName>
                                        </p:attrNameLst>
                                      </p:cBhvr>
                                      <p:to>
                                        <p:strVal val="visible"/>
                                      </p:to>
                                    </p:set>
                                    <p:anim calcmode="lin" valueType="num">
                                      <p:cBhvr>
                                        <p:cTn id="113" dur="500" fill="hold"/>
                                        <p:tgtEl>
                                          <p:spTgt spid="67777"/>
                                        </p:tgtEl>
                                        <p:attrNameLst>
                                          <p:attrName>ppt_w</p:attrName>
                                        </p:attrNameLst>
                                      </p:cBhvr>
                                      <p:tavLst>
                                        <p:tav tm="0">
                                          <p:val>
                                            <p:fltVal val="0"/>
                                          </p:val>
                                        </p:tav>
                                        <p:tav tm="100000">
                                          <p:val>
                                            <p:strVal val="#ppt_w"/>
                                          </p:val>
                                        </p:tav>
                                      </p:tavLst>
                                    </p:anim>
                                    <p:anim calcmode="lin" valueType="num">
                                      <p:cBhvr>
                                        <p:cTn id="114" dur="500" fill="hold"/>
                                        <p:tgtEl>
                                          <p:spTgt spid="67777"/>
                                        </p:tgtEl>
                                        <p:attrNameLst>
                                          <p:attrName>ppt_h</p:attrName>
                                        </p:attrNameLst>
                                      </p:cBhvr>
                                      <p:tavLst>
                                        <p:tav tm="0">
                                          <p:val>
                                            <p:fltVal val="0"/>
                                          </p:val>
                                        </p:tav>
                                        <p:tav tm="100000">
                                          <p:val>
                                            <p:strVal val="#ppt_h"/>
                                          </p:val>
                                        </p:tav>
                                      </p:tavLst>
                                    </p:anim>
                                  </p:childTnLst>
                                </p:cTn>
                              </p:par>
                            </p:childTnLst>
                          </p:cTn>
                        </p:par>
                      </p:childTnLst>
                    </p:cTn>
                  </p:par>
                  <p:par>
                    <p:cTn id="115" fill="hold">
                      <p:stCondLst>
                        <p:cond delay="indefinite"/>
                      </p:stCondLst>
                      <p:childTnLst>
                        <p:par>
                          <p:cTn id="116" fill="hold">
                            <p:stCondLst>
                              <p:cond delay="0"/>
                            </p:stCondLst>
                            <p:childTnLst>
                              <p:par>
                                <p:cTn id="117" presetID="17" presetClass="entr" presetSubtype="8" fill="hold" grpId="0" nodeType="clickEffect">
                                  <p:stCondLst>
                                    <p:cond delay="0"/>
                                  </p:stCondLst>
                                  <p:childTnLst>
                                    <p:set>
                                      <p:cBhvr>
                                        <p:cTn id="118" dur="1" fill="hold">
                                          <p:stCondLst>
                                            <p:cond delay="0"/>
                                          </p:stCondLst>
                                        </p:cTn>
                                        <p:tgtEl>
                                          <p:spTgt spid="67780"/>
                                        </p:tgtEl>
                                        <p:attrNameLst>
                                          <p:attrName>style.visibility</p:attrName>
                                        </p:attrNameLst>
                                      </p:cBhvr>
                                      <p:to>
                                        <p:strVal val="visible"/>
                                      </p:to>
                                    </p:set>
                                    <p:anim calcmode="lin" valueType="num">
                                      <p:cBhvr>
                                        <p:cTn id="119" dur="500" fill="hold"/>
                                        <p:tgtEl>
                                          <p:spTgt spid="67780"/>
                                        </p:tgtEl>
                                        <p:attrNameLst>
                                          <p:attrName>ppt_x</p:attrName>
                                        </p:attrNameLst>
                                      </p:cBhvr>
                                      <p:tavLst>
                                        <p:tav tm="0">
                                          <p:val>
                                            <p:strVal val="#ppt_x-#ppt_w/2"/>
                                          </p:val>
                                        </p:tav>
                                        <p:tav tm="100000">
                                          <p:val>
                                            <p:strVal val="#ppt_x"/>
                                          </p:val>
                                        </p:tav>
                                      </p:tavLst>
                                    </p:anim>
                                    <p:anim calcmode="lin" valueType="num">
                                      <p:cBhvr>
                                        <p:cTn id="120" dur="500" fill="hold"/>
                                        <p:tgtEl>
                                          <p:spTgt spid="67780"/>
                                        </p:tgtEl>
                                        <p:attrNameLst>
                                          <p:attrName>ppt_y</p:attrName>
                                        </p:attrNameLst>
                                      </p:cBhvr>
                                      <p:tavLst>
                                        <p:tav tm="0">
                                          <p:val>
                                            <p:strVal val="#ppt_y"/>
                                          </p:val>
                                        </p:tav>
                                        <p:tav tm="100000">
                                          <p:val>
                                            <p:strVal val="#ppt_y"/>
                                          </p:val>
                                        </p:tav>
                                      </p:tavLst>
                                    </p:anim>
                                    <p:anim calcmode="lin" valueType="num">
                                      <p:cBhvr>
                                        <p:cTn id="121" dur="500" fill="hold"/>
                                        <p:tgtEl>
                                          <p:spTgt spid="67780"/>
                                        </p:tgtEl>
                                        <p:attrNameLst>
                                          <p:attrName>ppt_w</p:attrName>
                                        </p:attrNameLst>
                                      </p:cBhvr>
                                      <p:tavLst>
                                        <p:tav tm="0">
                                          <p:val>
                                            <p:fltVal val="0"/>
                                          </p:val>
                                        </p:tav>
                                        <p:tav tm="100000">
                                          <p:val>
                                            <p:strVal val="#ppt_w"/>
                                          </p:val>
                                        </p:tav>
                                      </p:tavLst>
                                    </p:anim>
                                    <p:anim calcmode="lin" valueType="num">
                                      <p:cBhvr>
                                        <p:cTn id="122" dur="500" fill="hold"/>
                                        <p:tgtEl>
                                          <p:spTgt spid="67780"/>
                                        </p:tgtEl>
                                        <p:attrNameLst>
                                          <p:attrName>ppt_h</p:attrName>
                                        </p:attrNameLst>
                                      </p:cBhvr>
                                      <p:tavLst>
                                        <p:tav tm="0">
                                          <p:val>
                                            <p:strVal val="#ppt_h"/>
                                          </p:val>
                                        </p:tav>
                                        <p:tav tm="100000">
                                          <p:val>
                                            <p:strVal val="#ppt_h"/>
                                          </p:val>
                                        </p:tav>
                                      </p:tavLst>
                                    </p:anim>
                                  </p:childTnLst>
                                </p:cTn>
                              </p:par>
                            </p:childTnLst>
                          </p:cTn>
                        </p:par>
                      </p:childTnLst>
                    </p:cTn>
                  </p:par>
                  <p:par>
                    <p:cTn id="123" fill="hold">
                      <p:stCondLst>
                        <p:cond delay="indefinite"/>
                      </p:stCondLst>
                      <p:childTnLst>
                        <p:par>
                          <p:cTn id="124" fill="hold">
                            <p:stCondLst>
                              <p:cond delay="0"/>
                            </p:stCondLst>
                            <p:childTnLst>
                              <p:par>
                                <p:cTn id="125" presetID="17" presetClass="entr" presetSubtype="8" fill="hold" grpId="0" nodeType="clickEffect">
                                  <p:stCondLst>
                                    <p:cond delay="0"/>
                                  </p:stCondLst>
                                  <p:childTnLst>
                                    <p:set>
                                      <p:cBhvr>
                                        <p:cTn id="126" dur="1" fill="hold">
                                          <p:stCondLst>
                                            <p:cond delay="0"/>
                                          </p:stCondLst>
                                        </p:cTn>
                                        <p:tgtEl>
                                          <p:spTgt spid="67714"/>
                                        </p:tgtEl>
                                        <p:attrNameLst>
                                          <p:attrName>style.visibility</p:attrName>
                                        </p:attrNameLst>
                                      </p:cBhvr>
                                      <p:to>
                                        <p:strVal val="visible"/>
                                      </p:to>
                                    </p:set>
                                    <p:anim calcmode="lin" valueType="num">
                                      <p:cBhvr>
                                        <p:cTn id="127" dur="500" fill="hold"/>
                                        <p:tgtEl>
                                          <p:spTgt spid="67714"/>
                                        </p:tgtEl>
                                        <p:attrNameLst>
                                          <p:attrName>ppt_x</p:attrName>
                                        </p:attrNameLst>
                                      </p:cBhvr>
                                      <p:tavLst>
                                        <p:tav tm="0">
                                          <p:val>
                                            <p:strVal val="#ppt_x-#ppt_w/2"/>
                                          </p:val>
                                        </p:tav>
                                        <p:tav tm="100000">
                                          <p:val>
                                            <p:strVal val="#ppt_x"/>
                                          </p:val>
                                        </p:tav>
                                      </p:tavLst>
                                    </p:anim>
                                    <p:anim calcmode="lin" valueType="num">
                                      <p:cBhvr>
                                        <p:cTn id="128" dur="500" fill="hold"/>
                                        <p:tgtEl>
                                          <p:spTgt spid="67714"/>
                                        </p:tgtEl>
                                        <p:attrNameLst>
                                          <p:attrName>ppt_y</p:attrName>
                                        </p:attrNameLst>
                                      </p:cBhvr>
                                      <p:tavLst>
                                        <p:tav tm="0">
                                          <p:val>
                                            <p:strVal val="#ppt_y"/>
                                          </p:val>
                                        </p:tav>
                                        <p:tav tm="100000">
                                          <p:val>
                                            <p:strVal val="#ppt_y"/>
                                          </p:val>
                                        </p:tav>
                                      </p:tavLst>
                                    </p:anim>
                                    <p:anim calcmode="lin" valueType="num">
                                      <p:cBhvr>
                                        <p:cTn id="129" dur="500" fill="hold"/>
                                        <p:tgtEl>
                                          <p:spTgt spid="67714"/>
                                        </p:tgtEl>
                                        <p:attrNameLst>
                                          <p:attrName>ppt_w</p:attrName>
                                        </p:attrNameLst>
                                      </p:cBhvr>
                                      <p:tavLst>
                                        <p:tav tm="0">
                                          <p:val>
                                            <p:fltVal val="0"/>
                                          </p:val>
                                        </p:tav>
                                        <p:tav tm="100000">
                                          <p:val>
                                            <p:strVal val="#ppt_w"/>
                                          </p:val>
                                        </p:tav>
                                      </p:tavLst>
                                    </p:anim>
                                    <p:anim calcmode="lin" valueType="num">
                                      <p:cBhvr>
                                        <p:cTn id="130" dur="500" fill="hold"/>
                                        <p:tgtEl>
                                          <p:spTgt spid="67714"/>
                                        </p:tgtEl>
                                        <p:attrNameLst>
                                          <p:attrName>ppt_h</p:attrName>
                                        </p:attrNameLst>
                                      </p:cBhvr>
                                      <p:tavLst>
                                        <p:tav tm="0">
                                          <p:val>
                                            <p:strVal val="#ppt_h"/>
                                          </p:val>
                                        </p:tav>
                                        <p:tav tm="100000">
                                          <p:val>
                                            <p:strVal val="#ppt_h"/>
                                          </p:val>
                                        </p:tav>
                                      </p:tavLst>
                                    </p:anim>
                                  </p:childTnLst>
                                </p:cTn>
                              </p:par>
                            </p:childTnLst>
                          </p:cTn>
                        </p:par>
                      </p:childTnLst>
                    </p:cTn>
                  </p:par>
                  <p:par>
                    <p:cTn id="131" fill="hold">
                      <p:stCondLst>
                        <p:cond delay="indefinite"/>
                      </p:stCondLst>
                      <p:childTnLst>
                        <p:par>
                          <p:cTn id="132" fill="hold">
                            <p:stCondLst>
                              <p:cond delay="0"/>
                            </p:stCondLst>
                            <p:childTnLst>
                              <p:par>
                                <p:cTn id="133" presetID="17" presetClass="entr" presetSubtype="8" fill="hold" grpId="0" nodeType="clickEffect">
                                  <p:stCondLst>
                                    <p:cond delay="0"/>
                                  </p:stCondLst>
                                  <p:childTnLst>
                                    <p:set>
                                      <p:cBhvr>
                                        <p:cTn id="134" dur="1" fill="hold">
                                          <p:stCondLst>
                                            <p:cond delay="0"/>
                                          </p:stCondLst>
                                        </p:cTn>
                                        <p:tgtEl>
                                          <p:spTgt spid="67713"/>
                                        </p:tgtEl>
                                        <p:attrNameLst>
                                          <p:attrName>style.visibility</p:attrName>
                                        </p:attrNameLst>
                                      </p:cBhvr>
                                      <p:to>
                                        <p:strVal val="visible"/>
                                      </p:to>
                                    </p:set>
                                    <p:anim calcmode="lin" valueType="num">
                                      <p:cBhvr>
                                        <p:cTn id="135" dur="500" fill="hold"/>
                                        <p:tgtEl>
                                          <p:spTgt spid="67713"/>
                                        </p:tgtEl>
                                        <p:attrNameLst>
                                          <p:attrName>ppt_x</p:attrName>
                                        </p:attrNameLst>
                                      </p:cBhvr>
                                      <p:tavLst>
                                        <p:tav tm="0">
                                          <p:val>
                                            <p:strVal val="#ppt_x-#ppt_w/2"/>
                                          </p:val>
                                        </p:tav>
                                        <p:tav tm="100000">
                                          <p:val>
                                            <p:strVal val="#ppt_x"/>
                                          </p:val>
                                        </p:tav>
                                      </p:tavLst>
                                    </p:anim>
                                    <p:anim calcmode="lin" valueType="num">
                                      <p:cBhvr>
                                        <p:cTn id="136" dur="500" fill="hold"/>
                                        <p:tgtEl>
                                          <p:spTgt spid="67713"/>
                                        </p:tgtEl>
                                        <p:attrNameLst>
                                          <p:attrName>ppt_y</p:attrName>
                                        </p:attrNameLst>
                                      </p:cBhvr>
                                      <p:tavLst>
                                        <p:tav tm="0">
                                          <p:val>
                                            <p:strVal val="#ppt_y"/>
                                          </p:val>
                                        </p:tav>
                                        <p:tav tm="100000">
                                          <p:val>
                                            <p:strVal val="#ppt_y"/>
                                          </p:val>
                                        </p:tav>
                                      </p:tavLst>
                                    </p:anim>
                                    <p:anim calcmode="lin" valueType="num">
                                      <p:cBhvr>
                                        <p:cTn id="137" dur="500" fill="hold"/>
                                        <p:tgtEl>
                                          <p:spTgt spid="67713"/>
                                        </p:tgtEl>
                                        <p:attrNameLst>
                                          <p:attrName>ppt_w</p:attrName>
                                        </p:attrNameLst>
                                      </p:cBhvr>
                                      <p:tavLst>
                                        <p:tav tm="0">
                                          <p:val>
                                            <p:fltVal val="0"/>
                                          </p:val>
                                        </p:tav>
                                        <p:tav tm="100000">
                                          <p:val>
                                            <p:strVal val="#ppt_w"/>
                                          </p:val>
                                        </p:tav>
                                      </p:tavLst>
                                    </p:anim>
                                    <p:anim calcmode="lin" valueType="num">
                                      <p:cBhvr>
                                        <p:cTn id="138" dur="500" fill="hold"/>
                                        <p:tgtEl>
                                          <p:spTgt spid="67713"/>
                                        </p:tgtEl>
                                        <p:attrNameLst>
                                          <p:attrName>ppt_h</p:attrName>
                                        </p:attrNameLst>
                                      </p:cBhvr>
                                      <p:tavLst>
                                        <p:tav tm="0">
                                          <p:val>
                                            <p:strVal val="#ppt_h"/>
                                          </p:val>
                                        </p:tav>
                                        <p:tav tm="100000">
                                          <p:val>
                                            <p:strVal val="#ppt_h"/>
                                          </p:val>
                                        </p:tav>
                                      </p:tavLst>
                                    </p:anim>
                                  </p:childTnLst>
                                </p:cTn>
                              </p:par>
                            </p:childTnLst>
                          </p:cTn>
                        </p:par>
                      </p:childTnLst>
                    </p:cTn>
                  </p:par>
                  <p:par>
                    <p:cTn id="139" fill="hold">
                      <p:stCondLst>
                        <p:cond delay="indefinite"/>
                      </p:stCondLst>
                      <p:childTnLst>
                        <p:par>
                          <p:cTn id="140" fill="hold">
                            <p:stCondLst>
                              <p:cond delay="0"/>
                            </p:stCondLst>
                            <p:childTnLst>
                              <p:par>
                                <p:cTn id="141" presetID="23" presetClass="entr" presetSubtype="16" fill="hold" nodeType="clickEffect">
                                  <p:stCondLst>
                                    <p:cond delay="0"/>
                                  </p:stCondLst>
                                  <p:childTnLst>
                                    <p:set>
                                      <p:cBhvr>
                                        <p:cTn id="142" dur="1" fill="hold">
                                          <p:stCondLst>
                                            <p:cond delay="0"/>
                                          </p:stCondLst>
                                        </p:cTn>
                                        <p:tgtEl>
                                          <p:spTgt spid="10"/>
                                        </p:tgtEl>
                                        <p:attrNameLst>
                                          <p:attrName>style.visibility</p:attrName>
                                        </p:attrNameLst>
                                      </p:cBhvr>
                                      <p:to>
                                        <p:strVal val="visible"/>
                                      </p:to>
                                    </p:set>
                                    <p:anim calcmode="lin" valueType="num">
                                      <p:cBhvr>
                                        <p:cTn id="143" dur="500" fill="hold"/>
                                        <p:tgtEl>
                                          <p:spTgt spid="10"/>
                                        </p:tgtEl>
                                        <p:attrNameLst>
                                          <p:attrName>ppt_w</p:attrName>
                                        </p:attrNameLst>
                                      </p:cBhvr>
                                      <p:tavLst>
                                        <p:tav tm="0">
                                          <p:val>
                                            <p:fltVal val="0"/>
                                          </p:val>
                                        </p:tav>
                                        <p:tav tm="100000">
                                          <p:val>
                                            <p:strVal val="#ppt_w"/>
                                          </p:val>
                                        </p:tav>
                                      </p:tavLst>
                                    </p:anim>
                                    <p:anim calcmode="lin" valueType="num">
                                      <p:cBhvr>
                                        <p:cTn id="144"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145" fill="hold">
                      <p:stCondLst>
                        <p:cond delay="indefinite"/>
                      </p:stCondLst>
                      <p:childTnLst>
                        <p:par>
                          <p:cTn id="146" fill="hold">
                            <p:stCondLst>
                              <p:cond delay="0"/>
                            </p:stCondLst>
                            <p:childTnLst>
                              <p:par>
                                <p:cTn id="147" presetID="23" presetClass="entr" presetSubtype="16" fill="hold" nodeType="clickEffect">
                                  <p:stCondLst>
                                    <p:cond delay="0"/>
                                  </p:stCondLst>
                                  <p:childTnLst>
                                    <p:set>
                                      <p:cBhvr>
                                        <p:cTn id="148" dur="1" fill="hold">
                                          <p:stCondLst>
                                            <p:cond delay="0"/>
                                          </p:stCondLst>
                                        </p:cTn>
                                        <p:tgtEl>
                                          <p:spTgt spid="9"/>
                                        </p:tgtEl>
                                        <p:attrNameLst>
                                          <p:attrName>style.visibility</p:attrName>
                                        </p:attrNameLst>
                                      </p:cBhvr>
                                      <p:to>
                                        <p:strVal val="visible"/>
                                      </p:to>
                                    </p:set>
                                    <p:anim calcmode="lin" valueType="num">
                                      <p:cBhvr>
                                        <p:cTn id="149" dur="500" fill="hold"/>
                                        <p:tgtEl>
                                          <p:spTgt spid="9"/>
                                        </p:tgtEl>
                                        <p:attrNameLst>
                                          <p:attrName>ppt_w</p:attrName>
                                        </p:attrNameLst>
                                      </p:cBhvr>
                                      <p:tavLst>
                                        <p:tav tm="0">
                                          <p:val>
                                            <p:fltVal val="0"/>
                                          </p:val>
                                        </p:tav>
                                        <p:tav tm="100000">
                                          <p:val>
                                            <p:strVal val="#ppt_w"/>
                                          </p:val>
                                        </p:tav>
                                      </p:tavLst>
                                    </p:anim>
                                    <p:anim calcmode="lin" valueType="num">
                                      <p:cBhvr>
                                        <p:cTn id="150" dur="500" fill="hold"/>
                                        <p:tgtEl>
                                          <p:spTgt spid="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animBg="1" autoUpdateAnimBg="0"/>
      <p:bldP spid="67713" grpId="0" animBg="1"/>
      <p:bldP spid="67714" grpId="0" animBg="1"/>
      <p:bldP spid="67759" grpId="0" build="p" autoUpdateAnimBg="0"/>
      <p:bldP spid="67777" grpId="0" autoUpdateAnimBg="0"/>
      <p:bldP spid="67778" grpId="0" build="p" autoUpdateAnimBg="0"/>
      <p:bldP spid="67779" grpId="0" build="p" autoUpdateAnimBg="0"/>
      <p:bldP spid="67780" grpId="0" animBg="1"/>
      <p:bldP spid="67781" grpId="0" build="p" autoUpdateAnimBg="0"/>
      <p:bldP spid="6778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ext Box 2"/>
          <p:cNvSpPr txBox="1">
            <a:spLocks noChangeArrowheads="1"/>
          </p:cNvSpPr>
          <p:nvPr/>
        </p:nvSpPr>
        <p:spPr bwMode="auto">
          <a:xfrm>
            <a:off x="1692275" y="42863"/>
            <a:ext cx="5472113" cy="361950"/>
          </a:xfrm>
          <a:prstGeom prst="rect">
            <a:avLst/>
          </a:prstGeom>
          <a:solidFill>
            <a:srgbClr val="FFFF99"/>
          </a:solidFill>
          <a:ln w="25400">
            <a:solidFill>
              <a:schemeClr val="accent2"/>
            </a:solidFill>
            <a:miter lim="800000"/>
            <a:headEnd/>
            <a:tailEnd/>
          </a:ln>
        </p:spPr>
        <p:txBody>
          <a:bodyPr>
            <a:spAutoFit/>
          </a:bodyPr>
          <a:lstStyle/>
          <a:p>
            <a:pPr algn="ctr" eaLnBrk="0" hangingPunct="0">
              <a:spcBef>
                <a:spcPct val="50000"/>
              </a:spcBef>
            </a:pPr>
            <a:r>
              <a:rPr lang="es-ES_tradnl" sz="1600">
                <a:solidFill>
                  <a:schemeClr val="accent2"/>
                </a:solidFill>
                <a:latin typeface="Verdana" pitchFamily="34" charset="0"/>
              </a:rPr>
              <a:t>INFORMACIÓN APORTADA POR LOS TERREMOTOS</a:t>
            </a:r>
            <a:endParaRPr lang="es-ES_tradnl" sz="1600">
              <a:latin typeface="Verdana" pitchFamily="34" charset="0"/>
            </a:endParaRPr>
          </a:p>
        </p:txBody>
      </p:sp>
      <p:grpSp>
        <p:nvGrpSpPr>
          <p:cNvPr id="2" name="Group 3"/>
          <p:cNvGrpSpPr>
            <a:grpSpLocks/>
          </p:cNvGrpSpPr>
          <p:nvPr/>
        </p:nvGrpSpPr>
        <p:grpSpPr bwMode="auto">
          <a:xfrm>
            <a:off x="179388" y="476250"/>
            <a:ext cx="2305050" cy="425450"/>
            <a:chOff x="2336" y="1620"/>
            <a:chExt cx="816" cy="268"/>
          </a:xfrm>
        </p:grpSpPr>
        <p:sp>
          <p:nvSpPr>
            <p:cNvPr id="32800" name="AutoShape 4"/>
            <p:cNvSpPr>
              <a:spLocks noChangeArrowheads="1"/>
            </p:cNvSpPr>
            <p:nvPr/>
          </p:nvSpPr>
          <p:spPr bwMode="auto">
            <a:xfrm>
              <a:off x="2336" y="1658"/>
              <a:ext cx="725" cy="230"/>
            </a:xfrm>
            <a:prstGeom prst="flowChartAlternateProcess">
              <a:avLst/>
            </a:prstGeom>
            <a:solidFill>
              <a:schemeClr val="accent1"/>
            </a:solidFill>
            <a:ln w="9525">
              <a:solidFill>
                <a:schemeClr val="tx1"/>
              </a:solidFill>
              <a:miter lim="800000"/>
              <a:headEnd/>
              <a:tailEnd/>
            </a:ln>
          </p:spPr>
          <p:txBody>
            <a:bodyPr wrap="none" anchor="ctr"/>
            <a:lstStyle/>
            <a:p>
              <a:endParaRPr lang="es-ES_tradnl"/>
            </a:p>
          </p:txBody>
        </p:sp>
        <p:sp>
          <p:nvSpPr>
            <p:cNvPr id="32801" name="Rectangle 5"/>
            <p:cNvSpPr>
              <a:spLocks noChangeArrowheads="1"/>
            </p:cNvSpPr>
            <p:nvPr/>
          </p:nvSpPr>
          <p:spPr bwMode="auto">
            <a:xfrm>
              <a:off x="2336" y="1620"/>
              <a:ext cx="816" cy="231"/>
            </a:xfrm>
            <a:prstGeom prst="rect">
              <a:avLst/>
            </a:prstGeom>
            <a:noFill/>
            <a:ln w="9525">
              <a:noFill/>
              <a:miter lim="800000"/>
              <a:headEnd/>
              <a:tailEnd/>
            </a:ln>
          </p:spPr>
          <p:txBody>
            <a:bodyPr>
              <a:spAutoFit/>
            </a:bodyPr>
            <a:lstStyle/>
            <a:p>
              <a:r>
                <a:rPr lang="es-ES_tradnl"/>
                <a:t>Métodos indirectos</a:t>
              </a:r>
              <a:endParaRPr lang="es-ES"/>
            </a:p>
          </p:txBody>
        </p:sp>
      </p:grpSp>
      <p:grpSp>
        <p:nvGrpSpPr>
          <p:cNvPr id="3" name="Group 6"/>
          <p:cNvGrpSpPr>
            <a:grpSpLocks/>
          </p:cNvGrpSpPr>
          <p:nvPr/>
        </p:nvGrpSpPr>
        <p:grpSpPr bwMode="auto">
          <a:xfrm>
            <a:off x="2771775" y="531813"/>
            <a:ext cx="1584325" cy="304800"/>
            <a:chOff x="4272" y="1584"/>
            <a:chExt cx="1200" cy="192"/>
          </a:xfrm>
        </p:grpSpPr>
        <p:sp>
          <p:nvSpPr>
            <p:cNvPr id="68615" name="AutoShape 7"/>
            <p:cNvSpPr>
              <a:spLocks noChangeArrowheads="1"/>
            </p:cNvSpPr>
            <p:nvPr/>
          </p:nvSpPr>
          <p:spPr bwMode="auto">
            <a:xfrm>
              <a:off x="4272" y="1584"/>
              <a:ext cx="1200" cy="192"/>
            </a:xfrm>
            <a:prstGeom prst="foldedCorner">
              <a:avLst>
                <a:gd name="adj" fmla="val 12500"/>
              </a:avLst>
            </a:prstGeom>
            <a:gradFill rotWithShape="0">
              <a:gsLst>
                <a:gs pos="0">
                  <a:srgbClr val="FFFF00"/>
                </a:gs>
                <a:gs pos="100000">
                  <a:srgbClr val="FFFFFF"/>
                </a:gs>
              </a:gsLst>
              <a:path path="rect">
                <a:fillToRect r="100000" b="100000"/>
              </a:path>
            </a:gradFill>
            <a:ln w="9525">
              <a:solidFill>
                <a:srgbClr val="000000"/>
              </a:solidFill>
              <a:round/>
              <a:headEnd/>
              <a:tailEnd/>
            </a:ln>
            <a:effectLst>
              <a:outerShdw dist="107763" dir="2700000" algn="ctr" rotWithShape="0">
                <a:srgbClr val="808080"/>
              </a:outerShdw>
            </a:effectLst>
          </p:spPr>
          <p:txBody>
            <a:bodyPr/>
            <a:lstStyle/>
            <a:p>
              <a:pPr>
                <a:defRPr/>
              </a:pPr>
              <a:endParaRPr lang="es-ES"/>
            </a:p>
          </p:txBody>
        </p:sp>
        <p:sp>
          <p:nvSpPr>
            <p:cNvPr id="32799" name="Text Box 8"/>
            <p:cNvSpPr txBox="1">
              <a:spLocks noChangeArrowheads="1"/>
            </p:cNvSpPr>
            <p:nvPr/>
          </p:nvSpPr>
          <p:spPr bwMode="auto">
            <a:xfrm>
              <a:off x="4272" y="1584"/>
              <a:ext cx="1152" cy="192"/>
            </a:xfrm>
            <a:prstGeom prst="rect">
              <a:avLst/>
            </a:prstGeom>
            <a:noFill/>
            <a:ln w="9525">
              <a:noFill/>
              <a:miter lim="800000"/>
              <a:headEnd/>
              <a:tailEnd/>
            </a:ln>
          </p:spPr>
          <p:txBody>
            <a:bodyPr>
              <a:spAutoFit/>
            </a:bodyPr>
            <a:lstStyle/>
            <a:p>
              <a:pPr>
                <a:spcBef>
                  <a:spcPct val="50000"/>
                </a:spcBef>
              </a:pPr>
              <a:r>
                <a:rPr lang="es-ES_tradnl" sz="1400">
                  <a:latin typeface="Comic Sans MS" pitchFamily="66" charset="0"/>
                </a:rPr>
                <a:t>Método sísmico</a:t>
              </a:r>
            </a:p>
          </p:txBody>
        </p:sp>
      </p:grpSp>
      <p:sp>
        <p:nvSpPr>
          <p:cNvPr id="68720" name="Text Box 112"/>
          <p:cNvSpPr txBox="1">
            <a:spLocks noChangeArrowheads="1"/>
          </p:cNvSpPr>
          <p:nvPr/>
        </p:nvSpPr>
        <p:spPr bwMode="auto">
          <a:xfrm>
            <a:off x="447675" y="1166813"/>
            <a:ext cx="2755900" cy="339725"/>
          </a:xfrm>
          <a:prstGeom prst="rect">
            <a:avLst/>
          </a:prstGeom>
          <a:solidFill>
            <a:srgbClr val="E4F57F"/>
          </a:solidFill>
          <a:ln w="28575">
            <a:noFill/>
            <a:miter lim="800000"/>
            <a:headEnd/>
            <a:tailEnd/>
          </a:ln>
        </p:spPr>
        <p:txBody>
          <a:bodyPr lIns="90000" tIns="46800" rIns="90000" bIns="46800">
            <a:spAutoFit/>
          </a:bodyPr>
          <a:lstStyle/>
          <a:p>
            <a:pPr algn="ctr" eaLnBrk="0" hangingPunct="0">
              <a:lnSpc>
                <a:spcPct val="90000"/>
              </a:lnSpc>
            </a:pPr>
            <a:r>
              <a:rPr kumimoji="1" lang="es-ES_tradnl"/>
              <a:t>DISCONTINUIDADES</a:t>
            </a:r>
          </a:p>
        </p:txBody>
      </p:sp>
      <p:grpSp>
        <p:nvGrpSpPr>
          <p:cNvPr id="4" name="Group 118"/>
          <p:cNvGrpSpPr>
            <a:grpSpLocks/>
          </p:cNvGrpSpPr>
          <p:nvPr/>
        </p:nvGrpSpPr>
        <p:grpSpPr bwMode="auto">
          <a:xfrm>
            <a:off x="3635375" y="1081088"/>
            <a:ext cx="4249738" cy="661987"/>
            <a:chOff x="2290" y="681"/>
            <a:chExt cx="2677" cy="417"/>
          </a:xfrm>
        </p:grpSpPr>
        <p:sp>
          <p:nvSpPr>
            <p:cNvPr id="32796" name="AutoShape 114"/>
            <p:cNvSpPr>
              <a:spLocks noChangeArrowheads="1"/>
            </p:cNvSpPr>
            <p:nvPr/>
          </p:nvSpPr>
          <p:spPr bwMode="auto">
            <a:xfrm>
              <a:off x="2290" y="708"/>
              <a:ext cx="2677" cy="390"/>
            </a:xfrm>
            <a:prstGeom prst="foldedCorner">
              <a:avLst>
                <a:gd name="adj" fmla="val 12500"/>
              </a:avLst>
            </a:prstGeom>
            <a:solidFill>
              <a:schemeClr val="folHlink"/>
            </a:solidFill>
            <a:ln w="9525">
              <a:solidFill>
                <a:schemeClr val="tx1"/>
              </a:solidFill>
              <a:round/>
              <a:headEnd/>
              <a:tailEnd/>
            </a:ln>
          </p:spPr>
          <p:txBody>
            <a:bodyPr wrap="none" anchor="ctr"/>
            <a:lstStyle/>
            <a:p>
              <a:endParaRPr lang="es-ES_tradnl"/>
            </a:p>
          </p:txBody>
        </p:sp>
        <p:sp>
          <p:nvSpPr>
            <p:cNvPr id="32797" name="Rectangle 115"/>
            <p:cNvSpPr>
              <a:spLocks noChangeArrowheads="1"/>
            </p:cNvSpPr>
            <p:nvPr/>
          </p:nvSpPr>
          <p:spPr bwMode="auto">
            <a:xfrm>
              <a:off x="2392" y="681"/>
              <a:ext cx="2575" cy="404"/>
            </a:xfrm>
            <a:prstGeom prst="rect">
              <a:avLst/>
            </a:prstGeom>
            <a:noFill/>
            <a:ln w="9525">
              <a:noFill/>
              <a:miter lim="800000"/>
              <a:headEnd/>
              <a:tailEnd/>
            </a:ln>
          </p:spPr>
          <p:txBody>
            <a:bodyPr>
              <a:spAutoFit/>
            </a:bodyPr>
            <a:lstStyle/>
            <a:p>
              <a:r>
                <a:rPr lang="es-ES_tradnl"/>
                <a:t>Cambios bruscos en la velocidad de propagación de las ondas sísmicas</a:t>
              </a:r>
              <a:endParaRPr lang="es-ES"/>
            </a:p>
          </p:txBody>
        </p:sp>
      </p:grpSp>
      <p:cxnSp>
        <p:nvCxnSpPr>
          <p:cNvPr id="68724" name="AutoShape 116"/>
          <p:cNvCxnSpPr>
            <a:cxnSpLocks noChangeShapeType="1"/>
            <a:stCxn id="68720" idx="3"/>
            <a:endCxn id="32796" idx="1"/>
          </p:cNvCxnSpPr>
          <p:nvPr/>
        </p:nvCxnSpPr>
        <p:spPr bwMode="auto">
          <a:xfrm>
            <a:off x="3203575" y="1336675"/>
            <a:ext cx="431800" cy="96838"/>
          </a:xfrm>
          <a:prstGeom prst="curvedConnector3">
            <a:avLst>
              <a:gd name="adj1" fmla="val 50000"/>
            </a:avLst>
          </a:prstGeom>
          <a:noFill/>
          <a:ln w="9525">
            <a:solidFill>
              <a:schemeClr val="tx1"/>
            </a:solidFill>
            <a:round/>
            <a:headEnd/>
            <a:tailEnd type="triangle" w="med" len="med"/>
          </a:ln>
        </p:spPr>
      </p:cxnSp>
      <p:sp>
        <p:nvSpPr>
          <p:cNvPr id="68725" name="Text Box 117"/>
          <p:cNvSpPr txBox="1">
            <a:spLocks noChangeArrowheads="1"/>
          </p:cNvSpPr>
          <p:nvPr/>
        </p:nvSpPr>
        <p:spPr bwMode="auto">
          <a:xfrm rot="12246">
            <a:off x="3203575" y="1412875"/>
            <a:ext cx="504825" cy="304800"/>
          </a:xfrm>
          <a:prstGeom prst="rect">
            <a:avLst/>
          </a:prstGeom>
          <a:noFill/>
          <a:ln w="9525">
            <a:noFill/>
            <a:miter lim="800000"/>
            <a:headEnd/>
            <a:tailEnd/>
          </a:ln>
        </p:spPr>
        <p:txBody>
          <a:bodyPr>
            <a:spAutoFit/>
          </a:bodyPr>
          <a:lstStyle/>
          <a:p>
            <a:pPr eaLnBrk="0" hangingPunct="0">
              <a:spcBef>
                <a:spcPct val="50000"/>
              </a:spcBef>
            </a:pPr>
            <a:r>
              <a:rPr lang="es-ES_tradnl" sz="1400">
                <a:latin typeface="Comic Sans MS" pitchFamily="66" charset="0"/>
              </a:rPr>
              <a:t>son</a:t>
            </a:r>
            <a:endParaRPr lang="es-ES_tradnl" sz="1400">
              <a:latin typeface="Times New Roman" pitchFamily="18" charset="0"/>
            </a:endParaRPr>
          </a:p>
        </p:txBody>
      </p:sp>
      <p:grpSp>
        <p:nvGrpSpPr>
          <p:cNvPr id="5" name="Group 119"/>
          <p:cNvGrpSpPr>
            <a:grpSpLocks/>
          </p:cNvGrpSpPr>
          <p:nvPr/>
        </p:nvGrpSpPr>
        <p:grpSpPr bwMode="auto">
          <a:xfrm>
            <a:off x="4186238" y="1916113"/>
            <a:ext cx="2690812" cy="431800"/>
            <a:chOff x="459" y="2234"/>
            <a:chExt cx="471" cy="272"/>
          </a:xfrm>
        </p:grpSpPr>
        <p:sp>
          <p:nvSpPr>
            <p:cNvPr id="32794" name="AutoShape 120" descr="Ladrillos en horizontal"/>
            <p:cNvSpPr>
              <a:spLocks noChangeArrowheads="1"/>
            </p:cNvSpPr>
            <p:nvPr/>
          </p:nvSpPr>
          <p:spPr bwMode="auto">
            <a:xfrm>
              <a:off x="459" y="2235"/>
              <a:ext cx="471" cy="271"/>
            </a:xfrm>
            <a:prstGeom prst="roundRect">
              <a:avLst>
                <a:gd name="adj" fmla="val 24574"/>
              </a:avLst>
            </a:prstGeom>
            <a:pattFill prst="horzBrick">
              <a:fgClr>
                <a:srgbClr val="FBD5D5"/>
              </a:fgClr>
              <a:bgClr>
                <a:srgbClr val="FFFFFF"/>
              </a:bgClr>
            </a:pattFill>
            <a:ln w="9525">
              <a:solidFill>
                <a:schemeClr val="tx1"/>
              </a:solidFill>
              <a:round/>
              <a:headEnd/>
              <a:tailEnd/>
            </a:ln>
          </p:spPr>
          <p:txBody>
            <a:bodyPr wrap="none" anchor="ctr"/>
            <a:lstStyle/>
            <a:p>
              <a:endParaRPr lang="es-ES_tradnl"/>
            </a:p>
          </p:txBody>
        </p:sp>
        <p:sp>
          <p:nvSpPr>
            <p:cNvPr id="32795" name="Rectangle 121"/>
            <p:cNvSpPr>
              <a:spLocks noChangeArrowheads="1"/>
            </p:cNvSpPr>
            <p:nvPr/>
          </p:nvSpPr>
          <p:spPr bwMode="auto">
            <a:xfrm>
              <a:off x="476" y="2234"/>
              <a:ext cx="454" cy="231"/>
            </a:xfrm>
            <a:prstGeom prst="rect">
              <a:avLst/>
            </a:prstGeom>
            <a:noFill/>
            <a:ln w="9525">
              <a:noFill/>
              <a:miter lim="800000"/>
              <a:headEnd/>
              <a:tailEnd/>
            </a:ln>
          </p:spPr>
          <p:txBody>
            <a:bodyPr>
              <a:spAutoFit/>
            </a:bodyPr>
            <a:lstStyle/>
            <a:p>
              <a:r>
                <a:rPr lang="es-ES"/>
                <a:t>Velocidad de las ondas</a:t>
              </a:r>
            </a:p>
          </p:txBody>
        </p:sp>
      </p:grpSp>
      <p:grpSp>
        <p:nvGrpSpPr>
          <p:cNvPr id="6" name="Group 124"/>
          <p:cNvGrpSpPr>
            <a:grpSpLocks/>
          </p:cNvGrpSpPr>
          <p:nvPr/>
        </p:nvGrpSpPr>
        <p:grpSpPr bwMode="auto">
          <a:xfrm>
            <a:off x="4859338" y="2420938"/>
            <a:ext cx="1584325" cy="720725"/>
            <a:chOff x="3061" y="1525"/>
            <a:chExt cx="998" cy="454"/>
          </a:xfrm>
        </p:grpSpPr>
        <p:sp>
          <p:nvSpPr>
            <p:cNvPr id="32792" name="AutoShape 122"/>
            <p:cNvSpPr>
              <a:spLocks noChangeArrowheads="1"/>
            </p:cNvSpPr>
            <p:nvPr/>
          </p:nvSpPr>
          <p:spPr bwMode="auto">
            <a:xfrm>
              <a:off x="3061" y="1525"/>
              <a:ext cx="816" cy="454"/>
            </a:xfrm>
            <a:prstGeom prst="downArrowCallout">
              <a:avLst>
                <a:gd name="adj1" fmla="val 44934"/>
                <a:gd name="adj2" fmla="val 44934"/>
                <a:gd name="adj3" fmla="val 16667"/>
                <a:gd name="adj4" fmla="val 66667"/>
              </a:avLst>
            </a:prstGeom>
            <a:solidFill>
              <a:schemeClr val="accent1"/>
            </a:solidFill>
            <a:ln w="9525">
              <a:solidFill>
                <a:schemeClr val="tx1"/>
              </a:solidFill>
              <a:miter lim="800000"/>
              <a:headEnd/>
              <a:tailEnd/>
            </a:ln>
          </p:spPr>
          <p:txBody>
            <a:bodyPr wrap="none" anchor="ctr"/>
            <a:lstStyle/>
            <a:p>
              <a:endParaRPr lang="es-ES_tradnl"/>
            </a:p>
          </p:txBody>
        </p:sp>
        <p:sp>
          <p:nvSpPr>
            <p:cNvPr id="32793" name="Text Box 123"/>
            <p:cNvSpPr txBox="1">
              <a:spLocks noChangeArrowheads="1"/>
            </p:cNvSpPr>
            <p:nvPr/>
          </p:nvSpPr>
          <p:spPr bwMode="auto">
            <a:xfrm>
              <a:off x="3061" y="1525"/>
              <a:ext cx="998" cy="231"/>
            </a:xfrm>
            <a:prstGeom prst="rect">
              <a:avLst/>
            </a:prstGeom>
            <a:noFill/>
            <a:ln w="9525">
              <a:noFill/>
              <a:miter lim="800000"/>
              <a:headEnd/>
              <a:tailEnd/>
            </a:ln>
          </p:spPr>
          <p:txBody>
            <a:bodyPr>
              <a:spAutoFit/>
            </a:bodyPr>
            <a:lstStyle/>
            <a:p>
              <a:pPr>
                <a:spcBef>
                  <a:spcPct val="50000"/>
                </a:spcBef>
              </a:pPr>
              <a:r>
                <a:rPr lang="es-ES_tradnl" sz="1600"/>
                <a:t>depende</a:t>
              </a:r>
              <a:r>
                <a:rPr lang="es-ES_tradnl"/>
                <a:t> </a:t>
              </a:r>
              <a:r>
                <a:rPr lang="es-ES_tradnl" sz="1600"/>
                <a:t>de</a:t>
              </a:r>
              <a:endParaRPr lang="es-ES" sz="1600"/>
            </a:p>
          </p:txBody>
        </p:sp>
      </p:grpSp>
      <p:grpSp>
        <p:nvGrpSpPr>
          <p:cNvPr id="7" name="Group 128"/>
          <p:cNvGrpSpPr>
            <a:grpSpLocks/>
          </p:cNvGrpSpPr>
          <p:nvPr/>
        </p:nvGrpSpPr>
        <p:grpSpPr bwMode="auto">
          <a:xfrm>
            <a:off x="4068763" y="3141663"/>
            <a:ext cx="2879725" cy="647700"/>
            <a:chOff x="2563" y="1979"/>
            <a:chExt cx="1814" cy="408"/>
          </a:xfrm>
        </p:grpSpPr>
        <p:sp>
          <p:nvSpPr>
            <p:cNvPr id="32790" name="AutoShape 126"/>
            <p:cNvSpPr>
              <a:spLocks noChangeArrowheads="1"/>
            </p:cNvSpPr>
            <p:nvPr/>
          </p:nvSpPr>
          <p:spPr bwMode="auto">
            <a:xfrm>
              <a:off x="2563" y="2017"/>
              <a:ext cx="1769" cy="370"/>
            </a:xfrm>
            <a:prstGeom prst="flowChartAlternateProcess">
              <a:avLst/>
            </a:prstGeom>
            <a:solidFill>
              <a:srgbClr val="FF9900"/>
            </a:solidFill>
            <a:ln w="9525">
              <a:solidFill>
                <a:schemeClr val="tx1"/>
              </a:solidFill>
              <a:miter lim="800000"/>
              <a:headEnd/>
              <a:tailEnd/>
            </a:ln>
          </p:spPr>
          <p:txBody>
            <a:bodyPr wrap="none" anchor="ctr"/>
            <a:lstStyle/>
            <a:p>
              <a:endParaRPr lang="es-ES_tradnl"/>
            </a:p>
          </p:txBody>
        </p:sp>
        <p:sp>
          <p:nvSpPr>
            <p:cNvPr id="32791" name="Rectangle 127"/>
            <p:cNvSpPr>
              <a:spLocks noChangeArrowheads="1"/>
            </p:cNvSpPr>
            <p:nvPr/>
          </p:nvSpPr>
          <p:spPr bwMode="auto">
            <a:xfrm>
              <a:off x="2563" y="1979"/>
              <a:ext cx="1814" cy="404"/>
            </a:xfrm>
            <a:prstGeom prst="rect">
              <a:avLst/>
            </a:prstGeom>
            <a:noFill/>
            <a:ln w="9525">
              <a:noFill/>
              <a:miter lim="800000"/>
              <a:headEnd/>
              <a:tailEnd/>
            </a:ln>
          </p:spPr>
          <p:txBody>
            <a:bodyPr>
              <a:spAutoFit/>
            </a:bodyPr>
            <a:lstStyle/>
            <a:p>
              <a:r>
                <a:rPr lang="es-ES_tradnl"/>
                <a:t>Composición de los materiales que atraviesa</a:t>
              </a:r>
              <a:endParaRPr lang="es-ES"/>
            </a:p>
          </p:txBody>
        </p:sp>
      </p:grpSp>
      <p:grpSp>
        <p:nvGrpSpPr>
          <p:cNvPr id="8" name="Group 129"/>
          <p:cNvGrpSpPr>
            <a:grpSpLocks/>
          </p:cNvGrpSpPr>
          <p:nvPr/>
        </p:nvGrpSpPr>
        <p:grpSpPr bwMode="auto">
          <a:xfrm>
            <a:off x="4067175" y="3860800"/>
            <a:ext cx="3529013" cy="366713"/>
            <a:chOff x="2563" y="1979"/>
            <a:chExt cx="1814" cy="415"/>
          </a:xfrm>
        </p:grpSpPr>
        <p:sp>
          <p:nvSpPr>
            <p:cNvPr id="32788" name="AutoShape 130"/>
            <p:cNvSpPr>
              <a:spLocks noChangeArrowheads="1"/>
            </p:cNvSpPr>
            <p:nvPr/>
          </p:nvSpPr>
          <p:spPr bwMode="auto">
            <a:xfrm>
              <a:off x="2563" y="2017"/>
              <a:ext cx="1769" cy="370"/>
            </a:xfrm>
            <a:prstGeom prst="flowChartAlternateProcess">
              <a:avLst/>
            </a:prstGeom>
            <a:solidFill>
              <a:srgbClr val="FF9900"/>
            </a:solidFill>
            <a:ln w="9525">
              <a:solidFill>
                <a:schemeClr val="tx1"/>
              </a:solidFill>
              <a:miter lim="800000"/>
              <a:headEnd/>
              <a:tailEnd/>
            </a:ln>
          </p:spPr>
          <p:txBody>
            <a:bodyPr wrap="none" anchor="ctr"/>
            <a:lstStyle/>
            <a:p>
              <a:endParaRPr lang="es-ES_tradnl"/>
            </a:p>
          </p:txBody>
        </p:sp>
        <p:sp>
          <p:nvSpPr>
            <p:cNvPr id="32789" name="Rectangle 131"/>
            <p:cNvSpPr>
              <a:spLocks noChangeArrowheads="1"/>
            </p:cNvSpPr>
            <p:nvPr/>
          </p:nvSpPr>
          <p:spPr bwMode="auto">
            <a:xfrm>
              <a:off x="2563" y="1979"/>
              <a:ext cx="1814" cy="415"/>
            </a:xfrm>
            <a:prstGeom prst="rect">
              <a:avLst/>
            </a:prstGeom>
            <a:noFill/>
            <a:ln w="9525">
              <a:noFill/>
              <a:miter lim="800000"/>
              <a:headEnd/>
              <a:tailEnd/>
            </a:ln>
          </p:spPr>
          <p:txBody>
            <a:bodyPr>
              <a:spAutoFit/>
            </a:bodyPr>
            <a:lstStyle/>
            <a:p>
              <a:r>
                <a:rPr lang="es-ES_tradnl"/>
                <a:t>Estado físico de esos materiales </a:t>
              </a:r>
              <a:endParaRPr lang="es-ES"/>
            </a:p>
          </p:txBody>
        </p:sp>
      </p:grpSp>
      <p:grpSp>
        <p:nvGrpSpPr>
          <p:cNvPr id="9" name="Group 133"/>
          <p:cNvGrpSpPr>
            <a:grpSpLocks/>
          </p:cNvGrpSpPr>
          <p:nvPr/>
        </p:nvGrpSpPr>
        <p:grpSpPr bwMode="auto">
          <a:xfrm>
            <a:off x="323850" y="2781300"/>
            <a:ext cx="3097213" cy="873125"/>
            <a:chOff x="1337" y="1106"/>
            <a:chExt cx="1951" cy="328"/>
          </a:xfrm>
        </p:grpSpPr>
        <p:sp>
          <p:nvSpPr>
            <p:cNvPr id="68742" name="AutoShape 134"/>
            <p:cNvSpPr>
              <a:spLocks noChangeArrowheads="1"/>
            </p:cNvSpPr>
            <p:nvPr/>
          </p:nvSpPr>
          <p:spPr bwMode="auto">
            <a:xfrm>
              <a:off x="1337" y="1106"/>
              <a:ext cx="1906" cy="328"/>
            </a:xfrm>
            <a:prstGeom prst="foldedCorner">
              <a:avLst>
                <a:gd name="adj" fmla="val 12500"/>
              </a:avLst>
            </a:prstGeom>
            <a:gradFill rotWithShape="0">
              <a:gsLst>
                <a:gs pos="0">
                  <a:srgbClr val="99FF33"/>
                </a:gs>
                <a:gs pos="100000">
                  <a:srgbClr val="FFFFFF"/>
                </a:gs>
              </a:gsLst>
              <a:path path="rect">
                <a:fillToRect r="100000" b="100000"/>
              </a:path>
            </a:gradFill>
            <a:ln w="9525">
              <a:solidFill>
                <a:srgbClr val="000000"/>
              </a:solidFill>
              <a:round/>
              <a:headEnd/>
              <a:tailEnd/>
            </a:ln>
            <a:effectLst>
              <a:outerShdw dist="107763" dir="2700000" algn="ctr" rotWithShape="0">
                <a:srgbClr val="808080"/>
              </a:outerShdw>
            </a:effectLst>
          </p:spPr>
          <p:txBody>
            <a:bodyPr/>
            <a:lstStyle/>
            <a:p>
              <a:pPr>
                <a:defRPr/>
              </a:pPr>
              <a:endParaRPr lang="es-ES"/>
            </a:p>
          </p:txBody>
        </p:sp>
        <p:sp>
          <p:nvSpPr>
            <p:cNvPr id="32787" name="Text Box 135"/>
            <p:cNvSpPr txBox="1">
              <a:spLocks noChangeArrowheads="1"/>
            </p:cNvSpPr>
            <p:nvPr/>
          </p:nvSpPr>
          <p:spPr bwMode="auto">
            <a:xfrm>
              <a:off x="1337" y="1106"/>
              <a:ext cx="1951" cy="310"/>
            </a:xfrm>
            <a:prstGeom prst="rect">
              <a:avLst/>
            </a:prstGeom>
            <a:noFill/>
            <a:ln w="9525">
              <a:noFill/>
              <a:miter lim="800000"/>
              <a:headEnd/>
              <a:tailEnd/>
            </a:ln>
          </p:spPr>
          <p:txBody>
            <a:bodyPr>
              <a:spAutoFit/>
            </a:bodyPr>
            <a:lstStyle/>
            <a:p>
              <a:pPr>
                <a:spcBef>
                  <a:spcPct val="50000"/>
                </a:spcBef>
              </a:pPr>
              <a:r>
                <a:rPr lang="es-ES_tradnl" sz="1600">
                  <a:latin typeface="Comic Sans MS" pitchFamily="66" charset="0"/>
                </a:rPr>
                <a:t>El lugar donde cambia la composición o el estado de los materiales terrestres</a:t>
              </a:r>
            </a:p>
          </p:txBody>
        </p:sp>
      </p:grpSp>
      <p:grpSp>
        <p:nvGrpSpPr>
          <p:cNvPr id="10" name="Group 139"/>
          <p:cNvGrpSpPr>
            <a:grpSpLocks/>
          </p:cNvGrpSpPr>
          <p:nvPr/>
        </p:nvGrpSpPr>
        <p:grpSpPr bwMode="auto">
          <a:xfrm>
            <a:off x="1619250" y="1506538"/>
            <a:ext cx="1366838" cy="1201737"/>
            <a:chOff x="1020" y="949"/>
            <a:chExt cx="861" cy="757"/>
          </a:xfrm>
        </p:grpSpPr>
        <p:cxnSp>
          <p:nvCxnSpPr>
            <p:cNvPr id="32784" name="AutoShape 137"/>
            <p:cNvCxnSpPr>
              <a:cxnSpLocks noChangeShapeType="1"/>
              <a:stCxn id="68720" idx="2"/>
            </p:cNvCxnSpPr>
            <p:nvPr/>
          </p:nvCxnSpPr>
          <p:spPr bwMode="auto">
            <a:xfrm rot="5400000">
              <a:off x="706" y="1263"/>
              <a:ext cx="757" cy="130"/>
            </a:xfrm>
            <a:prstGeom prst="curvedConnector3">
              <a:avLst>
                <a:gd name="adj1" fmla="val 49935"/>
              </a:avLst>
            </a:prstGeom>
            <a:noFill/>
            <a:ln w="9525">
              <a:solidFill>
                <a:schemeClr val="tx1"/>
              </a:solidFill>
              <a:round/>
              <a:headEnd/>
              <a:tailEnd type="triangle" w="med" len="med"/>
            </a:ln>
          </p:spPr>
        </p:cxnSp>
        <p:sp>
          <p:nvSpPr>
            <p:cNvPr id="32785" name="Text Box 138"/>
            <p:cNvSpPr txBox="1">
              <a:spLocks noChangeArrowheads="1"/>
            </p:cNvSpPr>
            <p:nvPr/>
          </p:nvSpPr>
          <p:spPr bwMode="auto">
            <a:xfrm rot="12246">
              <a:off x="1064" y="1207"/>
              <a:ext cx="817" cy="326"/>
            </a:xfrm>
            <a:prstGeom prst="rect">
              <a:avLst/>
            </a:prstGeom>
            <a:noFill/>
            <a:ln w="9525">
              <a:noFill/>
              <a:miter lim="800000"/>
              <a:headEnd/>
              <a:tailEnd/>
            </a:ln>
          </p:spPr>
          <p:txBody>
            <a:bodyPr>
              <a:spAutoFit/>
            </a:bodyPr>
            <a:lstStyle/>
            <a:p>
              <a:pPr eaLnBrk="0" hangingPunct="0">
                <a:spcBef>
                  <a:spcPct val="50000"/>
                </a:spcBef>
              </a:pPr>
              <a:r>
                <a:rPr lang="es-ES_tradnl" sz="1400">
                  <a:latin typeface="Comic Sans MS" pitchFamily="66" charset="0"/>
                </a:rPr>
                <a:t>por lo tanto indican</a:t>
              </a:r>
              <a:endParaRPr lang="es-ES_tradnl" sz="1400">
                <a:latin typeface="Times New Roman" pitchFamily="18" charset="0"/>
              </a:endParaRPr>
            </a:p>
          </p:txBody>
        </p:sp>
      </p:grpSp>
      <p:pic>
        <p:nvPicPr>
          <p:cNvPr id="68748" name="Picture 140"/>
          <p:cNvPicPr>
            <a:picLocks noChangeAspect="1" noChangeArrowheads="1"/>
          </p:cNvPicPr>
          <p:nvPr/>
        </p:nvPicPr>
        <p:blipFill>
          <a:blip r:embed="rId2"/>
          <a:srcRect/>
          <a:stretch>
            <a:fillRect/>
          </a:stretch>
        </p:blipFill>
        <p:spPr bwMode="auto">
          <a:xfrm>
            <a:off x="3449638" y="2349500"/>
            <a:ext cx="5443537" cy="410527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68610"/>
                                        </p:tgtEl>
                                        <p:attrNameLst>
                                          <p:attrName>style.visibility</p:attrName>
                                        </p:attrNameLst>
                                      </p:cBhvr>
                                      <p:to>
                                        <p:strVal val="visible"/>
                                      </p:to>
                                    </p:set>
                                    <p:anim to="" calcmode="lin" valueType="num">
                                      <p:cBhvr>
                                        <p:cTn id="7" dur="1" fill="hold"/>
                                        <p:tgtEl>
                                          <p:spTgt spid="68610"/>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499"/>
                                          </p:stCondLst>
                                        </p:cTn>
                                        <p:tgtEl>
                                          <p:spTgt spid="2"/>
                                        </p:tgtEl>
                                        <p:attrNameLst>
                                          <p:attrName>style.visibility</p:attrName>
                                        </p:attrNameLst>
                                      </p:cBhvr>
                                      <p:to>
                                        <p:strVal val="visible"/>
                                      </p:to>
                                    </p:set>
                                    <p:anim to="" calcmode="lin" valueType="num">
                                      <p:cBhvr>
                                        <p:cTn id="12" dur="1" fill="hold"/>
                                        <p:tgtEl>
                                          <p:spTgt spid="2"/>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499"/>
                                          </p:stCondLst>
                                        </p:cTn>
                                        <p:tgtEl>
                                          <p:spTgt spid="3"/>
                                        </p:tgtEl>
                                        <p:attrNameLst>
                                          <p:attrName>style.visibility</p:attrName>
                                        </p:attrNameLst>
                                      </p:cBhvr>
                                      <p:to>
                                        <p:strVal val="visible"/>
                                      </p:to>
                                    </p:set>
                                    <p:anim to="" calcmode="lin" valueType="num">
                                      <p:cBhvr>
                                        <p:cTn id="17" dur="1" fill="hold"/>
                                        <p:tgtEl>
                                          <p:spTgt spid="3"/>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8720"/>
                                        </p:tgtEl>
                                        <p:attrNameLst>
                                          <p:attrName>style.visibility</p:attrName>
                                        </p:attrNameLst>
                                      </p:cBhvr>
                                      <p:to>
                                        <p:strVal val="visible"/>
                                      </p:to>
                                    </p:set>
                                    <p:animEffect transition="in" filter="wipe(left)">
                                      <p:cBhvr>
                                        <p:cTn id="22" dur="500"/>
                                        <p:tgtEl>
                                          <p:spTgt spid="68720"/>
                                        </p:tgtEl>
                                      </p:cBhvr>
                                    </p:animEffect>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68725"/>
                                        </p:tgtEl>
                                        <p:attrNameLst>
                                          <p:attrName>style.visibility</p:attrName>
                                        </p:attrNameLst>
                                      </p:cBhvr>
                                      <p:to>
                                        <p:strVal val="visible"/>
                                      </p:to>
                                    </p:set>
                                    <p:anim to="" calcmode="lin" valueType="num">
                                      <p:cBhvr>
                                        <p:cTn id="27" dur="1" fill="hold"/>
                                        <p:tgtEl>
                                          <p:spTgt spid="68725"/>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nodeType="clickEffect">
                                  <p:stCondLst>
                                    <p:cond delay="0"/>
                                  </p:stCondLst>
                                  <p:childTnLst>
                                    <p:set>
                                      <p:cBhvr>
                                        <p:cTn id="31" dur="1" fill="hold">
                                          <p:stCondLst>
                                            <p:cond delay="0"/>
                                          </p:stCondLst>
                                        </p:cTn>
                                        <p:tgtEl>
                                          <p:spTgt spid="68724"/>
                                        </p:tgtEl>
                                        <p:attrNameLst>
                                          <p:attrName>style.visibility</p:attrName>
                                        </p:attrNameLst>
                                      </p:cBhvr>
                                      <p:to>
                                        <p:strVal val="visible"/>
                                      </p:to>
                                    </p:set>
                                    <p:anim to="" calcmode="lin" valueType="num">
                                      <p:cBhvr>
                                        <p:cTn id="32" dur="1" fill="hold"/>
                                        <p:tgtEl>
                                          <p:spTgt spid="68724"/>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 to="" calcmode="lin" valueType="num">
                                      <p:cBhvr>
                                        <p:cTn id="37" dur="1" fill="hold"/>
                                        <p:tgtEl>
                                          <p:spTgt spid="4"/>
                                        </p:tgtEl>
                                        <p:attrNameLst>
                                          <p:attrName/>
                                        </p:attrNameLst>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 to="" calcmode="lin" valueType="num">
                                      <p:cBhvr>
                                        <p:cTn id="42" dur="1" fill="hold"/>
                                        <p:tgtEl>
                                          <p:spTgt spid="5"/>
                                        </p:tgtEl>
                                        <p:attrNameLst>
                                          <p:attrName/>
                                        </p:attrNameLst>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anim to="" calcmode="lin" valueType="num">
                                      <p:cBhvr>
                                        <p:cTn id="47" dur="1" fill="hold"/>
                                        <p:tgtEl>
                                          <p:spTgt spid="6"/>
                                        </p:tgtEl>
                                        <p:attrNameLst>
                                          <p:attrName/>
                                        </p:attrNameLst>
                                      </p:cBhvr>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nodeType="clickEffect">
                                  <p:stCondLst>
                                    <p:cond delay="0"/>
                                  </p:stCondLst>
                                  <p:childTnLst>
                                    <p:set>
                                      <p:cBhvr>
                                        <p:cTn id="51" dur="1" fill="hold">
                                          <p:stCondLst>
                                            <p:cond delay="0"/>
                                          </p:stCondLst>
                                        </p:cTn>
                                        <p:tgtEl>
                                          <p:spTgt spid="7"/>
                                        </p:tgtEl>
                                        <p:attrNameLst>
                                          <p:attrName>style.visibility</p:attrName>
                                        </p:attrNameLst>
                                      </p:cBhvr>
                                      <p:to>
                                        <p:strVal val="visible"/>
                                      </p:to>
                                    </p:set>
                                    <p:anim to="" calcmode="lin" valueType="num">
                                      <p:cBhvr>
                                        <p:cTn id="52" dur="1" fill="hold"/>
                                        <p:tgtEl>
                                          <p:spTgt spid="7"/>
                                        </p:tgtEl>
                                        <p:attrNameLst>
                                          <p:attrName/>
                                        </p:attrNameLst>
                                      </p:cBhvr>
                                    </p:anim>
                                  </p:childTnLst>
                                </p:cTn>
                              </p:par>
                            </p:childTnLst>
                          </p:cTn>
                        </p:par>
                      </p:childTnLst>
                    </p:cTn>
                  </p:par>
                  <p:par>
                    <p:cTn id="53" fill="hold">
                      <p:stCondLst>
                        <p:cond delay="indefinite"/>
                      </p:stCondLst>
                      <p:childTnLst>
                        <p:par>
                          <p:cTn id="54" fill="hold">
                            <p:stCondLst>
                              <p:cond delay="0"/>
                            </p:stCondLst>
                            <p:childTnLst>
                              <p:par>
                                <p:cTn id="55" presetID="24" presetClass="entr" presetSubtype="0" fill="hold" nodeType="clickEffect">
                                  <p:stCondLst>
                                    <p:cond delay="0"/>
                                  </p:stCondLst>
                                  <p:childTnLst>
                                    <p:set>
                                      <p:cBhvr>
                                        <p:cTn id="56" dur="1" fill="hold">
                                          <p:stCondLst>
                                            <p:cond delay="0"/>
                                          </p:stCondLst>
                                        </p:cTn>
                                        <p:tgtEl>
                                          <p:spTgt spid="8"/>
                                        </p:tgtEl>
                                        <p:attrNameLst>
                                          <p:attrName>style.visibility</p:attrName>
                                        </p:attrNameLst>
                                      </p:cBhvr>
                                      <p:to>
                                        <p:strVal val="visible"/>
                                      </p:to>
                                    </p:set>
                                    <p:anim to="" calcmode="lin" valueType="num">
                                      <p:cBhvr>
                                        <p:cTn id="57" dur="1" fill="hold"/>
                                        <p:tgtEl>
                                          <p:spTgt spid="8"/>
                                        </p:tgtEl>
                                        <p:attrNameLst>
                                          <p:attrName/>
                                        </p:attrNameLst>
                                      </p:cBhvr>
                                    </p:anim>
                                  </p:childTnLst>
                                </p:cTn>
                              </p:par>
                            </p:childTnLst>
                          </p:cTn>
                        </p:par>
                      </p:childTnLst>
                    </p:cTn>
                  </p:par>
                  <p:par>
                    <p:cTn id="58" fill="hold">
                      <p:stCondLst>
                        <p:cond delay="indefinite"/>
                      </p:stCondLst>
                      <p:childTnLst>
                        <p:par>
                          <p:cTn id="59" fill="hold">
                            <p:stCondLst>
                              <p:cond delay="0"/>
                            </p:stCondLst>
                            <p:childTnLst>
                              <p:par>
                                <p:cTn id="60" presetID="24" presetClass="entr" presetSubtype="0" fill="hold" nodeType="clickEffect">
                                  <p:stCondLst>
                                    <p:cond delay="0"/>
                                  </p:stCondLst>
                                  <p:childTnLst>
                                    <p:set>
                                      <p:cBhvr>
                                        <p:cTn id="61" dur="1" fill="hold">
                                          <p:stCondLst>
                                            <p:cond delay="0"/>
                                          </p:stCondLst>
                                        </p:cTn>
                                        <p:tgtEl>
                                          <p:spTgt spid="10"/>
                                        </p:tgtEl>
                                        <p:attrNameLst>
                                          <p:attrName>style.visibility</p:attrName>
                                        </p:attrNameLst>
                                      </p:cBhvr>
                                      <p:to>
                                        <p:strVal val="visible"/>
                                      </p:to>
                                    </p:set>
                                    <p:anim to="" calcmode="lin" valueType="num">
                                      <p:cBhvr>
                                        <p:cTn id="62" dur="1" fill="hold"/>
                                        <p:tgtEl>
                                          <p:spTgt spid="10"/>
                                        </p:tgtEl>
                                        <p:attrNameLst>
                                          <p:attrName/>
                                        </p:attrNameLst>
                                      </p:cBhvr>
                                    </p:anim>
                                  </p:childTnLst>
                                </p:cTn>
                              </p:par>
                            </p:childTnLst>
                          </p:cTn>
                        </p:par>
                      </p:childTnLst>
                    </p:cTn>
                  </p:par>
                  <p:par>
                    <p:cTn id="63" fill="hold">
                      <p:stCondLst>
                        <p:cond delay="indefinite"/>
                      </p:stCondLst>
                      <p:childTnLst>
                        <p:par>
                          <p:cTn id="64" fill="hold">
                            <p:stCondLst>
                              <p:cond delay="0"/>
                            </p:stCondLst>
                            <p:childTnLst>
                              <p:par>
                                <p:cTn id="65" presetID="24"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anim to="" calcmode="lin" valueType="num">
                                      <p:cBhvr>
                                        <p:cTn id="67" dur="1" fill="hold"/>
                                        <p:tgtEl>
                                          <p:spTgt spid="9"/>
                                        </p:tgtEl>
                                        <p:attrNameLst>
                                          <p:attrName/>
                                        </p:attrNameLst>
                                      </p:cBhvr>
                                    </p:anim>
                                  </p:childTnLst>
                                </p:cTn>
                              </p:par>
                            </p:childTnLst>
                          </p:cTn>
                        </p:par>
                      </p:childTnLst>
                    </p:cTn>
                  </p:par>
                  <p:par>
                    <p:cTn id="68" fill="hold">
                      <p:stCondLst>
                        <p:cond delay="indefinite"/>
                      </p:stCondLst>
                      <p:childTnLst>
                        <p:par>
                          <p:cTn id="69" fill="hold">
                            <p:stCondLst>
                              <p:cond delay="0"/>
                            </p:stCondLst>
                            <p:childTnLst>
                              <p:par>
                                <p:cTn id="70" presetID="24" presetClass="entr" presetSubtype="0" fill="hold" nodeType="clickEffect">
                                  <p:stCondLst>
                                    <p:cond delay="0"/>
                                  </p:stCondLst>
                                  <p:childTnLst>
                                    <p:set>
                                      <p:cBhvr>
                                        <p:cTn id="71" dur="1" fill="hold">
                                          <p:stCondLst>
                                            <p:cond delay="0"/>
                                          </p:stCondLst>
                                        </p:cTn>
                                        <p:tgtEl>
                                          <p:spTgt spid="68748"/>
                                        </p:tgtEl>
                                        <p:attrNameLst>
                                          <p:attrName>style.visibility</p:attrName>
                                        </p:attrNameLst>
                                      </p:cBhvr>
                                      <p:to>
                                        <p:strVal val="visible"/>
                                      </p:to>
                                    </p:set>
                                    <p:anim to="" calcmode="lin" valueType="num">
                                      <p:cBhvr>
                                        <p:cTn id="72" dur="1" fill="hold"/>
                                        <p:tgtEl>
                                          <p:spTgt spid="6874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animBg="1" autoUpdateAnimBg="0"/>
      <p:bldP spid="68720" grpId="0" animBg="1" autoUpdateAnimBg="0"/>
      <p:bldP spid="687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 Box 2"/>
          <p:cNvSpPr txBox="1">
            <a:spLocks noChangeArrowheads="1"/>
          </p:cNvSpPr>
          <p:nvPr/>
        </p:nvSpPr>
        <p:spPr bwMode="auto">
          <a:xfrm>
            <a:off x="1692275" y="42863"/>
            <a:ext cx="5472113" cy="361950"/>
          </a:xfrm>
          <a:prstGeom prst="rect">
            <a:avLst/>
          </a:prstGeom>
          <a:solidFill>
            <a:srgbClr val="FFFF99"/>
          </a:solidFill>
          <a:ln w="25400">
            <a:solidFill>
              <a:schemeClr val="accent2"/>
            </a:solidFill>
            <a:miter lim="800000"/>
            <a:headEnd/>
            <a:tailEnd/>
          </a:ln>
        </p:spPr>
        <p:txBody>
          <a:bodyPr>
            <a:spAutoFit/>
          </a:bodyPr>
          <a:lstStyle/>
          <a:p>
            <a:pPr algn="ctr" eaLnBrk="0" hangingPunct="0">
              <a:spcBef>
                <a:spcPct val="50000"/>
              </a:spcBef>
            </a:pPr>
            <a:r>
              <a:rPr lang="es-ES_tradnl" sz="1600">
                <a:solidFill>
                  <a:schemeClr val="accent2"/>
                </a:solidFill>
                <a:latin typeface="Verdana" pitchFamily="34" charset="0"/>
              </a:rPr>
              <a:t>INFORMACIÓN APORTADA POR LOS TERREMOTOS</a:t>
            </a:r>
            <a:endParaRPr lang="es-ES_tradnl" sz="1600">
              <a:latin typeface="Verdana" pitchFamily="34" charset="0"/>
            </a:endParaRPr>
          </a:p>
        </p:txBody>
      </p:sp>
      <p:grpSp>
        <p:nvGrpSpPr>
          <p:cNvPr id="2" name="Group 3"/>
          <p:cNvGrpSpPr>
            <a:grpSpLocks/>
          </p:cNvGrpSpPr>
          <p:nvPr/>
        </p:nvGrpSpPr>
        <p:grpSpPr bwMode="auto">
          <a:xfrm>
            <a:off x="179388" y="476250"/>
            <a:ext cx="2305050" cy="425450"/>
            <a:chOff x="2336" y="1620"/>
            <a:chExt cx="816" cy="268"/>
          </a:xfrm>
        </p:grpSpPr>
        <p:sp>
          <p:nvSpPr>
            <p:cNvPr id="33832" name="AutoShape 4"/>
            <p:cNvSpPr>
              <a:spLocks noChangeArrowheads="1"/>
            </p:cNvSpPr>
            <p:nvPr/>
          </p:nvSpPr>
          <p:spPr bwMode="auto">
            <a:xfrm>
              <a:off x="2336" y="1658"/>
              <a:ext cx="725" cy="230"/>
            </a:xfrm>
            <a:prstGeom prst="flowChartAlternateProcess">
              <a:avLst/>
            </a:prstGeom>
            <a:solidFill>
              <a:schemeClr val="accent1"/>
            </a:solidFill>
            <a:ln w="9525">
              <a:solidFill>
                <a:schemeClr val="tx1"/>
              </a:solidFill>
              <a:miter lim="800000"/>
              <a:headEnd/>
              <a:tailEnd/>
            </a:ln>
          </p:spPr>
          <p:txBody>
            <a:bodyPr wrap="none" anchor="ctr"/>
            <a:lstStyle/>
            <a:p>
              <a:endParaRPr lang="es-ES_tradnl"/>
            </a:p>
          </p:txBody>
        </p:sp>
        <p:sp>
          <p:nvSpPr>
            <p:cNvPr id="33833" name="Rectangle 5"/>
            <p:cNvSpPr>
              <a:spLocks noChangeArrowheads="1"/>
            </p:cNvSpPr>
            <p:nvPr/>
          </p:nvSpPr>
          <p:spPr bwMode="auto">
            <a:xfrm>
              <a:off x="2336" y="1620"/>
              <a:ext cx="816" cy="231"/>
            </a:xfrm>
            <a:prstGeom prst="rect">
              <a:avLst/>
            </a:prstGeom>
            <a:noFill/>
            <a:ln w="9525">
              <a:noFill/>
              <a:miter lim="800000"/>
              <a:headEnd/>
              <a:tailEnd/>
            </a:ln>
          </p:spPr>
          <p:txBody>
            <a:bodyPr>
              <a:spAutoFit/>
            </a:bodyPr>
            <a:lstStyle/>
            <a:p>
              <a:r>
                <a:rPr lang="es-ES_tradnl"/>
                <a:t>Métodos indirectos</a:t>
              </a:r>
              <a:endParaRPr lang="es-ES"/>
            </a:p>
          </p:txBody>
        </p:sp>
      </p:grpSp>
      <p:grpSp>
        <p:nvGrpSpPr>
          <p:cNvPr id="3" name="Group 6"/>
          <p:cNvGrpSpPr>
            <a:grpSpLocks/>
          </p:cNvGrpSpPr>
          <p:nvPr/>
        </p:nvGrpSpPr>
        <p:grpSpPr bwMode="auto">
          <a:xfrm>
            <a:off x="2771775" y="531813"/>
            <a:ext cx="4105275" cy="304800"/>
            <a:chOff x="4272" y="1584"/>
            <a:chExt cx="1200" cy="192"/>
          </a:xfrm>
        </p:grpSpPr>
        <p:sp>
          <p:nvSpPr>
            <p:cNvPr id="69639" name="AutoShape 7"/>
            <p:cNvSpPr>
              <a:spLocks noChangeArrowheads="1"/>
            </p:cNvSpPr>
            <p:nvPr/>
          </p:nvSpPr>
          <p:spPr bwMode="auto">
            <a:xfrm>
              <a:off x="4272" y="1584"/>
              <a:ext cx="1200" cy="192"/>
            </a:xfrm>
            <a:prstGeom prst="foldedCorner">
              <a:avLst>
                <a:gd name="adj" fmla="val 12500"/>
              </a:avLst>
            </a:prstGeom>
            <a:gradFill rotWithShape="0">
              <a:gsLst>
                <a:gs pos="0">
                  <a:srgbClr val="FFFF00"/>
                </a:gs>
                <a:gs pos="100000">
                  <a:srgbClr val="FFFFFF"/>
                </a:gs>
              </a:gsLst>
              <a:path path="rect">
                <a:fillToRect r="100000" b="100000"/>
              </a:path>
            </a:gradFill>
            <a:ln w="9525">
              <a:solidFill>
                <a:srgbClr val="000000"/>
              </a:solidFill>
              <a:round/>
              <a:headEnd/>
              <a:tailEnd/>
            </a:ln>
            <a:effectLst>
              <a:outerShdw dist="107763" dir="2700000" algn="ctr" rotWithShape="0">
                <a:srgbClr val="808080"/>
              </a:outerShdw>
            </a:effectLst>
          </p:spPr>
          <p:txBody>
            <a:bodyPr/>
            <a:lstStyle/>
            <a:p>
              <a:pPr>
                <a:defRPr/>
              </a:pPr>
              <a:endParaRPr lang="es-ES"/>
            </a:p>
          </p:txBody>
        </p:sp>
        <p:sp>
          <p:nvSpPr>
            <p:cNvPr id="33831" name="Text Box 8"/>
            <p:cNvSpPr txBox="1">
              <a:spLocks noChangeArrowheads="1"/>
            </p:cNvSpPr>
            <p:nvPr/>
          </p:nvSpPr>
          <p:spPr bwMode="auto">
            <a:xfrm>
              <a:off x="4272" y="1584"/>
              <a:ext cx="1152" cy="192"/>
            </a:xfrm>
            <a:prstGeom prst="rect">
              <a:avLst/>
            </a:prstGeom>
            <a:noFill/>
            <a:ln w="9525">
              <a:noFill/>
              <a:miter lim="800000"/>
              <a:headEnd/>
              <a:tailEnd/>
            </a:ln>
          </p:spPr>
          <p:txBody>
            <a:bodyPr>
              <a:spAutoFit/>
            </a:bodyPr>
            <a:lstStyle/>
            <a:p>
              <a:pPr>
                <a:spcBef>
                  <a:spcPct val="50000"/>
                </a:spcBef>
              </a:pPr>
              <a:r>
                <a:rPr lang="es-ES_tradnl" sz="1400">
                  <a:latin typeface="Comic Sans MS" pitchFamily="66" charset="0"/>
                </a:rPr>
                <a:t>Método sísmico: Principales discontinuidades</a:t>
              </a:r>
            </a:p>
          </p:txBody>
        </p:sp>
      </p:grpSp>
      <p:pic>
        <p:nvPicPr>
          <p:cNvPr id="69666" name="Picture 34" descr="T15-5b"/>
          <p:cNvPicPr>
            <a:picLocks noChangeAspect="1" noChangeArrowheads="1"/>
          </p:cNvPicPr>
          <p:nvPr/>
        </p:nvPicPr>
        <p:blipFill>
          <a:blip r:embed="rId2"/>
          <a:srcRect/>
          <a:stretch>
            <a:fillRect/>
          </a:stretch>
        </p:blipFill>
        <p:spPr bwMode="auto">
          <a:xfrm>
            <a:off x="452438" y="1587500"/>
            <a:ext cx="2867025" cy="4953000"/>
          </a:xfrm>
          <a:prstGeom prst="rect">
            <a:avLst/>
          </a:prstGeom>
          <a:noFill/>
          <a:ln w="9525">
            <a:noFill/>
            <a:miter lim="800000"/>
            <a:headEnd/>
            <a:tailEnd/>
          </a:ln>
        </p:spPr>
      </p:pic>
      <p:pic>
        <p:nvPicPr>
          <p:cNvPr id="69667" name="Picture 35" descr="t15-5ba"/>
          <p:cNvPicPr>
            <a:picLocks noChangeAspect="1" noChangeArrowheads="1"/>
          </p:cNvPicPr>
          <p:nvPr/>
        </p:nvPicPr>
        <p:blipFill>
          <a:blip r:embed="rId3"/>
          <a:srcRect/>
          <a:stretch>
            <a:fillRect/>
          </a:stretch>
        </p:blipFill>
        <p:spPr bwMode="auto">
          <a:xfrm>
            <a:off x="458788" y="1752600"/>
            <a:ext cx="2886075" cy="600075"/>
          </a:xfrm>
          <a:prstGeom prst="rect">
            <a:avLst/>
          </a:prstGeom>
          <a:noFill/>
          <a:ln w="9525">
            <a:noFill/>
            <a:miter lim="800000"/>
            <a:headEnd/>
            <a:tailEnd/>
          </a:ln>
        </p:spPr>
      </p:pic>
      <p:pic>
        <p:nvPicPr>
          <p:cNvPr id="69668" name="Picture 36" descr="t15-5bb"/>
          <p:cNvPicPr>
            <a:picLocks noChangeAspect="1" noChangeArrowheads="1"/>
          </p:cNvPicPr>
          <p:nvPr/>
        </p:nvPicPr>
        <p:blipFill>
          <a:blip r:embed="rId4"/>
          <a:srcRect/>
          <a:stretch>
            <a:fillRect/>
          </a:stretch>
        </p:blipFill>
        <p:spPr bwMode="auto">
          <a:xfrm>
            <a:off x="1122363" y="3841750"/>
            <a:ext cx="1666875" cy="514350"/>
          </a:xfrm>
          <a:prstGeom prst="rect">
            <a:avLst/>
          </a:prstGeom>
          <a:noFill/>
          <a:ln w="9525">
            <a:noFill/>
            <a:miter lim="800000"/>
            <a:headEnd/>
            <a:tailEnd/>
          </a:ln>
        </p:spPr>
      </p:pic>
      <p:sp>
        <p:nvSpPr>
          <p:cNvPr id="69669" name="Text Box 37"/>
          <p:cNvSpPr txBox="1">
            <a:spLocks noChangeArrowheads="1"/>
          </p:cNvSpPr>
          <p:nvPr/>
        </p:nvSpPr>
        <p:spPr bwMode="auto">
          <a:xfrm>
            <a:off x="282575" y="1400175"/>
            <a:ext cx="2222500" cy="336550"/>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600"/>
              <a:t>Corteza</a:t>
            </a:r>
          </a:p>
        </p:txBody>
      </p:sp>
      <p:sp>
        <p:nvSpPr>
          <p:cNvPr id="69670" name="Text Box 38"/>
          <p:cNvSpPr txBox="1">
            <a:spLocks noChangeArrowheads="1"/>
          </p:cNvSpPr>
          <p:nvPr/>
        </p:nvSpPr>
        <p:spPr bwMode="auto">
          <a:xfrm>
            <a:off x="1235075" y="2962275"/>
            <a:ext cx="1216025" cy="336550"/>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600"/>
              <a:t>Manto</a:t>
            </a:r>
          </a:p>
        </p:txBody>
      </p:sp>
      <p:sp>
        <p:nvSpPr>
          <p:cNvPr id="69671" name="Text Box 39"/>
          <p:cNvSpPr txBox="1">
            <a:spLocks noChangeArrowheads="1"/>
          </p:cNvSpPr>
          <p:nvPr/>
        </p:nvSpPr>
        <p:spPr bwMode="auto">
          <a:xfrm>
            <a:off x="1463675" y="4514850"/>
            <a:ext cx="1216025" cy="336550"/>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600"/>
              <a:t>Núcleo</a:t>
            </a:r>
          </a:p>
        </p:txBody>
      </p:sp>
      <p:grpSp>
        <p:nvGrpSpPr>
          <p:cNvPr id="4" name="Group 40"/>
          <p:cNvGrpSpPr>
            <a:grpSpLocks/>
          </p:cNvGrpSpPr>
          <p:nvPr/>
        </p:nvGrpSpPr>
        <p:grpSpPr bwMode="auto">
          <a:xfrm>
            <a:off x="2381250" y="2235200"/>
            <a:ext cx="1887538" cy="336550"/>
            <a:chOff x="1678" y="1420"/>
            <a:chExt cx="1189" cy="212"/>
          </a:xfrm>
        </p:grpSpPr>
        <p:sp>
          <p:nvSpPr>
            <p:cNvPr id="33828" name="Text Box 41"/>
            <p:cNvSpPr txBox="1">
              <a:spLocks noChangeArrowheads="1"/>
            </p:cNvSpPr>
            <p:nvPr/>
          </p:nvSpPr>
          <p:spPr bwMode="auto">
            <a:xfrm>
              <a:off x="1924" y="1420"/>
              <a:ext cx="943" cy="212"/>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600"/>
                <a:t>30 km</a:t>
              </a:r>
            </a:p>
          </p:txBody>
        </p:sp>
        <p:sp>
          <p:nvSpPr>
            <p:cNvPr id="33829" name="Line 42"/>
            <p:cNvSpPr>
              <a:spLocks noChangeShapeType="1"/>
            </p:cNvSpPr>
            <p:nvPr/>
          </p:nvSpPr>
          <p:spPr bwMode="auto">
            <a:xfrm flipH="1" flipV="1">
              <a:off x="1678" y="1429"/>
              <a:ext cx="503" cy="103"/>
            </a:xfrm>
            <a:prstGeom prst="line">
              <a:avLst/>
            </a:prstGeom>
            <a:noFill/>
            <a:ln w="12700">
              <a:solidFill>
                <a:schemeClr val="tx1"/>
              </a:solidFill>
              <a:round/>
              <a:headEnd/>
              <a:tailEnd type="none" w="lg" len="med"/>
            </a:ln>
          </p:spPr>
          <p:txBody>
            <a:bodyPr lIns="18000" tIns="46800" rIns="90000" bIns="46800" anchor="ctr">
              <a:spAutoFit/>
            </a:bodyPr>
            <a:lstStyle/>
            <a:p>
              <a:endParaRPr lang="es-ES"/>
            </a:p>
          </p:txBody>
        </p:sp>
      </p:grpSp>
      <p:grpSp>
        <p:nvGrpSpPr>
          <p:cNvPr id="5" name="Group 43"/>
          <p:cNvGrpSpPr>
            <a:grpSpLocks/>
          </p:cNvGrpSpPr>
          <p:nvPr/>
        </p:nvGrpSpPr>
        <p:grpSpPr bwMode="auto">
          <a:xfrm>
            <a:off x="2185988" y="4240213"/>
            <a:ext cx="1585912" cy="352425"/>
            <a:chOff x="1511" y="2689"/>
            <a:chExt cx="999" cy="222"/>
          </a:xfrm>
        </p:grpSpPr>
        <p:sp>
          <p:nvSpPr>
            <p:cNvPr id="33826" name="Text Box 44"/>
            <p:cNvSpPr txBox="1">
              <a:spLocks noChangeArrowheads="1"/>
            </p:cNvSpPr>
            <p:nvPr/>
          </p:nvSpPr>
          <p:spPr bwMode="auto">
            <a:xfrm>
              <a:off x="1921" y="2699"/>
              <a:ext cx="589" cy="212"/>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600"/>
                <a:t>2 900km</a:t>
              </a:r>
            </a:p>
          </p:txBody>
        </p:sp>
        <p:sp>
          <p:nvSpPr>
            <p:cNvPr id="33827" name="Line 45"/>
            <p:cNvSpPr>
              <a:spLocks noChangeShapeType="1"/>
            </p:cNvSpPr>
            <p:nvPr/>
          </p:nvSpPr>
          <p:spPr bwMode="auto">
            <a:xfrm flipH="1" flipV="1">
              <a:off x="1511" y="2689"/>
              <a:ext cx="444" cy="123"/>
            </a:xfrm>
            <a:prstGeom prst="line">
              <a:avLst/>
            </a:prstGeom>
            <a:noFill/>
            <a:ln w="12700">
              <a:solidFill>
                <a:schemeClr val="tx1"/>
              </a:solidFill>
              <a:round/>
              <a:headEnd/>
              <a:tailEnd type="none" w="lg" len="med"/>
            </a:ln>
          </p:spPr>
          <p:txBody>
            <a:bodyPr lIns="18000" tIns="46800" rIns="90000" bIns="46800" anchor="ctr">
              <a:spAutoFit/>
            </a:bodyPr>
            <a:lstStyle/>
            <a:p>
              <a:endParaRPr lang="es-ES"/>
            </a:p>
          </p:txBody>
        </p:sp>
      </p:grpSp>
      <p:grpSp>
        <p:nvGrpSpPr>
          <p:cNvPr id="6" name="Group 46"/>
          <p:cNvGrpSpPr>
            <a:grpSpLocks/>
          </p:cNvGrpSpPr>
          <p:nvPr/>
        </p:nvGrpSpPr>
        <p:grpSpPr bwMode="auto">
          <a:xfrm>
            <a:off x="228600" y="2065338"/>
            <a:ext cx="1482725" cy="690562"/>
            <a:chOff x="166" y="1289"/>
            <a:chExt cx="934" cy="435"/>
          </a:xfrm>
        </p:grpSpPr>
        <p:sp>
          <p:nvSpPr>
            <p:cNvPr id="33824" name="Text Box 47"/>
            <p:cNvSpPr txBox="1">
              <a:spLocks noChangeArrowheads="1"/>
            </p:cNvSpPr>
            <p:nvPr/>
          </p:nvSpPr>
          <p:spPr bwMode="auto">
            <a:xfrm>
              <a:off x="166" y="1398"/>
              <a:ext cx="934" cy="326"/>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400"/>
                <a:t>Discontinuidad de Mohorovicic</a:t>
              </a:r>
            </a:p>
          </p:txBody>
        </p:sp>
        <p:sp>
          <p:nvSpPr>
            <p:cNvPr id="33825" name="Line 48"/>
            <p:cNvSpPr>
              <a:spLocks noChangeShapeType="1"/>
            </p:cNvSpPr>
            <p:nvPr/>
          </p:nvSpPr>
          <p:spPr bwMode="auto">
            <a:xfrm flipV="1">
              <a:off x="989" y="1289"/>
              <a:ext cx="100" cy="200"/>
            </a:xfrm>
            <a:prstGeom prst="line">
              <a:avLst/>
            </a:prstGeom>
            <a:noFill/>
            <a:ln w="19050">
              <a:solidFill>
                <a:schemeClr val="tx1"/>
              </a:solidFill>
              <a:round/>
              <a:headEnd/>
              <a:tailEnd type="none" w="lg" len="med"/>
            </a:ln>
          </p:spPr>
          <p:txBody>
            <a:bodyPr wrap="none" lIns="18000" tIns="46800" rIns="90000" bIns="46800" anchor="ctr">
              <a:spAutoFit/>
            </a:bodyPr>
            <a:lstStyle/>
            <a:p>
              <a:endParaRPr lang="es-ES"/>
            </a:p>
          </p:txBody>
        </p:sp>
      </p:grpSp>
      <p:grpSp>
        <p:nvGrpSpPr>
          <p:cNvPr id="7" name="Group 49"/>
          <p:cNvGrpSpPr>
            <a:grpSpLocks/>
          </p:cNvGrpSpPr>
          <p:nvPr/>
        </p:nvGrpSpPr>
        <p:grpSpPr bwMode="auto">
          <a:xfrm>
            <a:off x="369888" y="4129088"/>
            <a:ext cx="1587500" cy="636587"/>
            <a:chOff x="255" y="2589"/>
            <a:chExt cx="1000" cy="401"/>
          </a:xfrm>
        </p:grpSpPr>
        <p:sp>
          <p:nvSpPr>
            <p:cNvPr id="33822" name="Text Box 50"/>
            <p:cNvSpPr txBox="1">
              <a:spLocks noChangeArrowheads="1"/>
            </p:cNvSpPr>
            <p:nvPr/>
          </p:nvSpPr>
          <p:spPr bwMode="auto">
            <a:xfrm>
              <a:off x="255" y="2664"/>
              <a:ext cx="834" cy="326"/>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400"/>
                <a:t>Discontinuidad de Gutenberg</a:t>
              </a:r>
            </a:p>
          </p:txBody>
        </p:sp>
        <p:sp>
          <p:nvSpPr>
            <p:cNvPr id="33823" name="Line 51"/>
            <p:cNvSpPr>
              <a:spLocks noChangeShapeType="1"/>
            </p:cNvSpPr>
            <p:nvPr/>
          </p:nvSpPr>
          <p:spPr bwMode="auto">
            <a:xfrm flipV="1">
              <a:off x="1011" y="2589"/>
              <a:ext cx="244" cy="177"/>
            </a:xfrm>
            <a:prstGeom prst="line">
              <a:avLst/>
            </a:prstGeom>
            <a:noFill/>
            <a:ln w="19050">
              <a:solidFill>
                <a:schemeClr val="tx1"/>
              </a:solidFill>
              <a:round/>
              <a:headEnd/>
              <a:tailEnd type="none" w="lg" len="med"/>
            </a:ln>
          </p:spPr>
          <p:txBody>
            <a:bodyPr wrap="none" lIns="18000" tIns="46800" rIns="90000" bIns="46800" anchor="ctr">
              <a:spAutoFit/>
            </a:bodyPr>
            <a:lstStyle/>
            <a:p>
              <a:endParaRPr lang="es-ES"/>
            </a:p>
          </p:txBody>
        </p:sp>
      </p:grpSp>
      <p:sp>
        <p:nvSpPr>
          <p:cNvPr id="69684" name="Text Box 52"/>
          <p:cNvSpPr txBox="1">
            <a:spLocks noChangeArrowheads="1"/>
          </p:cNvSpPr>
          <p:nvPr/>
        </p:nvSpPr>
        <p:spPr bwMode="auto">
          <a:xfrm>
            <a:off x="4405313" y="1619250"/>
            <a:ext cx="4391025" cy="336550"/>
          </a:xfrm>
          <a:prstGeom prst="rect">
            <a:avLst/>
          </a:prstGeom>
          <a:noFill/>
          <a:ln w="19050">
            <a:noFill/>
            <a:miter lim="800000"/>
            <a:headEnd/>
            <a:tailEnd type="none" w="lg" len="med"/>
          </a:ln>
        </p:spPr>
        <p:txBody>
          <a:bodyPr lIns="18000" tIns="46800" rIns="90000" bIns="46800" anchor="ctr" anchorCtr="1">
            <a:spAutoFit/>
          </a:bodyPr>
          <a:lstStyle/>
          <a:p>
            <a:pPr algn="ctr" eaLnBrk="0" hangingPunct="0">
              <a:spcBef>
                <a:spcPct val="50000"/>
              </a:spcBef>
            </a:pPr>
            <a:r>
              <a:rPr lang="es-ES_tradnl" sz="1600" b="1">
                <a:solidFill>
                  <a:srgbClr val="990000"/>
                </a:solidFill>
              </a:rPr>
              <a:t>DISCONTINUIDAD DE MOHOROVICIC</a:t>
            </a:r>
          </a:p>
        </p:txBody>
      </p:sp>
      <p:sp>
        <p:nvSpPr>
          <p:cNvPr id="69685" name="Text Box 53"/>
          <p:cNvSpPr txBox="1">
            <a:spLocks noChangeArrowheads="1"/>
          </p:cNvSpPr>
          <p:nvPr/>
        </p:nvSpPr>
        <p:spPr bwMode="auto">
          <a:xfrm>
            <a:off x="4403725" y="2978150"/>
            <a:ext cx="4391025" cy="336550"/>
          </a:xfrm>
          <a:prstGeom prst="rect">
            <a:avLst/>
          </a:prstGeom>
          <a:noFill/>
          <a:ln w="19050">
            <a:noFill/>
            <a:miter lim="800000"/>
            <a:headEnd/>
            <a:tailEnd type="none" w="lg" len="med"/>
          </a:ln>
        </p:spPr>
        <p:txBody>
          <a:bodyPr lIns="18000" tIns="46800" rIns="90000" bIns="46800" anchor="ctr" anchorCtr="1">
            <a:spAutoFit/>
          </a:bodyPr>
          <a:lstStyle/>
          <a:p>
            <a:pPr algn="ctr" eaLnBrk="0" hangingPunct="0">
              <a:spcBef>
                <a:spcPct val="50000"/>
              </a:spcBef>
            </a:pPr>
            <a:r>
              <a:rPr lang="es-ES_tradnl" sz="1600" b="1">
                <a:solidFill>
                  <a:srgbClr val="990000"/>
                </a:solidFill>
              </a:rPr>
              <a:t>DISCONTINUIDAD DE GUTENBERG</a:t>
            </a:r>
          </a:p>
        </p:txBody>
      </p:sp>
      <p:sp>
        <p:nvSpPr>
          <p:cNvPr id="69686" name="Text Box 54"/>
          <p:cNvSpPr txBox="1">
            <a:spLocks noChangeArrowheads="1"/>
          </p:cNvSpPr>
          <p:nvPr/>
        </p:nvSpPr>
        <p:spPr bwMode="auto">
          <a:xfrm>
            <a:off x="4284663" y="2030413"/>
            <a:ext cx="4421187" cy="581025"/>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600"/>
              <a:t>Su profundidad en los continentes oscila entre 25 y 70 km  y en los océanos entre 5 y 10 km.</a:t>
            </a:r>
          </a:p>
        </p:txBody>
      </p:sp>
      <p:sp>
        <p:nvSpPr>
          <p:cNvPr id="69687" name="Text Box 55"/>
          <p:cNvSpPr txBox="1">
            <a:spLocks noChangeArrowheads="1"/>
          </p:cNvSpPr>
          <p:nvPr/>
        </p:nvSpPr>
        <p:spPr bwMode="auto">
          <a:xfrm>
            <a:off x="4233863" y="3721100"/>
            <a:ext cx="2921000" cy="336550"/>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600"/>
              <a:t>Separa el manto del núcleo.</a:t>
            </a:r>
          </a:p>
        </p:txBody>
      </p:sp>
      <p:sp>
        <p:nvSpPr>
          <p:cNvPr id="69688" name="Text Box 56"/>
          <p:cNvSpPr txBox="1">
            <a:spLocks noChangeArrowheads="1"/>
          </p:cNvSpPr>
          <p:nvPr/>
        </p:nvSpPr>
        <p:spPr bwMode="auto">
          <a:xfrm>
            <a:off x="4270375" y="3400425"/>
            <a:ext cx="4002088" cy="336550"/>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600"/>
              <a:t>Se encuentra a 2900 km de profundidad.</a:t>
            </a:r>
          </a:p>
        </p:txBody>
      </p:sp>
      <p:sp>
        <p:nvSpPr>
          <p:cNvPr id="69689" name="Text Box 57"/>
          <p:cNvSpPr txBox="1">
            <a:spLocks noChangeArrowheads="1"/>
          </p:cNvSpPr>
          <p:nvPr/>
        </p:nvSpPr>
        <p:spPr bwMode="auto">
          <a:xfrm>
            <a:off x="4364038" y="4049713"/>
            <a:ext cx="4600575" cy="581025"/>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600"/>
              <a:t>En ella la velocidad de las ondas P cae bruscamente y las ondas S dejan de propagarse.</a:t>
            </a:r>
          </a:p>
        </p:txBody>
      </p:sp>
      <p:sp>
        <p:nvSpPr>
          <p:cNvPr id="69690" name="Text Box 58"/>
          <p:cNvSpPr txBox="1">
            <a:spLocks noChangeArrowheads="1"/>
          </p:cNvSpPr>
          <p:nvPr/>
        </p:nvSpPr>
        <p:spPr bwMode="auto">
          <a:xfrm>
            <a:off x="4257675" y="5392738"/>
            <a:ext cx="4422775" cy="581025"/>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600"/>
              <a:t>Esta discontinuidad separa el núcleo </a:t>
            </a:r>
            <a:r>
              <a:rPr lang="es-ES_tradnl" sz="1600">
                <a:solidFill>
                  <a:srgbClr val="FF0000"/>
                </a:solidFill>
              </a:rPr>
              <a:t>externo</a:t>
            </a:r>
            <a:r>
              <a:rPr lang="es-ES_tradnl" sz="1600"/>
              <a:t> fundido del </a:t>
            </a:r>
            <a:r>
              <a:rPr lang="es-ES_tradnl" sz="1600">
                <a:solidFill>
                  <a:srgbClr val="FF0000"/>
                </a:solidFill>
              </a:rPr>
              <a:t>interno</a:t>
            </a:r>
            <a:r>
              <a:rPr lang="es-ES_tradnl" sz="1600"/>
              <a:t> sólido.</a:t>
            </a:r>
          </a:p>
        </p:txBody>
      </p:sp>
      <p:sp>
        <p:nvSpPr>
          <p:cNvPr id="69691" name="Text Box 59"/>
          <p:cNvSpPr txBox="1">
            <a:spLocks noChangeArrowheads="1"/>
          </p:cNvSpPr>
          <p:nvPr/>
        </p:nvSpPr>
        <p:spPr bwMode="auto">
          <a:xfrm>
            <a:off x="4403725" y="5013325"/>
            <a:ext cx="4391025" cy="336550"/>
          </a:xfrm>
          <a:prstGeom prst="rect">
            <a:avLst/>
          </a:prstGeom>
          <a:noFill/>
          <a:ln w="19050">
            <a:noFill/>
            <a:miter lim="800000"/>
            <a:headEnd/>
            <a:tailEnd type="none" w="lg" len="med"/>
          </a:ln>
        </p:spPr>
        <p:txBody>
          <a:bodyPr lIns="18000" tIns="46800" rIns="90000" bIns="46800" anchor="ctr" anchorCtr="1">
            <a:spAutoFit/>
          </a:bodyPr>
          <a:lstStyle/>
          <a:p>
            <a:pPr algn="ctr" eaLnBrk="0" hangingPunct="0">
              <a:spcBef>
                <a:spcPct val="50000"/>
              </a:spcBef>
            </a:pPr>
            <a:r>
              <a:rPr lang="es-ES_tradnl" sz="1600" b="1">
                <a:solidFill>
                  <a:srgbClr val="990000"/>
                </a:solidFill>
              </a:rPr>
              <a:t>DISCONTINUIDAD DE LEHMAN</a:t>
            </a:r>
          </a:p>
        </p:txBody>
      </p:sp>
      <p:pic>
        <p:nvPicPr>
          <p:cNvPr id="69692" name="Picture 60" descr="t15-5bb"/>
          <p:cNvPicPr>
            <a:picLocks noChangeAspect="1" noChangeArrowheads="1"/>
          </p:cNvPicPr>
          <p:nvPr/>
        </p:nvPicPr>
        <p:blipFill>
          <a:blip r:embed="rId4"/>
          <a:srcRect l="37715" r="21143"/>
          <a:stretch>
            <a:fillRect/>
          </a:stretch>
        </p:blipFill>
        <p:spPr bwMode="auto">
          <a:xfrm>
            <a:off x="1660525" y="5080000"/>
            <a:ext cx="685800" cy="514350"/>
          </a:xfrm>
          <a:prstGeom prst="rect">
            <a:avLst/>
          </a:prstGeom>
          <a:noFill/>
          <a:ln w="9525">
            <a:noFill/>
            <a:miter lim="800000"/>
            <a:headEnd/>
            <a:tailEnd/>
          </a:ln>
        </p:spPr>
      </p:pic>
      <p:grpSp>
        <p:nvGrpSpPr>
          <p:cNvPr id="8" name="Group 61"/>
          <p:cNvGrpSpPr>
            <a:grpSpLocks/>
          </p:cNvGrpSpPr>
          <p:nvPr/>
        </p:nvGrpSpPr>
        <p:grpSpPr bwMode="auto">
          <a:xfrm>
            <a:off x="2349500" y="4873625"/>
            <a:ext cx="1471613" cy="373063"/>
            <a:chOff x="1622" y="3118"/>
            <a:chExt cx="927" cy="235"/>
          </a:xfrm>
        </p:grpSpPr>
        <p:sp>
          <p:nvSpPr>
            <p:cNvPr id="33820" name="Text Box 62"/>
            <p:cNvSpPr txBox="1">
              <a:spLocks noChangeArrowheads="1"/>
            </p:cNvSpPr>
            <p:nvPr/>
          </p:nvSpPr>
          <p:spPr bwMode="auto">
            <a:xfrm>
              <a:off x="1960" y="3118"/>
              <a:ext cx="589" cy="212"/>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600"/>
                <a:t>5 150km</a:t>
              </a:r>
            </a:p>
          </p:txBody>
        </p:sp>
        <p:sp>
          <p:nvSpPr>
            <p:cNvPr id="33821" name="Line 63"/>
            <p:cNvSpPr>
              <a:spLocks noChangeShapeType="1"/>
            </p:cNvSpPr>
            <p:nvPr/>
          </p:nvSpPr>
          <p:spPr bwMode="auto">
            <a:xfrm flipH="1">
              <a:off x="1622" y="3249"/>
              <a:ext cx="353" cy="104"/>
            </a:xfrm>
            <a:prstGeom prst="line">
              <a:avLst/>
            </a:prstGeom>
            <a:noFill/>
            <a:ln w="12700">
              <a:solidFill>
                <a:schemeClr val="tx1"/>
              </a:solidFill>
              <a:round/>
              <a:headEnd/>
              <a:tailEnd type="none" w="lg" len="med"/>
            </a:ln>
          </p:spPr>
          <p:txBody>
            <a:bodyPr lIns="18000" tIns="46800" rIns="90000" bIns="46800" anchor="ctr">
              <a:spAutoFit/>
            </a:bodyPr>
            <a:lstStyle/>
            <a:p>
              <a:endParaRPr lang="es-ES"/>
            </a:p>
          </p:txBody>
        </p:sp>
      </p:grpSp>
      <p:grpSp>
        <p:nvGrpSpPr>
          <p:cNvPr id="9" name="Group 64"/>
          <p:cNvGrpSpPr>
            <a:grpSpLocks/>
          </p:cNvGrpSpPr>
          <p:nvPr/>
        </p:nvGrpSpPr>
        <p:grpSpPr bwMode="auto">
          <a:xfrm>
            <a:off x="341313" y="5384800"/>
            <a:ext cx="1587500" cy="636588"/>
            <a:chOff x="255" y="2589"/>
            <a:chExt cx="1000" cy="401"/>
          </a:xfrm>
        </p:grpSpPr>
        <p:sp>
          <p:nvSpPr>
            <p:cNvPr id="33818" name="Text Box 65"/>
            <p:cNvSpPr txBox="1">
              <a:spLocks noChangeArrowheads="1"/>
            </p:cNvSpPr>
            <p:nvPr/>
          </p:nvSpPr>
          <p:spPr bwMode="auto">
            <a:xfrm>
              <a:off x="255" y="2664"/>
              <a:ext cx="834" cy="326"/>
            </a:xfrm>
            <a:prstGeom prst="rect">
              <a:avLst/>
            </a:prstGeom>
            <a:noFill/>
            <a:ln w="19050">
              <a:noFill/>
              <a:miter lim="800000"/>
              <a:headEnd/>
              <a:tailEnd type="none" w="lg" len="med"/>
            </a:ln>
          </p:spPr>
          <p:txBody>
            <a:bodyPr lIns="18000" tIns="46800" rIns="90000" bIns="46800" anchor="ctr" anchorCtr="1">
              <a:spAutoFit/>
            </a:bodyPr>
            <a:lstStyle/>
            <a:p>
              <a:pPr eaLnBrk="0" hangingPunct="0">
                <a:spcBef>
                  <a:spcPct val="50000"/>
                </a:spcBef>
              </a:pPr>
              <a:r>
                <a:rPr lang="es-ES_tradnl" sz="1400"/>
                <a:t>Discontinuidad de Lehman</a:t>
              </a:r>
            </a:p>
          </p:txBody>
        </p:sp>
        <p:sp>
          <p:nvSpPr>
            <p:cNvPr id="33819" name="Line 66"/>
            <p:cNvSpPr>
              <a:spLocks noChangeShapeType="1"/>
            </p:cNvSpPr>
            <p:nvPr/>
          </p:nvSpPr>
          <p:spPr bwMode="auto">
            <a:xfrm flipV="1">
              <a:off x="1011" y="2589"/>
              <a:ext cx="244" cy="177"/>
            </a:xfrm>
            <a:prstGeom prst="line">
              <a:avLst/>
            </a:prstGeom>
            <a:noFill/>
            <a:ln w="19050">
              <a:solidFill>
                <a:schemeClr val="tx1"/>
              </a:solidFill>
              <a:round/>
              <a:headEnd/>
              <a:tailEnd type="none" w="lg" len="med"/>
            </a:ln>
          </p:spPr>
          <p:txBody>
            <a:bodyPr wrap="none" lIns="18000" tIns="46800" rIns="90000" bIns="46800" anchor="ctr">
              <a:spAutoFit/>
            </a:bodyPr>
            <a:lstStyle/>
            <a:p>
              <a:endParaRPr lang="es-E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69634"/>
                                        </p:tgtEl>
                                        <p:attrNameLst>
                                          <p:attrName>style.visibility</p:attrName>
                                        </p:attrNameLst>
                                      </p:cBhvr>
                                      <p:to>
                                        <p:strVal val="visible"/>
                                      </p:to>
                                    </p:set>
                                    <p:anim to="" calcmode="lin" valueType="num">
                                      <p:cBhvr>
                                        <p:cTn id="7" dur="1" fill="hold"/>
                                        <p:tgtEl>
                                          <p:spTgt spid="6963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499"/>
                                          </p:stCondLst>
                                        </p:cTn>
                                        <p:tgtEl>
                                          <p:spTgt spid="2"/>
                                        </p:tgtEl>
                                        <p:attrNameLst>
                                          <p:attrName>style.visibility</p:attrName>
                                        </p:attrNameLst>
                                      </p:cBhvr>
                                      <p:to>
                                        <p:strVal val="visible"/>
                                      </p:to>
                                    </p:set>
                                    <p:anim to="" calcmode="lin" valueType="num">
                                      <p:cBhvr>
                                        <p:cTn id="12" dur="1" fill="hold"/>
                                        <p:tgtEl>
                                          <p:spTgt spid="2"/>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499"/>
                                          </p:stCondLst>
                                        </p:cTn>
                                        <p:tgtEl>
                                          <p:spTgt spid="3"/>
                                        </p:tgtEl>
                                        <p:attrNameLst>
                                          <p:attrName>style.visibility</p:attrName>
                                        </p:attrNameLst>
                                      </p:cBhvr>
                                      <p:to>
                                        <p:strVal val="visible"/>
                                      </p:to>
                                    </p:set>
                                    <p:anim to="" calcmode="lin" valueType="num">
                                      <p:cBhvr>
                                        <p:cTn id="17" dur="1" fill="hold"/>
                                        <p:tgtEl>
                                          <p:spTgt spid="3"/>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nodeType="clickEffect">
                                  <p:stCondLst>
                                    <p:cond delay="0"/>
                                  </p:stCondLst>
                                  <p:childTnLst>
                                    <p:set>
                                      <p:cBhvr>
                                        <p:cTn id="21" dur="1" fill="hold">
                                          <p:stCondLst>
                                            <p:cond delay="0"/>
                                          </p:stCondLst>
                                        </p:cTn>
                                        <p:tgtEl>
                                          <p:spTgt spid="69666"/>
                                        </p:tgtEl>
                                        <p:attrNameLst>
                                          <p:attrName>style.visibility</p:attrName>
                                        </p:attrNameLst>
                                      </p:cBhvr>
                                      <p:to>
                                        <p:strVal val="visible"/>
                                      </p:to>
                                    </p:set>
                                    <p:anim calcmode="lin" valueType="num">
                                      <p:cBhvr>
                                        <p:cTn id="22" dur="500" fill="hold"/>
                                        <p:tgtEl>
                                          <p:spTgt spid="69666"/>
                                        </p:tgtEl>
                                        <p:attrNameLst>
                                          <p:attrName>ppt_w</p:attrName>
                                        </p:attrNameLst>
                                      </p:cBhvr>
                                      <p:tavLst>
                                        <p:tav tm="0">
                                          <p:val>
                                            <p:fltVal val="0"/>
                                          </p:val>
                                        </p:tav>
                                        <p:tav tm="100000">
                                          <p:val>
                                            <p:strVal val="#ppt_w"/>
                                          </p:val>
                                        </p:tav>
                                      </p:tavLst>
                                    </p:anim>
                                    <p:anim calcmode="lin" valueType="num">
                                      <p:cBhvr>
                                        <p:cTn id="23" dur="500" fill="hold"/>
                                        <p:tgtEl>
                                          <p:spTgt spid="69666"/>
                                        </p:tgtEl>
                                        <p:attrNameLst>
                                          <p:attrName>ppt_h</p:attrName>
                                        </p:attrNameLst>
                                      </p:cBhvr>
                                      <p:tavLst>
                                        <p:tav tm="0">
                                          <p:val>
                                            <p:fltVal val="0"/>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7" presetClass="entr" presetSubtype="2" fill="hold" grpId="0" nodeType="clickEffect">
                                  <p:stCondLst>
                                    <p:cond delay="0"/>
                                  </p:stCondLst>
                                  <p:childTnLst>
                                    <p:set>
                                      <p:cBhvr>
                                        <p:cTn id="27" dur="1" fill="hold">
                                          <p:stCondLst>
                                            <p:cond delay="0"/>
                                          </p:stCondLst>
                                        </p:cTn>
                                        <p:tgtEl>
                                          <p:spTgt spid="69684"/>
                                        </p:tgtEl>
                                        <p:attrNameLst>
                                          <p:attrName>style.visibility</p:attrName>
                                        </p:attrNameLst>
                                      </p:cBhvr>
                                      <p:to>
                                        <p:strVal val="visible"/>
                                      </p:to>
                                    </p:set>
                                    <p:anim calcmode="lin" valueType="num">
                                      <p:cBhvr>
                                        <p:cTn id="28" dur="500" fill="hold"/>
                                        <p:tgtEl>
                                          <p:spTgt spid="69684"/>
                                        </p:tgtEl>
                                        <p:attrNameLst>
                                          <p:attrName>ppt_x</p:attrName>
                                        </p:attrNameLst>
                                      </p:cBhvr>
                                      <p:tavLst>
                                        <p:tav tm="0">
                                          <p:val>
                                            <p:strVal val="#ppt_x+#ppt_w/2"/>
                                          </p:val>
                                        </p:tav>
                                        <p:tav tm="100000">
                                          <p:val>
                                            <p:strVal val="#ppt_x"/>
                                          </p:val>
                                        </p:tav>
                                      </p:tavLst>
                                    </p:anim>
                                    <p:anim calcmode="lin" valueType="num">
                                      <p:cBhvr>
                                        <p:cTn id="29" dur="500" fill="hold"/>
                                        <p:tgtEl>
                                          <p:spTgt spid="69684"/>
                                        </p:tgtEl>
                                        <p:attrNameLst>
                                          <p:attrName>ppt_y</p:attrName>
                                        </p:attrNameLst>
                                      </p:cBhvr>
                                      <p:tavLst>
                                        <p:tav tm="0">
                                          <p:val>
                                            <p:strVal val="#ppt_y"/>
                                          </p:val>
                                        </p:tav>
                                        <p:tav tm="100000">
                                          <p:val>
                                            <p:strVal val="#ppt_y"/>
                                          </p:val>
                                        </p:tav>
                                      </p:tavLst>
                                    </p:anim>
                                    <p:anim calcmode="lin" valueType="num">
                                      <p:cBhvr>
                                        <p:cTn id="30" dur="500" fill="hold"/>
                                        <p:tgtEl>
                                          <p:spTgt spid="69684"/>
                                        </p:tgtEl>
                                        <p:attrNameLst>
                                          <p:attrName>ppt_w</p:attrName>
                                        </p:attrNameLst>
                                      </p:cBhvr>
                                      <p:tavLst>
                                        <p:tav tm="0">
                                          <p:val>
                                            <p:fltVal val="0"/>
                                          </p:val>
                                        </p:tav>
                                        <p:tav tm="100000">
                                          <p:val>
                                            <p:strVal val="#ppt_w"/>
                                          </p:val>
                                        </p:tav>
                                      </p:tavLst>
                                    </p:anim>
                                    <p:anim calcmode="lin" valueType="num">
                                      <p:cBhvr>
                                        <p:cTn id="31" dur="500" fill="hold"/>
                                        <p:tgtEl>
                                          <p:spTgt spid="69684"/>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3" presetClass="entr" presetSubtype="288" fill="hold" nodeType="clickEffect">
                                  <p:stCondLst>
                                    <p:cond delay="0"/>
                                  </p:stCondLst>
                                  <p:childTnLst>
                                    <p:set>
                                      <p:cBhvr>
                                        <p:cTn id="35" dur="1" fill="hold">
                                          <p:stCondLst>
                                            <p:cond delay="0"/>
                                          </p:stCondLst>
                                        </p:cTn>
                                        <p:tgtEl>
                                          <p:spTgt spid="69667"/>
                                        </p:tgtEl>
                                        <p:attrNameLst>
                                          <p:attrName>style.visibility</p:attrName>
                                        </p:attrNameLst>
                                      </p:cBhvr>
                                      <p:to>
                                        <p:strVal val="visible"/>
                                      </p:to>
                                    </p:set>
                                    <p:anim calcmode="lin" valueType="num">
                                      <p:cBhvr>
                                        <p:cTn id="36" dur="500" fill="hold"/>
                                        <p:tgtEl>
                                          <p:spTgt spid="69667"/>
                                        </p:tgtEl>
                                        <p:attrNameLst>
                                          <p:attrName>ppt_w</p:attrName>
                                        </p:attrNameLst>
                                      </p:cBhvr>
                                      <p:tavLst>
                                        <p:tav tm="0">
                                          <p:val>
                                            <p:strVal val="4/3*#ppt_w"/>
                                          </p:val>
                                        </p:tav>
                                        <p:tav tm="100000">
                                          <p:val>
                                            <p:strVal val="#ppt_w"/>
                                          </p:val>
                                        </p:tav>
                                      </p:tavLst>
                                    </p:anim>
                                    <p:anim calcmode="lin" valueType="num">
                                      <p:cBhvr>
                                        <p:cTn id="37" dur="500" fill="hold"/>
                                        <p:tgtEl>
                                          <p:spTgt spid="69667"/>
                                        </p:tgtEl>
                                        <p:attrNameLst>
                                          <p:attrName>ppt_h</p:attrName>
                                        </p:attrNameLst>
                                      </p:cBhvr>
                                      <p:tavLst>
                                        <p:tav tm="0">
                                          <p:val>
                                            <p:strVal val="4/3*#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499"/>
                                          </p:stCondLst>
                                        </p:cTn>
                                        <p:tgtEl>
                                          <p:spTgt spid="6"/>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499"/>
                                          </p:stCondLst>
                                        </p:cTn>
                                        <p:tgtEl>
                                          <p:spTgt spid="4"/>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499"/>
                                          </p:stCondLst>
                                        </p:cTn>
                                        <p:tgtEl>
                                          <p:spTgt spid="69669">
                                            <p:txEl>
                                              <p:pRg st="0" end="0"/>
                                            </p:txEl>
                                          </p:spTgt>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7" presetClass="entr" presetSubtype="1" fill="hold" grpId="0" nodeType="clickEffect">
                                  <p:stCondLst>
                                    <p:cond delay="0"/>
                                  </p:stCondLst>
                                  <p:childTnLst>
                                    <p:set>
                                      <p:cBhvr>
                                        <p:cTn id="53" dur="1" fill="hold">
                                          <p:stCondLst>
                                            <p:cond delay="0"/>
                                          </p:stCondLst>
                                        </p:cTn>
                                        <p:tgtEl>
                                          <p:spTgt spid="69686"/>
                                        </p:tgtEl>
                                        <p:attrNameLst>
                                          <p:attrName>style.visibility</p:attrName>
                                        </p:attrNameLst>
                                      </p:cBhvr>
                                      <p:to>
                                        <p:strVal val="visible"/>
                                      </p:to>
                                    </p:set>
                                    <p:anim calcmode="lin" valueType="num">
                                      <p:cBhvr>
                                        <p:cTn id="54" dur="500" fill="hold"/>
                                        <p:tgtEl>
                                          <p:spTgt spid="69686"/>
                                        </p:tgtEl>
                                        <p:attrNameLst>
                                          <p:attrName>ppt_x</p:attrName>
                                        </p:attrNameLst>
                                      </p:cBhvr>
                                      <p:tavLst>
                                        <p:tav tm="0">
                                          <p:val>
                                            <p:strVal val="#ppt_x"/>
                                          </p:val>
                                        </p:tav>
                                        <p:tav tm="100000">
                                          <p:val>
                                            <p:strVal val="#ppt_x"/>
                                          </p:val>
                                        </p:tav>
                                      </p:tavLst>
                                    </p:anim>
                                    <p:anim calcmode="lin" valueType="num">
                                      <p:cBhvr>
                                        <p:cTn id="55" dur="500" fill="hold"/>
                                        <p:tgtEl>
                                          <p:spTgt spid="69686"/>
                                        </p:tgtEl>
                                        <p:attrNameLst>
                                          <p:attrName>ppt_y</p:attrName>
                                        </p:attrNameLst>
                                      </p:cBhvr>
                                      <p:tavLst>
                                        <p:tav tm="0">
                                          <p:val>
                                            <p:strVal val="#ppt_y-#ppt_h/2"/>
                                          </p:val>
                                        </p:tav>
                                        <p:tav tm="100000">
                                          <p:val>
                                            <p:strVal val="#ppt_y"/>
                                          </p:val>
                                        </p:tav>
                                      </p:tavLst>
                                    </p:anim>
                                    <p:anim calcmode="lin" valueType="num">
                                      <p:cBhvr>
                                        <p:cTn id="56" dur="500" fill="hold"/>
                                        <p:tgtEl>
                                          <p:spTgt spid="69686"/>
                                        </p:tgtEl>
                                        <p:attrNameLst>
                                          <p:attrName>ppt_w</p:attrName>
                                        </p:attrNameLst>
                                      </p:cBhvr>
                                      <p:tavLst>
                                        <p:tav tm="0">
                                          <p:val>
                                            <p:strVal val="#ppt_w"/>
                                          </p:val>
                                        </p:tav>
                                        <p:tav tm="100000">
                                          <p:val>
                                            <p:strVal val="#ppt_w"/>
                                          </p:val>
                                        </p:tav>
                                      </p:tavLst>
                                    </p:anim>
                                    <p:anim calcmode="lin" valueType="num">
                                      <p:cBhvr>
                                        <p:cTn id="57" dur="500" fill="hold"/>
                                        <p:tgtEl>
                                          <p:spTgt spid="69686"/>
                                        </p:tgtEl>
                                        <p:attrNameLst>
                                          <p:attrName>ppt_h</p:attrName>
                                        </p:attrNameLst>
                                      </p:cBhvr>
                                      <p:tavLst>
                                        <p:tav tm="0">
                                          <p:val>
                                            <p:fltVal val="0"/>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499"/>
                                          </p:stCondLst>
                                        </p:cTn>
                                        <p:tgtEl>
                                          <p:spTgt spid="69685">
                                            <p:txEl>
                                              <p:pRg st="0" end="0"/>
                                            </p:txEl>
                                          </p:spTgt>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23" presetClass="entr" presetSubtype="288" fill="hold" nodeType="clickEffect">
                                  <p:stCondLst>
                                    <p:cond delay="0"/>
                                  </p:stCondLst>
                                  <p:childTnLst>
                                    <p:set>
                                      <p:cBhvr>
                                        <p:cTn id="65" dur="1" fill="hold">
                                          <p:stCondLst>
                                            <p:cond delay="0"/>
                                          </p:stCondLst>
                                        </p:cTn>
                                        <p:tgtEl>
                                          <p:spTgt spid="69668"/>
                                        </p:tgtEl>
                                        <p:attrNameLst>
                                          <p:attrName>style.visibility</p:attrName>
                                        </p:attrNameLst>
                                      </p:cBhvr>
                                      <p:to>
                                        <p:strVal val="visible"/>
                                      </p:to>
                                    </p:set>
                                    <p:anim calcmode="lin" valueType="num">
                                      <p:cBhvr>
                                        <p:cTn id="66" dur="500" fill="hold"/>
                                        <p:tgtEl>
                                          <p:spTgt spid="69668"/>
                                        </p:tgtEl>
                                        <p:attrNameLst>
                                          <p:attrName>ppt_w</p:attrName>
                                        </p:attrNameLst>
                                      </p:cBhvr>
                                      <p:tavLst>
                                        <p:tav tm="0">
                                          <p:val>
                                            <p:strVal val="4/3*#ppt_w"/>
                                          </p:val>
                                        </p:tav>
                                        <p:tav tm="100000">
                                          <p:val>
                                            <p:strVal val="#ppt_w"/>
                                          </p:val>
                                        </p:tav>
                                      </p:tavLst>
                                    </p:anim>
                                    <p:anim calcmode="lin" valueType="num">
                                      <p:cBhvr>
                                        <p:cTn id="67" dur="500" fill="hold"/>
                                        <p:tgtEl>
                                          <p:spTgt spid="69668"/>
                                        </p:tgtEl>
                                        <p:attrNameLst>
                                          <p:attrName>ppt_h</p:attrName>
                                        </p:attrNameLst>
                                      </p:cBhvr>
                                      <p:tavLst>
                                        <p:tav tm="0">
                                          <p:val>
                                            <p:strVal val="4/3*#ppt_h"/>
                                          </p:val>
                                        </p:tav>
                                        <p:tav tm="100000">
                                          <p:val>
                                            <p:strVal val="#ppt_h"/>
                                          </p:val>
                                        </p:tav>
                                      </p:tavLst>
                                    </p:anim>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nodeType="clickEffect">
                                  <p:stCondLst>
                                    <p:cond delay="0"/>
                                  </p:stCondLst>
                                  <p:childTnLst>
                                    <p:set>
                                      <p:cBhvr>
                                        <p:cTn id="71" dur="1" fill="hold">
                                          <p:stCondLst>
                                            <p:cond delay="499"/>
                                          </p:stCondLst>
                                        </p:cTn>
                                        <p:tgtEl>
                                          <p:spTgt spid="7"/>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nodeType="clickEffect">
                                  <p:stCondLst>
                                    <p:cond delay="0"/>
                                  </p:stCondLst>
                                  <p:childTnLst>
                                    <p:set>
                                      <p:cBhvr>
                                        <p:cTn id="75" dur="1" fill="hold">
                                          <p:stCondLst>
                                            <p:cond delay="499"/>
                                          </p:stCondLst>
                                        </p:cTn>
                                        <p:tgtEl>
                                          <p:spTgt spid="5"/>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7" presetClass="entr" presetSubtype="1" fill="hold" grpId="0" nodeType="clickEffect">
                                  <p:stCondLst>
                                    <p:cond delay="0"/>
                                  </p:stCondLst>
                                  <p:childTnLst>
                                    <p:set>
                                      <p:cBhvr>
                                        <p:cTn id="79" dur="1" fill="hold">
                                          <p:stCondLst>
                                            <p:cond delay="0"/>
                                          </p:stCondLst>
                                        </p:cTn>
                                        <p:tgtEl>
                                          <p:spTgt spid="69688"/>
                                        </p:tgtEl>
                                        <p:attrNameLst>
                                          <p:attrName>style.visibility</p:attrName>
                                        </p:attrNameLst>
                                      </p:cBhvr>
                                      <p:to>
                                        <p:strVal val="visible"/>
                                      </p:to>
                                    </p:set>
                                    <p:anim calcmode="lin" valueType="num">
                                      <p:cBhvr>
                                        <p:cTn id="80" dur="500" fill="hold"/>
                                        <p:tgtEl>
                                          <p:spTgt spid="69688"/>
                                        </p:tgtEl>
                                        <p:attrNameLst>
                                          <p:attrName>ppt_x</p:attrName>
                                        </p:attrNameLst>
                                      </p:cBhvr>
                                      <p:tavLst>
                                        <p:tav tm="0">
                                          <p:val>
                                            <p:strVal val="#ppt_x"/>
                                          </p:val>
                                        </p:tav>
                                        <p:tav tm="100000">
                                          <p:val>
                                            <p:strVal val="#ppt_x"/>
                                          </p:val>
                                        </p:tav>
                                      </p:tavLst>
                                    </p:anim>
                                    <p:anim calcmode="lin" valueType="num">
                                      <p:cBhvr>
                                        <p:cTn id="81" dur="500" fill="hold"/>
                                        <p:tgtEl>
                                          <p:spTgt spid="69688"/>
                                        </p:tgtEl>
                                        <p:attrNameLst>
                                          <p:attrName>ppt_y</p:attrName>
                                        </p:attrNameLst>
                                      </p:cBhvr>
                                      <p:tavLst>
                                        <p:tav tm="0">
                                          <p:val>
                                            <p:strVal val="#ppt_y-#ppt_h/2"/>
                                          </p:val>
                                        </p:tav>
                                        <p:tav tm="100000">
                                          <p:val>
                                            <p:strVal val="#ppt_y"/>
                                          </p:val>
                                        </p:tav>
                                      </p:tavLst>
                                    </p:anim>
                                    <p:anim calcmode="lin" valueType="num">
                                      <p:cBhvr>
                                        <p:cTn id="82" dur="500" fill="hold"/>
                                        <p:tgtEl>
                                          <p:spTgt spid="69688"/>
                                        </p:tgtEl>
                                        <p:attrNameLst>
                                          <p:attrName>ppt_w</p:attrName>
                                        </p:attrNameLst>
                                      </p:cBhvr>
                                      <p:tavLst>
                                        <p:tav tm="0">
                                          <p:val>
                                            <p:strVal val="#ppt_w"/>
                                          </p:val>
                                        </p:tav>
                                        <p:tav tm="100000">
                                          <p:val>
                                            <p:strVal val="#ppt_w"/>
                                          </p:val>
                                        </p:tav>
                                      </p:tavLst>
                                    </p:anim>
                                    <p:anim calcmode="lin" valueType="num">
                                      <p:cBhvr>
                                        <p:cTn id="83" dur="500" fill="hold"/>
                                        <p:tgtEl>
                                          <p:spTgt spid="69688"/>
                                        </p:tgtEl>
                                        <p:attrNameLst>
                                          <p:attrName>ppt_h</p:attrName>
                                        </p:attrNameLst>
                                      </p:cBhvr>
                                      <p:tavLst>
                                        <p:tav tm="0">
                                          <p:val>
                                            <p:fltVal val="0"/>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17" presetClass="entr" presetSubtype="1" fill="hold" grpId="0" nodeType="clickEffect">
                                  <p:stCondLst>
                                    <p:cond delay="0"/>
                                  </p:stCondLst>
                                  <p:childTnLst>
                                    <p:set>
                                      <p:cBhvr>
                                        <p:cTn id="87" dur="1" fill="hold">
                                          <p:stCondLst>
                                            <p:cond delay="0"/>
                                          </p:stCondLst>
                                        </p:cTn>
                                        <p:tgtEl>
                                          <p:spTgt spid="69687"/>
                                        </p:tgtEl>
                                        <p:attrNameLst>
                                          <p:attrName>style.visibility</p:attrName>
                                        </p:attrNameLst>
                                      </p:cBhvr>
                                      <p:to>
                                        <p:strVal val="visible"/>
                                      </p:to>
                                    </p:set>
                                    <p:anim calcmode="lin" valueType="num">
                                      <p:cBhvr>
                                        <p:cTn id="88" dur="500" fill="hold"/>
                                        <p:tgtEl>
                                          <p:spTgt spid="69687"/>
                                        </p:tgtEl>
                                        <p:attrNameLst>
                                          <p:attrName>ppt_x</p:attrName>
                                        </p:attrNameLst>
                                      </p:cBhvr>
                                      <p:tavLst>
                                        <p:tav tm="0">
                                          <p:val>
                                            <p:strVal val="#ppt_x"/>
                                          </p:val>
                                        </p:tav>
                                        <p:tav tm="100000">
                                          <p:val>
                                            <p:strVal val="#ppt_x"/>
                                          </p:val>
                                        </p:tav>
                                      </p:tavLst>
                                    </p:anim>
                                    <p:anim calcmode="lin" valueType="num">
                                      <p:cBhvr>
                                        <p:cTn id="89" dur="500" fill="hold"/>
                                        <p:tgtEl>
                                          <p:spTgt spid="69687"/>
                                        </p:tgtEl>
                                        <p:attrNameLst>
                                          <p:attrName>ppt_y</p:attrName>
                                        </p:attrNameLst>
                                      </p:cBhvr>
                                      <p:tavLst>
                                        <p:tav tm="0">
                                          <p:val>
                                            <p:strVal val="#ppt_y-#ppt_h/2"/>
                                          </p:val>
                                        </p:tav>
                                        <p:tav tm="100000">
                                          <p:val>
                                            <p:strVal val="#ppt_y"/>
                                          </p:val>
                                        </p:tav>
                                      </p:tavLst>
                                    </p:anim>
                                    <p:anim calcmode="lin" valueType="num">
                                      <p:cBhvr>
                                        <p:cTn id="90" dur="500" fill="hold"/>
                                        <p:tgtEl>
                                          <p:spTgt spid="69687"/>
                                        </p:tgtEl>
                                        <p:attrNameLst>
                                          <p:attrName>ppt_w</p:attrName>
                                        </p:attrNameLst>
                                      </p:cBhvr>
                                      <p:tavLst>
                                        <p:tav tm="0">
                                          <p:val>
                                            <p:strVal val="#ppt_w"/>
                                          </p:val>
                                        </p:tav>
                                        <p:tav tm="100000">
                                          <p:val>
                                            <p:strVal val="#ppt_w"/>
                                          </p:val>
                                        </p:tav>
                                      </p:tavLst>
                                    </p:anim>
                                    <p:anim calcmode="lin" valueType="num">
                                      <p:cBhvr>
                                        <p:cTn id="91" dur="500" fill="hold"/>
                                        <p:tgtEl>
                                          <p:spTgt spid="69687"/>
                                        </p:tgtEl>
                                        <p:attrNameLst>
                                          <p:attrName>ppt_h</p:attrName>
                                        </p:attrNameLst>
                                      </p:cBhvr>
                                      <p:tavLst>
                                        <p:tav tm="0">
                                          <p:val>
                                            <p:fltVal val="0"/>
                                          </p:val>
                                        </p:tav>
                                        <p:tav tm="100000">
                                          <p:val>
                                            <p:strVal val="#ppt_h"/>
                                          </p:val>
                                        </p:tav>
                                      </p:tavLst>
                                    </p:anim>
                                  </p:childTnLst>
                                </p:cTn>
                              </p:par>
                            </p:childTnLst>
                          </p:cTn>
                        </p:par>
                      </p:childTnLst>
                    </p:cTn>
                  </p:par>
                  <p:par>
                    <p:cTn id="92" fill="hold">
                      <p:stCondLst>
                        <p:cond delay="indefinite"/>
                      </p:stCondLst>
                      <p:childTnLst>
                        <p:par>
                          <p:cTn id="93" fill="hold">
                            <p:stCondLst>
                              <p:cond delay="0"/>
                            </p:stCondLst>
                            <p:childTnLst>
                              <p:par>
                                <p:cTn id="94" presetID="1" presetClass="entr" presetSubtype="0" fill="hold" grpId="0" nodeType="clickEffect">
                                  <p:stCondLst>
                                    <p:cond delay="0"/>
                                  </p:stCondLst>
                                  <p:childTnLst>
                                    <p:set>
                                      <p:cBhvr>
                                        <p:cTn id="95" dur="1" fill="hold">
                                          <p:stCondLst>
                                            <p:cond delay="499"/>
                                          </p:stCondLst>
                                        </p:cTn>
                                        <p:tgtEl>
                                          <p:spTgt spid="69670">
                                            <p:txEl>
                                              <p:pRg st="0" end="0"/>
                                            </p:txEl>
                                          </p:spTgt>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childTnLst>
                                    <p:set>
                                      <p:cBhvr>
                                        <p:cTn id="99" dur="1" fill="hold">
                                          <p:stCondLst>
                                            <p:cond delay="499"/>
                                          </p:stCondLst>
                                        </p:cTn>
                                        <p:tgtEl>
                                          <p:spTgt spid="69671">
                                            <p:txEl>
                                              <p:pRg st="0" end="0"/>
                                            </p:txEl>
                                          </p:spTgt>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7" presetClass="entr" presetSubtype="1" fill="hold" grpId="0" nodeType="clickEffect">
                                  <p:stCondLst>
                                    <p:cond delay="0"/>
                                  </p:stCondLst>
                                  <p:childTnLst>
                                    <p:set>
                                      <p:cBhvr>
                                        <p:cTn id="103" dur="1" fill="hold">
                                          <p:stCondLst>
                                            <p:cond delay="0"/>
                                          </p:stCondLst>
                                        </p:cTn>
                                        <p:tgtEl>
                                          <p:spTgt spid="69689"/>
                                        </p:tgtEl>
                                        <p:attrNameLst>
                                          <p:attrName>style.visibility</p:attrName>
                                        </p:attrNameLst>
                                      </p:cBhvr>
                                      <p:to>
                                        <p:strVal val="visible"/>
                                      </p:to>
                                    </p:set>
                                    <p:anim calcmode="lin" valueType="num">
                                      <p:cBhvr>
                                        <p:cTn id="104" dur="500" fill="hold"/>
                                        <p:tgtEl>
                                          <p:spTgt spid="69689"/>
                                        </p:tgtEl>
                                        <p:attrNameLst>
                                          <p:attrName>ppt_x</p:attrName>
                                        </p:attrNameLst>
                                      </p:cBhvr>
                                      <p:tavLst>
                                        <p:tav tm="0">
                                          <p:val>
                                            <p:strVal val="#ppt_x"/>
                                          </p:val>
                                        </p:tav>
                                        <p:tav tm="100000">
                                          <p:val>
                                            <p:strVal val="#ppt_x"/>
                                          </p:val>
                                        </p:tav>
                                      </p:tavLst>
                                    </p:anim>
                                    <p:anim calcmode="lin" valueType="num">
                                      <p:cBhvr>
                                        <p:cTn id="105" dur="500" fill="hold"/>
                                        <p:tgtEl>
                                          <p:spTgt spid="69689"/>
                                        </p:tgtEl>
                                        <p:attrNameLst>
                                          <p:attrName>ppt_y</p:attrName>
                                        </p:attrNameLst>
                                      </p:cBhvr>
                                      <p:tavLst>
                                        <p:tav tm="0">
                                          <p:val>
                                            <p:strVal val="#ppt_y-#ppt_h/2"/>
                                          </p:val>
                                        </p:tav>
                                        <p:tav tm="100000">
                                          <p:val>
                                            <p:strVal val="#ppt_y"/>
                                          </p:val>
                                        </p:tav>
                                      </p:tavLst>
                                    </p:anim>
                                    <p:anim calcmode="lin" valueType="num">
                                      <p:cBhvr>
                                        <p:cTn id="106" dur="500" fill="hold"/>
                                        <p:tgtEl>
                                          <p:spTgt spid="69689"/>
                                        </p:tgtEl>
                                        <p:attrNameLst>
                                          <p:attrName>ppt_w</p:attrName>
                                        </p:attrNameLst>
                                      </p:cBhvr>
                                      <p:tavLst>
                                        <p:tav tm="0">
                                          <p:val>
                                            <p:strVal val="#ppt_w"/>
                                          </p:val>
                                        </p:tav>
                                        <p:tav tm="100000">
                                          <p:val>
                                            <p:strVal val="#ppt_w"/>
                                          </p:val>
                                        </p:tav>
                                      </p:tavLst>
                                    </p:anim>
                                    <p:anim calcmode="lin" valueType="num">
                                      <p:cBhvr>
                                        <p:cTn id="107" dur="500" fill="hold"/>
                                        <p:tgtEl>
                                          <p:spTgt spid="69689"/>
                                        </p:tgtEl>
                                        <p:attrNameLst>
                                          <p:attrName>ppt_h</p:attrName>
                                        </p:attrNameLst>
                                      </p:cBhvr>
                                      <p:tavLst>
                                        <p:tav tm="0">
                                          <p:val>
                                            <p:fltVal val="0"/>
                                          </p:val>
                                        </p:tav>
                                        <p:tav tm="100000">
                                          <p:val>
                                            <p:strVal val="#ppt_h"/>
                                          </p:val>
                                        </p:tav>
                                      </p:tavLst>
                                    </p:anim>
                                  </p:childTnLst>
                                </p:cTn>
                              </p:par>
                            </p:childTnLst>
                          </p:cTn>
                        </p:par>
                      </p:childTnLst>
                    </p:cTn>
                  </p:par>
                  <p:par>
                    <p:cTn id="108" fill="hold">
                      <p:stCondLst>
                        <p:cond delay="indefinite"/>
                      </p:stCondLst>
                      <p:childTnLst>
                        <p:par>
                          <p:cTn id="109" fill="hold">
                            <p:stCondLst>
                              <p:cond delay="0"/>
                            </p:stCondLst>
                            <p:childTnLst>
                              <p:par>
                                <p:cTn id="110" presetID="17" presetClass="entr" presetSubtype="2" fill="hold" grpId="0" nodeType="clickEffect">
                                  <p:stCondLst>
                                    <p:cond delay="0"/>
                                  </p:stCondLst>
                                  <p:childTnLst>
                                    <p:set>
                                      <p:cBhvr>
                                        <p:cTn id="111" dur="1" fill="hold">
                                          <p:stCondLst>
                                            <p:cond delay="0"/>
                                          </p:stCondLst>
                                        </p:cTn>
                                        <p:tgtEl>
                                          <p:spTgt spid="69691"/>
                                        </p:tgtEl>
                                        <p:attrNameLst>
                                          <p:attrName>style.visibility</p:attrName>
                                        </p:attrNameLst>
                                      </p:cBhvr>
                                      <p:to>
                                        <p:strVal val="visible"/>
                                      </p:to>
                                    </p:set>
                                    <p:anim calcmode="lin" valueType="num">
                                      <p:cBhvr>
                                        <p:cTn id="112" dur="500" fill="hold"/>
                                        <p:tgtEl>
                                          <p:spTgt spid="69691"/>
                                        </p:tgtEl>
                                        <p:attrNameLst>
                                          <p:attrName>ppt_x</p:attrName>
                                        </p:attrNameLst>
                                      </p:cBhvr>
                                      <p:tavLst>
                                        <p:tav tm="0">
                                          <p:val>
                                            <p:strVal val="#ppt_x+#ppt_w/2"/>
                                          </p:val>
                                        </p:tav>
                                        <p:tav tm="100000">
                                          <p:val>
                                            <p:strVal val="#ppt_x"/>
                                          </p:val>
                                        </p:tav>
                                      </p:tavLst>
                                    </p:anim>
                                    <p:anim calcmode="lin" valueType="num">
                                      <p:cBhvr>
                                        <p:cTn id="113" dur="500" fill="hold"/>
                                        <p:tgtEl>
                                          <p:spTgt spid="69691"/>
                                        </p:tgtEl>
                                        <p:attrNameLst>
                                          <p:attrName>ppt_y</p:attrName>
                                        </p:attrNameLst>
                                      </p:cBhvr>
                                      <p:tavLst>
                                        <p:tav tm="0">
                                          <p:val>
                                            <p:strVal val="#ppt_y"/>
                                          </p:val>
                                        </p:tav>
                                        <p:tav tm="100000">
                                          <p:val>
                                            <p:strVal val="#ppt_y"/>
                                          </p:val>
                                        </p:tav>
                                      </p:tavLst>
                                    </p:anim>
                                    <p:anim calcmode="lin" valueType="num">
                                      <p:cBhvr>
                                        <p:cTn id="114" dur="500" fill="hold"/>
                                        <p:tgtEl>
                                          <p:spTgt spid="69691"/>
                                        </p:tgtEl>
                                        <p:attrNameLst>
                                          <p:attrName>ppt_w</p:attrName>
                                        </p:attrNameLst>
                                      </p:cBhvr>
                                      <p:tavLst>
                                        <p:tav tm="0">
                                          <p:val>
                                            <p:fltVal val="0"/>
                                          </p:val>
                                        </p:tav>
                                        <p:tav tm="100000">
                                          <p:val>
                                            <p:strVal val="#ppt_w"/>
                                          </p:val>
                                        </p:tav>
                                      </p:tavLst>
                                    </p:anim>
                                    <p:anim calcmode="lin" valueType="num">
                                      <p:cBhvr>
                                        <p:cTn id="115" dur="500" fill="hold"/>
                                        <p:tgtEl>
                                          <p:spTgt spid="69691"/>
                                        </p:tgtEl>
                                        <p:attrNameLst>
                                          <p:attrName>ppt_h</p:attrName>
                                        </p:attrNameLst>
                                      </p:cBhvr>
                                      <p:tavLst>
                                        <p:tav tm="0">
                                          <p:val>
                                            <p:strVal val="#ppt_h"/>
                                          </p:val>
                                        </p:tav>
                                        <p:tav tm="100000">
                                          <p:val>
                                            <p:strVal val="#ppt_h"/>
                                          </p:val>
                                        </p:tav>
                                      </p:tavLst>
                                    </p:anim>
                                  </p:childTnLst>
                                </p:cTn>
                              </p:par>
                            </p:childTnLst>
                          </p:cTn>
                        </p:par>
                      </p:childTnLst>
                    </p:cTn>
                  </p:par>
                  <p:par>
                    <p:cTn id="116" fill="hold">
                      <p:stCondLst>
                        <p:cond delay="indefinite"/>
                      </p:stCondLst>
                      <p:childTnLst>
                        <p:par>
                          <p:cTn id="117" fill="hold">
                            <p:stCondLst>
                              <p:cond delay="0"/>
                            </p:stCondLst>
                            <p:childTnLst>
                              <p:par>
                                <p:cTn id="118" presetID="23" presetClass="entr" presetSubtype="288" fill="hold" nodeType="clickEffect">
                                  <p:stCondLst>
                                    <p:cond delay="0"/>
                                  </p:stCondLst>
                                  <p:childTnLst>
                                    <p:set>
                                      <p:cBhvr>
                                        <p:cTn id="119" dur="1" fill="hold">
                                          <p:stCondLst>
                                            <p:cond delay="0"/>
                                          </p:stCondLst>
                                        </p:cTn>
                                        <p:tgtEl>
                                          <p:spTgt spid="69692"/>
                                        </p:tgtEl>
                                        <p:attrNameLst>
                                          <p:attrName>style.visibility</p:attrName>
                                        </p:attrNameLst>
                                      </p:cBhvr>
                                      <p:to>
                                        <p:strVal val="visible"/>
                                      </p:to>
                                    </p:set>
                                    <p:anim calcmode="lin" valueType="num">
                                      <p:cBhvr>
                                        <p:cTn id="120" dur="500" fill="hold"/>
                                        <p:tgtEl>
                                          <p:spTgt spid="69692"/>
                                        </p:tgtEl>
                                        <p:attrNameLst>
                                          <p:attrName>ppt_w</p:attrName>
                                        </p:attrNameLst>
                                      </p:cBhvr>
                                      <p:tavLst>
                                        <p:tav tm="0">
                                          <p:val>
                                            <p:strVal val="4/3*#ppt_w"/>
                                          </p:val>
                                        </p:tav>
                                        <p:tav tm="100000">
                                          <p:val>
                                            <p:strVal val="#ppt_w"/>
                                          </p:val>
                                        </p:tav>
                                      </p:tavLst>
                                    </p:anim>
                                    <p:anim calcmode="lin" valueType="num">
                                      <p:cBhvr>
                                        <p:cTn id="121" dur="500" fill="hold"/>
                                        <p:tgtEl>
                                          <p:spTgt spid="69692"/>
                                        </p:tgtEl>
                                        <p:attrNameLst>
                                          <p:attrName>ppt_h</p:attrName>
                                        </p:attrNameLst>
                                      </p:cBhvr>
                                      <p:tavLst>
                                        <p:tav tm="0">
                                          <p:val>
                                            <p:strVal val="4/3*#ppt_h"/>
                                          </p:val>
                                        </p:tav>
                                        <p:tav tm="100000">
                                          <p:val>
                                            <p:strVal val="#ppt_h"/>
                                          </p:val>
                                        </p:tav>
                                      </p:tavLst>
                                    </p:anim>
                                  </p:childTnLst>
                                </p:cTn>
                              </p:par>
                            </p:childTnLst>
                          </p:cTn>
                        </p:par>
                      </p:childTnLst>
                    </p:cTn>
                  </p:par>
                  <p:par>
                    <p:cTn id="122" fill="hold">
                      <p:stCondLst>
                        <p:cond delay="indefinite"/>
                      </p:stCondLst>
                      <p:childTnLst>
                        <p:par>
                          <p:cTn id="123" fill="hold">
                            <p:stCondLst>
                              <p:cond delay="0"/>
                            </p:stCondLst>
                            <p:childTnLst>
                              <p:par>
                                <p:cTn id="124" presetID="1" presetClass="entr" presetSubtype="0" fill="hold" nodeType="clickEffect">
                                  <p:stCondLst>
                                    <p:cond delay="0"/>
                                  </p:stCondLst>
                                  <p:childTnLst>
                                    <p:set>
                                      <p:cBhvr>
                                        <p:cTn id="125" dur="1" fill="hold">
                                          <p:stCondLst>
                                            <p:cond delay="499"/>
                                          </p:stCondLst>
                                        </p:cTn>
                                        <p:tgtEl>
                                          <p:spTgt spid="9"/>
                                        </p:tgtEl>
                                        <p:attrNameLst>
                                          <p:attrName>style.visibility</p:attrName>
                                        </p:attrNameLst>
                                      </p:cBhvr>
                                      <p:to>
                                        <p:strVal val="visible"/>
                                      </p:to>
                                    </p:set>
                                  </p:childTnLst>
                                </p:cTn>
                              </p:par>
                            </p:childTnLst>
                          </p:cTn>
                        </p:par>
                      </p:childTnLst>
                    </p:cTn>
                  </p:par>
                  <p:par>
                    <p:cTn id="126" fill="hold">
                      <p:stCondLst>
                        <p:cond delay="indefinite"/>
                      </p:stCondLst>
                      <p:childTnLst>
                        <p:par>
                          <p:cTn id="127" fill="hold">
                            <p:stCondLst>
                              <p:cond delay="0"/>
                            </p:stCondLst>
                            <p:childTnLst>
                              <p:par>
                                <p:cTn id="128" presetID="1" presetClass="entr" presetSubtype="0" fill="hold" nodeType="clickEffect">
                                  <p:stCondLst>
                                    <p:cond delay="0"/>
                                  </p:stCondLst>
                                  <p:childTnLst>
                                    <p:set>
                                      <p:cBhvr>
                                        <p:cTn id="129" dur="1" fill="hold">
                                          <p:stCondLst>
                                            <p:cond delay="499"/>
                                          </p:stCondLst>
                                        </p:cTn>
                                        <p:tgtEl>
                                          <p:spTgt spid="8"/>
                                        </p:tgtEl>
                                        <p:attrNameLst>
                                          <p:attrName>style.visibility</p:attrName>
                                        </p:attrNameLst>
                                      </p:cBhvr>
                                      <p:to>
                                        <p:strVal val="visible"/>
                                      </p:to>
                                    </p:set>
                                  </p:childTnLst>
                                </p:cTn>
                              </p:par>
                            </p:childTnLst>
                          </p:cTn>
                        </p:par>
                      </p:childTnLst>
                    </p:cTn>
                  </p:par>
                  <p:par>
                    <p:cTn id="130" fill="hold">
                      <p:stCondLst>
                        <p:cond delay="indefinite"/>
                      </p:stCondLst>
                      <p:childTnLst>
                        <p:par>
                          <p:cTn id="131" fill="hold">
                            <p:stCondLst>
                              <p:cond delay="0"/>
                            </p:stCondLst>
                            <p:childTnLst>
                              <p:par>
                                <p:cTn id="132" presetID="17" presetClass="entr" presetSubtype="1" fill="hold" grpId="0" nodeType="clickEffect">
                                  <p:stCondLst>
                                    <p:cond delay="0"/>
                                  </p:stCondLst>
                                  <p:childTnLst>
                                    <p:set>
                                      <p:cBhvr>
                                        <p:cTn id="133" dur="1" fill="hold">
                                          <p:stCondLst>
                                            <p:cond delay="0"/>
                                          </p:stCondLst>
                                        </p:cTn>
                                        <p:tgtEl>
                                          <p:spTgt spid="69690"/>
                                        </p:tgtEl>
                                        <p:attrNameLst>
                                          <p:attrName>style.visibility</p:attrName>
                                        </p:attrNameLst>
                                      </p:cBhvr>
                                      <p:to>
                                        <p:strVal val="visible"/>
                                      </p:to>
                                    </p:set>
                                    <p:anim calcmode="lin" valueType="num">
                                      <p:cBhvr>
                                        <p:cTn id="134" dur="500" fill="hold"/>
                                        <p:tgtEl>
                                          <p:spTgt spid="69690"/>
                                        </p:tgtEl>
                                        <p:attrNameLst>
                                          <p:attrName>ppt_x</p:attrName>
                                        </p:attrNameLst>
                                      </p:cBhvr>
                                      <p:tavLst>
                                        <p:tav tm="0">
                                          <p:val>
                                            <p:strVal val="#ppt_x"/>
                                          </p:val>
                                        </p:tav>
                                        <p:tav tm="100000">
                                          <p:val>
                                            <p:strVal val="#ppt_x"/>
                                          </p:val>
                                        </p:tav>
                                      </p:tavLst>
                                    </p:anim>
                                    <p:anim calcmode="lin" valueType="num">
                                      <p:cBhvr>
                                        <p:cTn id="135" dur="500" fill="hold"/>
                                        <p:tgtEl>
                                          <p:spTgt spid="69690"/>
                                        </p:tgtEl>
                                        <p:attrNameLst>
                                          <p:attrName>ppt_y</p:attrName>
                                        </p:attrNameLst>
                                      </p:cBhvr>
                                      <p:tavLst>
                                        <p:tav tm="0">
                                          <p:val>
                                            <p:strVal val="#ppt_y-#ppt_h/2"/>
                                          </p:val>
                                        </p:tav>
                                        <p:tav tm="100000">
                                          <p:val>
                                            <p:strVal val="#ppt_y"/>
                                          </p:val>
                                        </p:tav>
                                      </p:tavLst>
                                    </p:anim>
                                    <p:anim calcmode="lin" valueType="num">
                                      <p:cBhvr>
                                        <p:cTn id="136" dur="500" fill="hold"/>
                                        <p:tgtEl>
                                          <p:spTgt spid="69690"/>
                                        </p:tgtEl>
                                        <p:attrNameLst>
                                          <p:attrName>ppt_w</p:attrName>
                                        </p:attrNameLst>
                                      </p:cBhvr>
                                      <p:tavLst>
                                        <p:tav tm="0">
                                          <p:val>
                                            <p:strVal val="#ppt_w"/>
                                          </p:val>
                                        </p:tav>
                                        <p:tav tm="100000">
                                          <p:val>
                                            <p:strVal val="#ppt_w"/>
                                          </p:val>
                                        </p:tav>
                                      </p:tavLst>
                                    </p:anim>
                                    <p:anim calcmode="lin" valueType="num">
                                      <p:cBhvr>
                                        <p:cTn id="137" dur="500" fill="hold"/>
                                        <p:tgtEl>
                                          <p:spTgt spid="6969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animBg="1" autoUpdateAnimBg="0"/>
      <p:bldP spid="69669" grpId="0" build="p" autoUpdateAnimBg="0"/>
      <p:bldP spid="69670" grpId="0" build="p" autoUpdateAnimBg="0"/>
      <p:bldP spid="69671" grpId="0" build="p" autoUpdateAnimBg="0"/>
      <p:bldP spid="69684" grpId="0" autoUpdateAnimBg="0"/>
      <p:bldP spid="69685" grpId="0" build="p" autoUpdateAnimBg="0"/>
      <p:bldP spid="69686" grpId="0" autoUpdateAnimBg="0"/>
      <p:bldP spid="69687" grpId="0" autoUpdateAnimBg="0"/>
      <p:bldP spid="69688" grpId="0" autoUpdateAnimBg="0"/>
      <p:bldP spid="69689" grpId="0" autoUpdateAnimBg="0"/>
      <p:bldP spid="69690" grpId="0" autoUpdateAnimBg="0"/>
      <p:bldP spid="69691"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 Box 2"/>
          <p:cNvSpPr txBox="1">
            <a:spLocks noChangeArrowheads="1"/>
          </p:cNvSpPr>
          <p:nvPr/>
        </p:nvSpPr>
        <p:spPr bwMode="auto">
          <a:xfrm>
            <a:off x="2914650" y="42863"/>
            <a:ext cx="3313113" cy="361950"/>
          </a:xfrm>
          <a:prstGeom prst="rect">
            <a:avLst/>
          </a:prstGeom>
          <a:solidFill>
            <a:srgbClr val="FFFF99"/>
          </a:solidFill>
          <a:ln w="25400">
            <a:solidFill>
              <a:schemeClr val="accent2"/>
            </a:solidFill>
            <a:miter lim="800000"/>
            <a:headEnd/>
            <a:tailEnd/>
          </a:ln>
        </p:spPr>
        <p:txBody>
          <a:bodyPr>
            <a:spAutoFit/>
          </a:bodyPr>
          <a:lstStyle/>
          <a:p>
            <a:pPr algn="ctr" eaLnBrk="0" hangingPunct="0">
              <a:spcBef>
                <a:spcPct val="50000"/>
              </a:spcBef>
            </a:pPr>
            <a:r>
              <a:rPr lang="es-ES_tradnl" sz="1600">
                <a:solidFill>
                  <a:schemeClr val="accent2"/>
                </a:solidFill>
                <a:latin typeface="Verdana" pitchFamily="34" charset="0"/>
              </a:rPr>
              <a:t>OTROS DATOS INDIRECTOS</a:t>
            </a:r>
            <a:endParaRPr lang="es-ES_tradnl" sz="1600">
              <a:latin typeface="Verdana" pitchFamily="34" charset="0"/>
            </a:endParaRPr>
          </a:p>
        </p:txBody>
      </p:sp>
      <p:grpSp>
        <p:nvGrpSpPr>
          <p:cNvPr id="2" name="Group 3"/>
          <p:cNvGrpSpPr>
            <a:grpSpLocks/>
          </p:cNvGrpSpPr>
          <p:nvPr/>
        </p:nvGrpSpPr>
        <p:grpSpPr bwMode="auto">
          <a:xfrm>
            <a:off x="179388" y="476250"/>
            <a:ext cx="2305050" cy="425450"/>
            <a:chOff x="2336" y="1620"/>
            <a:chExt cx="816" cy="268"/>
          </a:xfrm>
        </p:grpSpPr>
        <p:sp>
          <p:nvSpPr>
            <p:cNvPr id="34827" name="AutoShape 4"/>
            <p:cNvSpPr>
              <a:spLocks noChangeArrowheads="1"/>
            </p:cNvSpPr>
            <p:nvPr/>
          </p:nvSpPr>
          <p:spPr bwMode="auto">
            <a:xfrm>
              <a:off x="2336" y="1658"/>
              <a:ext cx="725" cy="230"/>
            </a:xfrm>
            <a:prstGeom prst="flowChartAlternateProcess">
              <a:avLst/>
            </a:prstGeom>
            <a:solidFill>
              <a:schemeClr val="accent1"/>
            </a:solidFill>
            <a:ln w="9525">
              <a:solidFill>
                <a:schemeClr val="tx1"/>
              </a:solidFill>
              <a:miter lim="800000"/>
              <a:headEnd/>
              <a:tailEnd/>
            </a:ln>
          </p:spPr>
          <p:txBody>
            <a:bodyPr wrap="none" anchor="ctr"/>
            <a:lstStyle/>
            <a:p>
              <a:endParaRPr lang="es-ES_tradnl"/>
            </a:p>
          </p:txBody>
        </p:sp>
        <p:sp>
          <p:nvSpPr>
            <p:cNvPr id="34828" name="Rectangle 5"/>
            <p:cNvSpPr>
              <a:spLocks noChangeArrowheads="1"/>
            </p:cNvSpPr>
            <p:nvPr/>
          </p:nvSpPr>
          <p:spPr bwMode="auto">
            <a:xfrm>
              <a:off x="2336" y="1620"/>
              <a:ext cx="816" cy="231"/>
            </a:xfrm>
            <a:prstGeom prst="rect">
              <a:avLst/>
            </a:prstGeom>
            <a:noFill/>
            <a:ln w="9525">
              <a:noFill/>
              <a:miter lim="800000"/>
              <a:headEnd/>
              <a:tailEnd/>
            </a:ln>
          </p:spPr>
          <p:txBody>
            <a:bodyPr>
              <a:spAutoFit/>
            </a:bodyPr>
            <a:lstStyle/>
            <a:p>
              <a:r>
                <a:rPr lang="es-ES_tradnl"/>
                <a:t>Métodos indirectos</a:t>
              </a:r>
              <a:endParaRPr lang="es-ES"/>
            </a:p>
          </p:txBody>
        </p:sp>
      </p:grpSp>
      <p:grpSp>
        <p:nvGrpSpPr>
          <p:cNvPr id="3" name="Group 6"/>
          <p:cNvGrpSpPr>
            <a:grpSpLocks/>
          </p:cNvGrpSpPr>
          <p:nvPr/>
        </p:nvGrpSpPr>
        <p:grpSpPr bwMode="auto">
          <a:xfrm>
            <a:off x="2771775" y="531813"/>
            <a:ext cx="2160588" cy="304800"/>
            <a:chOff x="4272" y="1584"/>
            <a:chExt cx="1200" cy="192"/>
          </a:xfrm>
        </p:grpSpPr>
        <p:sp>
          <p:nvSpPr>
            <p:cNvPr id="71687" name="AutoShape 7"/>
            <p:cNvSpPr>
              <a:spLocks noChangeArrowheads="1"/>
            </p:cNvSpPr>
            <p:nvPr/>
          </p:nvSpPr>
          <p:spPr bwMode="auto">
            <a:xfrm>
              <a:off x="4272" y="1584"/>
              <a:ext cx="1200" cy="192"/>
            </a:xfrm>
            <a:prstGeom prst="foldedCorner">
              <a:avLst>
                <a:gd name="adj" fmla="val 12500"/>
              </a:avLst>
            </a:prstGeom>
            <a:gradFill rotWithShape="0">
              <a:gsLst>
                <a:gs pos="0">
                  <a:srgbClr val="FFFF00"/>
                </a:gs>
                <a:gs pos="100000">
                  <a:srgbClr val="FFFFFF"/>
                </a:gs>
              </a:gsLst>
              <a:path path="rect">
                <a:fillToRect r="100000" b="100000"/>
              </a:path>
            </a:gradFill>
            <a:ln w="9525">
              <a:solidFill>
                <a:srgbClr val="000000"/>
              </a:solidFill>
              <a:round/>
              <a:headEnd/>
              <a:tailEnd/>
            </a:ln>
            <a:effectLst>
              <a:outerShdw dist="107763" dir="2700000" algn="ctr" rotWithShape="0">
                <a:srgbClr val="808080"/>
              </a:outerShdw>
            </a:effectLst>
          </p:spPr>
          <p:txBody>
            <a:bodyPr/>
            <a:lstStyle/>
            <a:p>
              <a:pPr>
                <a:defRPr/>
              </a:pPr>
              <a:endParaRPr lang="es-ES"/>
            </a:p>
          </p:txBody>
        </p:sp>
        <p:sp>
          <p:nvSpPr>
            <p:cNvPr id="34826" name="Text Box 8"/>
            <p:cNvSpPr txBox="1">
              <a:spLocks noChangeArrowheads="1"/>
            </p:cNvSpPr>
            <p:nvPr/>
          </p:nvSpPr>
          <p:spPr bwMode="auto">
            <a:xfrm>
              <a:off x="4272" y="1584"/>
              <a:ext cx="1152" cy="192"/>
            </a:xfrm>
            <a:prstGeom prst="rect">
              <a:avLst/>
            </a:prstGeom>
            <a:noFill/>
            <a:ln w="9525">
              <a:noFill/>
              <a:miter lim="800000"/>
              <a:headEnd/>
              <a:tailEnd/>
            </a:ln>
          </p:spPr>
          <p:txBody>
            <a:bodyPr>
              <a:spAutoFit/>
            </a:bodyPr>
            <a:lstStyle/>
            <a:p>
              <a:pPr>
                <a:spcBef>
                  <a:spcPct val="50000"/>
                </a:spcBef>
              </a:pPr>
              <a:r>
                <a:rPr lang="es-ES_tradnl" sz="1400">
                  <a:latin typeface="Comic Sans MS" pitchFamily="66" charset="0"/>
                </a:rPr>
                <a:t>Magnetismo terrestre</a:t>
              </a:r>
            </a:p>
          </p:txBody>
        </p:sp>
      </p:grpSp>
      <p:sp>
        <p:nvSpPr>
          <p:cNvPr id="71862" name="Text Box 182"/>
          <p:cNvSpPr txBox="1">
            <a:spLocks noChangeArrowheads="1"/>
          </p:cNvSpPr>
          <p:nvPr/>
        </p:nvSpPr>
        <p:spPr bwMode="auto">
          <a:xfrm>
            <a:off x="468313" y="1627188"/>
            <a:ext cx="4006850" cy="581025"/>
          </a:xfrm>
          <a:prstGeom prst="rect">
            <a:avLst/>
          </a:prstGeom>
          <a:noFill/>
          <a:ln w="19050">
            <a:noFill/>
            <a:miter lim="800000"/>
            <a:headEnd/>
            <a:tailEnd type="none" w="lg" len="med"/>
          </a:ln>
        </p:spPr>
        <p:txBody>
          <a:bodyPr lIns="18000" tIns="46800" rIns="90000" bIns="46800" anchor="ctr">
            <a:spAutoFit/>
          </a:bodyPr>
          <a:lstStyle/>
          <a:p>
            <a:pPr eaLnBrk="0" hangingPunct="0">
              <a:spcBef>
                <a:spcPct val="50000"/>
              </a:spcBef>
            </a:pPr>
            <a:r>
              <a:rPr lang="es-ES_tradnl" sz="1600"/>
              <a:t>Que la Tierra posea un campo magnético apoya la idea de que el núcleo es metálico.</a:t>
            </a:r>
          </a:p>
        </p:txBody>
      </p:sp>
      <p:sp>
        <p:nvSpPr>
          <p:cNvPr id="71863" name="Text Box 183"/>
          <p:cNvSpPr txBox="1">
            <a:spLocks noChangeArrowheads="1"/>
          </p:cNvSpPr>
          <p:nvPr/>
        </p:nvSpPr>
        <p:spPr bwMode="auto">
          <a:xfrm>
            <a:off x="468313" y="2287588"/>
            <a:ext cx="3994150" cy="1192212"/>
          </a:xfrm>
          <a:prstGeom prst="rect">
            <a:avLst/>
          </a:prstGeom>
          <a:noFill/>
          <a:ln w="19050">
            <a:noFill/>
            <a:miter lim="800000"/>
            <a:headEnd/>
            <a:tailEnd type="none" w="lg" len="med"/>
          </a:ln>
        </p:spPr>
        <p:txBody>
          <a:bodyPr lIns="18000" tIns="46800" rIns="90000" bIns="46800" anchor="ctr">
            <a:spAutoFit/>
          </a:bodyPr>
          <a:lstStyle/>
          <a:p>
            <a:pPr eaLnBrk="0" hangingPunct="0">
              <a:spcBef>
                <a:spcPct val="50000"/>
              </a:spcBef>
            </a:pPr>
            <a:r>
              <a:rPr lang="es-ES_tradnl" sz="1600"/>
              <a:t>Según la teoría más aceptada, la Tierra funciona como una </a:t>
            </a:r>
            <a:r>
              <a:rPr lang="es-ES_tradnl" sz="1600" b="1"/>
              <a:t>dinamo autoinducida</a:t>
            </a:r>
            <a:r>
              <a:rPr lang="es-ES_tradnl" sz="1600"/>
              <a:t>.</a:t>
            </a:r>
            <a:endParaRPr lang="es-ES_tradnl" sz="1600" b="1"/>
          </a:p>
          <a:p>
            <a:pPr eaLnBrk="0" hangingPunct="0">
              <a:spcBef>
                <a:spcPct val="50000"/>
              </a:spcBef>
            </a:pPr>
            <a:r>
              <a:rPr lang="es-ES_tradnl" sz="1600"/>
              <a:t>Según esta teoría el hierro fundido en el núcleo externo circula debido a:</a:t>
            </a:r>
          </a:p>
        </p:txBody>
      </p:sp>
      <p:sp>
        <p:nvSpPr>
          <p:cNvPr id="71864" name="Text Box 184"/>
          <p:cNvSpPr txBox="1">
            <a:spLocks noChangeArrowheads="1"/>
          </p:cNvSpPr>
          <p:nvPr/>
        </p:nvSpPr>
        <p:spPr bwMode="auto">
          <a:xfrm>
            <a:off x="468313" y="3560763"/>
            <a:ext cx="4044950" cy="947737"/>
          </a:xfrm>
          <a:prstGeom prst="rect">
            <a:avLst/>
          </a:prstGeom>
          <a:noFill/>
          <a:ln w="19050">
            <a:noFill/>
            <a:miter lim="800000"/>
            <a:headEnd/>
            <a:tailEnd type="none" w="lg" len="med"/>
          </a:ln>
        </p:spPr>
        <p:txBody>
          <a:bodyPr lIns="18000" tIns="46800" rIns="90000" bIns="46800" anchor="ctr">
            <a:spAutoFit/>
          </a:bodyPr>
          <a:lstStyle/>
          <a:p>
            <a:pPr marL="88900" indent="-88900" eaLnBrk="0" hangingPunct="0">
              <a:spcBef>
                <a:spcPct val="50000"/>
              </a:spcBef>
              <a:buFontTx/>
              <a:buChar char="•"/>
            </a:pPr>
            <a:r>
              <a:rPr lang="es-ES_tradnl" sz="1600"/>
              <a:t>La rotación terrestre.</a:t>
            </a:r>
          </a:p>
          <a:p>
            <a:pPr marL="88900" indent="-88900" eaLnBrk="0" hangingPunct="0">
              <a:spcBef>
                <a:spcPct val="50000"/>
              </a:spcBef>
              <a:buFontTx/>
              <a:buChar char="•"/>
            </a:pPr>
            <a:r>
              <a:rPr lang="es-ES_tradnl" sz="1600"/>
              <a:t>Las corrientes de convección generadas por el calor interno.</a:t>
            </a:r>
          </a:p>
        </p:txBody>
      </p:sp>
      <p:pic>
        <p:nvPicPr>
          <p:cNvPr id="71865" name="Picture 185"/>
          <p:cNvPicPr>
            <a:picLocks noChangeAspect="1" noChangeArrowheads="1"/>
          </p:cNvPicPr>
          <p:nvPr/>
        </p:nvPicPr>
        <p:blipFill>
          <a:blip r:embed="rId2"/>
          <a:srcRect/>
          <a:stretch>
            <a:fillRect/>
          </a:stretch>
        </p:blipFill>
        <p:spPr bwMode="auto">
          <a:xfrm>
            <a:off x="4703763" y="1125538"/>
            <a:ext cx="4260850" cy="43497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71682"/>
                                        </p:tgtEl>
                                        <p:attrNameLst>
                                          <p:attrName>style.visibility</p:attrName>
                                        </p:attrNameLst>
                                      </p:cBhvr>
                                      <p:to>
                                        <p:strVal val="visible"/>
                                      </p:to>
                                    </p:set>
                                    <p:anim to="" calcmode="lin" valueType="num">
                                      <p:cBhvr>
                                        <p:cTn id="7" dur="1" fill="hold"/>
                                        <p:tgtEl>
                                          <p:spTgt spid="7168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499"/>
                                          </p:stCondLst>
                                        </p:cTn>
                                        <p:tgtEl>
                                          <p:spTgt spid="2"/>
                                        </p:tgtEl>
                                        <p:attrNameLst>
                                          <p:attrName>style.visibility</p:attrName>
                                        </p:attrNameLst>
                                      </p:cBhvr>
                                      <p:to>
                                        <p:strVal val="visible"/>
                                      </p:to>
                                    </p:set>
                                    <p:anim to="" calcmode="lin" valueType="num">
                                      <p:cBhvr>
                                        <p:cTn id="12" dur="1" fill="hold"/>
                                        <p:tgtEl>
                                          <p:spTgt spid="2"/>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499"/>
                                          </p:stCondLst>
                                        </p:cTn>
                                        <p:tgtEl>
                                          <p:spTgt spid="3"/>
                                        </p:tgtEl>
                                        <p:attrNameLst>
                                          <p:attrName>style.visibility</p:attrName>
                                        </p:attrNameLst>
                                      </p:cBhvr>
                                      <p:to>
                                        <p:strVal val="visible"/>
                                      </p:to>
                                    </p:set>
                                    <p:anim to="" calcmode="lin" valueType="num">
                                      <p:cBhvr>
                                        <p:cTn id="17" dur="1" fill="hold"/>
                                        <p:tgtEl>
                                          <p:spTgt spid="3"/>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17" presetClass="entr" presetSubtype="1" fill="hold" grpId="0" nodeType="clickEffect">
                                  <p:stCondLst>
                                    <p:cond delay="0"/>
                                  </p:stCondLst>
                                  <p:childTnLst>
                                    <p:set>
                                      <p:cBhvr>
                                        <p:cTn id="21" dur="1" fill="hold">
                                          <p:stCondLst>
                                            <p:cond delay="0"/>
                                          </p:stCondLst>
                                        </p:cTn>
                                        <p:tgtEl>
                                          <p:spTgt spid="71862"/>
                                        </p:tgtEl>
                                        <p:attrNameLst>
                                          <p:attrName>style.visibility</p:attrName>
                                        </p:attrNameLst>
                                      </p:cBhvr>
                                      <p:to>
                                        <p:strVal val="visible"/>
                                      </p:to>
                                    </p:set>
                                    <p:anim calcmode="lin" valueType="num">
                                      <p:cBhvr>
                                        <p:cTn id="22" dur="500" fill="hold"/>
                                        <p:tgtEl>
                                          <p:spTgt spid="71862"/>
                                        </p:tgtEl>
                                        <p:attrNameLst>
                                          <p:attrName>ppt_x</p:attrName>
                                        </p:attrNameLst>
                                      </p:cBhvr>
                                      <p:tavLst>
                                        <p:tav tm="0">
                                          <p:val>
                                            <p:strVal val="#ppt_x"/>
                                          </p:val>
                                        </p:tav>
                                        <p:tav tm="100000">
                                          <p:val>
                                            <p:strVal val="#ppt_x"/>
                                          </p:val>
                                        </p:tav>
                                      </p:tavLst>
                                    </p:anim>
                                    <p:anim calcmode="lin" valueType="num">
                                      <p:cBhvr>
                                        <p:cTn id="23" dur="500" fill="hold"/>
                                        <p:tgtEl>
                                          <p:spTgt spid="71862"/>
                                        </p:tgtEl>
                                        <p:attrNameLst>
                                          <p:attrName>ppt_y</p:attrName>
                                        </p:attrNameLst>
                                      </p:cBhvr>
                                      <p:tavLst>
                                        <p:tav tm="0">
                                          <p:val>
                                            <p:strVal val="#ppt_y-#ppt_h/2"/>
                                          </p:val>
                                        </p:tav>
                                        <p:tav tm="100000">
                                          <p:val>
                                            <p:strVal val="#ppt_y"/>
                                          </p:val>
                                        </p:tav>
                                      </p:tavLst>
                                    </p:anim>
                                    <p:anim calcmode="lin" valueType="num">
                                      <p:cBhvr>
                                        <p:cTn id="24" dur="500" fill="hold"/>
                                        <p:tgtEl>
                                          <p:spTgt spid="71862"/>
                                        </p:tgtEl>
                                        <p:attrNameLst>
                                          <p:attrName>ppt_w</p:attrName>
                                        </p:attrNameLst>
                                      </p:cBhvr>
                                      <p:tavLst>
                                        <p:tav tm="0">
                                          <p:val>
                                            <p:strVal val="#ppt_w"/>
                                          </p:val>
                                        </p:tav>
                                        <p:tav tm="100000">
                                          <p:val>
                                            <p:strVal val="#ppt_w"/>
                                          </p:val>
                                        </p:tav>
                                      </p:tavLst>
                                    </p:anim>
                                    <p:anim calcmode="lin" valueType="num">
                                      <p:cBhvr>
                                        <p:cTn id="25" dur="500" fill="hold"/>
                                        <p:tgtEl>
                                          <p:spTgt spid="71862"/>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24" presetClass="entr" presetSubtype="0" fill="hold" nodeType="clickEffect">
                                  <p:stCondLst>
                                    <p:cond delay="0"/>
                                  </p:stCondLst>
                                  <p:childTnLst>
                                    <p:set>
                                      <p:cBhvr>
                                        <p:cTn id="29" dur="1" fill="hold">
                                          <p:stCondLst>
                                            <p:cond delay="0"/>
                                          </p:stCondLst>
                                        </p:cTn>
                                        <p:tgtEl>
                                          <p:spTgt spid="71865"/>
                                        </p:tgtEl>
                                        <p:attrNameLst>
                                          <p:attrName>style.visibility</p:attrName>
                                        </p:attrNameLst>
                                      </p:cBhvr>
                                      <p:to>
                                        <p:strVal val="visible"/>
                                      </p:to>
                                    </p:set>
                                    <p:anim to="" calcmode="lin" valueType="num">
                                      <p:cBhvr>
                                        <p:cTn id="30" dur="1" fill="hold"/>
                                        <p:tgtEl>
                                          <p:spTgt spid="71865"/>
                                        </p:tgtEl>
                                        <p:attrNameLst>
                                          <p:attrName/>
                                        </p:attrNameLst>
                                      </p:cBhvr>
                                    </p:anim>
                                  </p:childTnLst>
                                </p:cTn>
                              </p:par>
                            </p:childTnLst>
                          </p:cTn>
                        </p:par>
                      </p:childTnLst>
                    </p:cTn>
                  </p:par>
                  <p:par>
                    <p:cTn id="31" fill="hold">
                      <p:stCondLst>
                        <p:cond delay="indefinite"/>
                      </p:stCondLst>
                      <p:childTnLst>
                        <p:par>
                          <p:cTn id="32" fill="hold">
                            <p:stCondLst>
                              <p:cond delay="0"/>
                            </p:stCondLst>
                            <p:childTnLst>
                              <p:par>
                                <p:cTn id="33" presetID="17" presetClass="entr" presetSubtype="1" fill="hold" grpId="0" nodeType="clickEffect">
                                  <p:stCondLst>
                                    <p:cond delay="0"/>
                                  </p:stCondLst>
                                  <p:childTnLst>
                                    <p:set>
                                      <p:cBhvr>
                                        <p:cTn id="34" dur="1" fill="hold">
                                          <p:stCondLst>
                                            <p:cond delay="0"/>
                                          </p:stCondLst>
                                        </p:cTn>
                                        <p:tgtEl>
                                          <p:spTgt spid="71863"/>
                                        </p:tgtEl>
                                        <p:attrNameLst>
                                          <p:attrName>style.visibility</p:attrName>
                                        </p:attrNameLst>
                                      </p:cBhvr>
                                      <p:to>
                                        <p:strVal val="visible"/>
                                      </p:to>
                                    </p:set>
                                    <p:anim calcmode="lin" valueType="num">
                                      <p:cBhvr>
                                        <p:cTn id="35" dur="500" fill="hold"/>
                                        <p:tgtEl>
                                          <p:spTgt spid="71863"/>
                                        </p:tgtEl>
                                        <p:attrNameLst>
                                          <p:attrName>ppt_x</p:attrName>
                                        </p:attrNameLst>
                                      </p:cBhvr>
                                      <p:tavLst>
                                        <p:tav tm="0">
                                          <p:val>
                                            <p:strVal val="#ppt_x"/>
                                          </p:val>
                                        </p:tav>
                                        <p:tav tm="100000">
                                          <p:val>
                                            <p:strVal val="#ppt_x"/>
                                          </p:val>
                                        </p:tav>
                                      </p:tavLst>
                                    </p:anim>
                                    <p:anim calcmode="lin" valueType="num">
                                      <p:cBhvr>
                                        <p:cTn id="36" dur="500" fill="hold"/>
                                        <p:tgtEl>
                                          <p:spTgt spid="71863"/>
                                        </p:tgtEl>
                                        <p:attrNameLst>
                                          <p:attrName>ppt_y</p:attrName>
                                        </p:attrNameLst>
                                      </p:cBhvr>
                                      <p:tavLst>
                                        <p:tav tm="0">
                                          <p:val>
                                            <p:strVal val="#ppt_y-#ppt_h/2"/>
                                          </p:val>
                                        </p:tav>
                                        <p:tav tm="100000">
                                          <p:val>
                                            <p:strVal val="#ppt_y"/>
                                          </p:val>
                                        </p:tav>
                                      </p:tavLst>
                                    </p:anim>
                                    <p:anim calcmode="lin" valueType="num">
                                      <p:cBhvr>
                                        <p:cTn id="37" dur="500" fill="hold"/>
                                        <p:tgtEl>
                                          <p:spTgt spid="71863"/>
                                        </p:tgtEl>
                                        <p:attrNameLst>
                                          <p:attrName>ppt_w</p:attrName>
                                        </p:attrNameLst>
                                      </p:cBhvr>
                                      <p:tavLst>
                                        <p:tav tm="0">
                                          <p:val>
                                            <p:strVal val="#ppt_w"/>
                                          </p:val>
                                        </p:tav>
                                        <p:tav tm="100000">
                                          <p:val>
                                            <p:strVal val="#ppt_w"/>
                                          </p:val>
                                        </p:tav>
                                      </p:tavLst>
                                    </p:anim>
                                    <p:anim calcmode="lin" valueType="num">
                                      <p:cBhvr>
                                        <p:cTn id="38" dur="500" fill="hold"/>
                                        <p:tgtEl>
                                          <p:spTgt spid="71863"/>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7" presetClass="entr" presetSubtype="1" fill="hold" grpId="0" nodeType="clickEffect">
                                  <p:stCondLst>
                                    <p:cond delay="0"/>
                                  </p:stCondLst>
                                  <p:childTnLst>
                                    <p:set>
                                      <p:cBhvr>
                                        <p:cTn id="42" dur="1" fill="hold">
                                          <p:stCondLst>
                                            <p:cond delay="0"/>
                                          </p:stCondLst>
                                        </p:cTn>
                                        <p:tgtEl>
                                          <p:spTgt spid="71864"/>
                                        </p:tgtEl>
                                        <p:attrNameLst>
                                          <p:attrName>style.visibility</p:attrName>
                                        </p:attrNameLst>
                                      </p:cBhvr>
                                      <p:to>
                                        <p:strVal val="visible"/>
                                      </p:to>
                                    </p:set>
                                    <p:anim calcmode="lin" valueType="num">
                                      <p:cBhvr>
                                        <p:cTn id="43" dur="500" fill="hold"/>
                                        <p:tgtEl>
                                          <p:spTgt spid="71864"/>
                                        </p:tgtEl>
                                        <p:attrNameLst>
                                          <p:attrName>ppt_x</p:attrName>
                                        </p:attrNameLst>
                                      </p:cBhvr>
                                      <p:tavLst>
                                        <p:tav tm="0">
                                          <p:val>
                                            <p:strVal val="#ppt_x"/>
                                          </p:val>
                                        </p:tav>
                                        <p:tav tm="100000">
                                          <p:val>
                                            <p:strVal val="#ppt_x"/>
                                          </p:val>
                                        </p:tav>
                                      </p:tavLst>
                                    </p:anim>
                                    <p:anim calcmode="lin" valueType="num">
                                      <p:cBhvr>
                                        <p:cTn id="44" dur="500" fill="hold"/>
                                        <p:tgtEl>
                                          <p:spTgt spid="71864"/>
                                        </p:tgtEl>
                                        <p:attrNameLst>
                                          <p:attrName>ppt_y</p:attrName>
                                        </p:attrNameLst>
                                      </p:cBhvr>
                                      <p:tavLst>
                                        <p:tav tm="0">
                                          <p:val>
                                            <p:strVal val="#ppt_y-#ppt_h/2"/>
                                          </p:val>
                                        </p:tav>
                                        <p:tav tm="100000">
                                          <p:val>
                                            <p:strVal val="#ppt_y"/>
                                          </p:val>
                                        </p:tav>
                                      </p:tavLst>
                                    </p:anim>
                                    <p:anim calcmode="lin" valueType="num">
                                      <p:cBhvr>
                                        <p:cTn id="45" dur="500" fill="hold"/>
                                        <p:tgtEl>
                                          <p:spTgt spid="71864"/>
                                        </p:tgtEl>
                                        <p:attrNameLst>
                                          <p:attrName>ppt_w</p:attrName>
                                        </p:attrNameLst>
                                      </p:cBhvr>
                                      <p:tavLst>
                                        <p:tav tm="0">
                                          <p:val>
                                            <p:strVal val="#ppt_w"/>
                                          </p:val>
                                        </p:tav>
                                        <p:tav tm="100000">
                                          <p:val>
                                            <p:strVal val="#ppt_w"/>
                                          </p:val>
                                        </p:tav>
                                      </p:tavLst>
                                    </p:anim>
                                    <p:anim calcmode="lin" valueType="num">
                                      <p:cBhvr>
                                        <p:cTn id="46" dur="500" fill="hold"/>
                                        <p:tgtEl>
                                          <p:spTgt spid="7186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animBg="1" autoUpdateAnimBg="0"/>
      <p:bldP spid="71862" grpId="0" autoUpdateAnimBg="0"/>
      <p:bldP spid="71863" grpId="0" autoUpdateAnimBg="0"/>
      <p:bldP spid="71864"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2"/>
          <p:cNvSpPr txBox="1">
            <a:spLocks noChangeArrowheads="1"/>
          </p:cNvSpPr>
          <p:nvPr/>
        </p:nvSpPr>
        <p:spPr bwMode="auto">
          <a:xfrm>
            <a:off x="2914650" y="42863"/>
            <a:ext cx="3313113" cy="361950"/>
          </a:xfrm>
          <a:prstGeom prst="rect">
            <a:avLst/>
          </a:prstGeom>
          <a:solidFill>
            <a:srgbClr val="FFFF99"/>
          </a:solidFill>
          <a:ln w="25400">
            <a:solidFill>
              <a:schemeClr val="accent2"/>
            </a:solidFill>
            <a:miter lim="800000"/>
            <a:headEnd/>
            <a:tailEnd/>
          </a:ln>
        </p:spPr>
        <p:txBody>
          <a:bodyPr>
            <a:spAutoFit/>
          </a:bodyPr>
          <a:lstStyle/>
          <a:p>
            <a:pPr algn="ctr" eaLnBrk="0" hangingPunct="0">
              <a:spcBef>
                <a:spcPct val="50000"/>
              </a:spcBef>
            </a:pPr>
            <a:r>
              <a:rPr lang="es-ES_tradnl" sz="1600">
                <a:solidFill>
                  <a:schemeClr val="accent2"/>
                </a:solidFill>
                <a:latin typeface="Verdana" pitchFamily="34" charset="0"/>
              </a:rPr>
              <a:t>OTROS DATOS INDIRECTOS</a:t>
            </a:r>
            <a:endParaRPr lang="es-ES_tradnl" sz="1600">
              <a:latin typeface="Verdana" pitchFamily="34" charset="0"/>
            </a:endParaRPr>
          </a:p>
        </p:txBody>
      </p:sp>
      <p:grpSp>
        <p:nvGrpSpPr>
          <p:cNvPr id="2" name="Group 3"/>
          <p:cNvGrpSpPr>
            <a:grpSpLocks/>
          </p:cNvGrpSpPr>
          <p:nvPr/>
        </p:nvGrpSpPr>
        <p:grpSpPr bwMode="auto">
          <a:xfrm>
            <a:off x="179388" y="476250"/>
            <a:ext cx="2305050" cy="425450"/>
            <a:chOff x="2336" y="1620"/>
            <a:chExt cx="816" cy="268"/>
          </a:xfrm>
        </p:grpSpPr>
        <p:sp>
          <p:nvSpPr>
            <p:cNvPr id="35849" name="AutoShape 4"/>
            <p:cNvSpPr>
              <a:spLocks noChangeArrowheads="1"/>
            </p:cNvSpPr>
            <p:nvPr/>
          </p:nvSpPr>
          <p:spPr bwMode="auto">
            <a:xfrm>
              <a:off x="2336" y="1658"/>
              <a:ext cx="725" cy="230"/>
            </a:xfrm>
            <a:prstGeom prst="flowChartAlternateProcess">
              <a:avLst/>
            </a:prstGeom>
            <a:solidFill>
              <a:schemeClr val="accent1"/>
            </a:solidFill>
            <a:ln w="9525">
              <a:solidFill>
                <a:schemeClr val="tx1"/>
              </a:solidFill>
              <a:miter lim="800000"/>
              <a:headEnd/>
              <a:tailEnd/>
            </a:ln>
          </p:spPr>
          <p:txBody>
            <a:bodyPr wrap="none" anchor="ctr"/>
            <a:lstStyle/>
            <a:p>
              <a:endParaRPr lang="es-ES_tradnl"/>
            </a:p>
          </p:txBody>
        </p:sp>
        <p:sp>
          <p:nvSpPr>
            <p:cNvPr id="35850" name="Rectangle 5"/>
            <p:cNvSpPr>
              <a:spLocks noChangeArrowheads="1"/>
            </p:cNvSpPr>
            <p:nvPr/>
          </p:nvSpPr>
          <p:spPr bwMode="auto">
            <a:xfrm>
              <a:off x="2336" y="1620"/>
              <a:ext cx="816" cy="231"/>
            </a:xfrm>
            <a:prstGeom prst="rect">
              <a:avLst/>
            </a:prstGeom>
            <a:noFill/>
            <a:ln w="9525">
              <a:noFill/>
              <a:miter lim="800000"/>
              <a:headEnd/>
              <a:tailEnd/>
            </a:ln>
          </p:spPr>
          <p:txBody>
            <a:bodyPr>
              <a:spAutoFit/>
            </a:bodyPr>
            <a:lstStyle/>
            <a:p>
              <a:r>
                <a:rPr lang="es-ES_tradnl"/>
                <a:t>Métodos indirectos</a:t>
              </a:r>
              <a:endParaRPr lang="es-ES"/>
            </a:p>
          </p:txBody>
        </p:sp>
      </p:grpSp>
      <p:grpSp>
        <p:nvGrpSpPr>
          <p:cNvPr id="3" name="Group 6"/>
          <p:cNvGrpSpPr>
            <a:grpSpLocks/>
          </p:cNvGrpSpPr>
          <p:nvPr/>
        </p:nvGrpSpPr>
        <p:grpSpPr bwMode="auto">
          <a:xfrm>
            <a:off x="2771775" y="531813"/>
            <a:ext cx="1223963" cy="304800"/>
            <a:chOff x="4272" y="1584"/>
            <a:chExt cx="1200" cy="192"/>
          </a:xfrm>
        </p:grpSpPr>
        <p:sp>
          <p:nvSpPr>
            <p:cNvPr id="72711" name="AutoShape 7"/>
            <p:cNvSpPr>
              <a:spLocks noChangeArrowheads="1"/>
            </p:cNvSpPr>
            <p:nvPr/>
          </p:nvSpPr>
          <p:spPr bwMode="auto">
            <a:xfrm>
              <a:off x="4272" y="1584"/>
              <a:ext cx="1200" cy="192"/>
            </a:xfrm>
            <a:prstGeom prst="foldedCorner">
              <a:avLst>
                <a:gd name="adj" fmla="val 12500"/>
              </a:avLst>
            </a:prstGeom>
            <a:gradFill rotWithShape="0">
              <a:gsLst>
                <a:gs pos="0">
                  <a:srgbClr val="FFFF00"/>
                </a:gs>
                <a:gs pos="100000">
                  <a:srgbClr val="FFFFFF"/>
                </a:gs>
              </a:gsLst>
              <a:path path="rect">
                <a:fillToRect r="100000" b="100000"/>
              </a:path>
            </a:gradFill>
            <a:ln w="9525">
              <a:solidFill>
                <a:srgbClr val="000000"/>
              </a:solidFill>
              <a:round/>
              <a:headEnd/>
              <a:tailEnd/>
            </a:ln>
            <a:effectLst>
              <a:outerShdw dist="107763" dir="2700000" algn="ctr" rotWithShape="0">
                <a:srgbClr val="808080"/>
              </a:outerShdw>
            </a:effectLst>
          </p:spPr>
          <p:txBody>
            <a:bodyPr/>
            <a:lstStyle/>
            <a:p>
              <a:pPr>
                <a:defRPr/>
              </a:pPr>
              <a:endParaRPr lang="es-ES"/>
            </a:p>
          </p:txBody>
        </p:sp>
        <p:sp>
          <p:nvSpPr>
            <p:cNvPr id="35848" name="Text Box 8"/>
            <p:cNvSpPr txBox="1">
              <a:spLocks noChangeArrowheads="1"/>
            </p:cNvSpPr>
            <p:nvPr/>
          </p:nvSpPr>
          <p:spPr bwMode="auto">
            <a:xfrm>
              <a:off x="4272" y="1584"/>
              <a:ext cx="1152" cy="192"/>
            </a:xfrm>
            <a:prstGeom prst="rect">
              <a:avLst/>
            </a:prstGeom>
            <a:noFill/>
            <a:ln w="9525">
              <a:noFill/>
              <a:miter lim="800000"/>
              <a:headEnd/>
              <a:tailEnd/>
            </a:ln>
          </p:spPr>
          <p:txBody>
            <a:bodyPr>
              <a:spAutoFit/>
            </a:bodyPr>
            <a:lstStyle/>
            <a:p>
              <a:pPr>
                <a:spcBef>
                  <a:spcPct val="50000"/>
                </a:spcBef>
              </a:pPr>
              <a:r>
                <a:rPr lang="es-ES_tradnl" sz="1400">
                  <a:latin typeface="Comic Sans MS" pitchFamily="66" charset="0"/>
                </a:rPr>
                <a:t>Meteoritos</a:t>
              </a:r>
            </a:p>
          </p:txBody>
        </p:sp>
      </p:grpSp>
      <p:sp>
        <p:nvSpPr>
          <p:cNvPr id="72717" name="Text Box 13"/>
          <p:cNvSpPr txBox="1">
            <a:spLocks noChangeArrowheads="1"/>
          </p:cNvSpPr>
          <p:nvPr/>
        </p:nvSpPr>
        <p:spPr bwMode="auto">
          <a:xfrm>
            <a:off x="395288" y="1557338"/>
            <a:ext cx="4052887" cy="825500"/>
          </a:xfrm>
          <a:prstGeom prst="rect">
            <a:avLst/>
          </a:prstGeom>
          <a:noFill/>
          <a:ln w="19050">
            <a:noFill/>
            <a:miter lim="800000"/>
            <a:headEnd/>
            <a:tailEnd type="none" w="lg" len="med"/>
          </a:ln>
        </p:spPr>
        <p:txBody>
          <a:bodyPr lIns="18000" tIns="46800" rIns="90000" bIns="46800" anchor="ctr">
            <a:spAutoFit/>
          </a:bodyPr>
          <a:lstStyle/>
          <a:p>
            <a:pPr eaLnBrk="0" hangingPunct="0">
              <a:spcBef>
                <a:spcPct val="50000"/>
              </a:spcBef>
            </a:pPr>
            <a:r>
              <a:rPr lang="es-ES_tradnl" sz="1600"/>
              <a:t>Si un material es abundante en los meteoritos, es frecuente en el sistema solar y también formará parte de la Tierra.</a:t>
            </a:r>
          </a:p>
        </p:txBody>
      </p:sp>
      <p:pic>
        <p:nvPicPr>
          <p:cNvPr id="72718" name="Picture 14"/>
          <p:cNvPicPr>
            <a:picLocks noChangeAspect="1" noChangeArrowheads="1"/>
          </p:cNvPicPr>
          <p:nvPr/>
        </p:nvPicPr>
        <p:blipFill>
          <a:blip r:embed="rId2"/>
          <a:srcRect/>
          <a:stretch>
            <a:fillRect/>
          </a:stretch>
        </p:blipFill>
        <p:spPr bwMode="auto">
          <a:xfrm>
            <a:off x="4427538" y="1484313"/>
            <a:ext cx="4284662" cy="3605212"/>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72706"/>
                                        </p:tgtEl>
                                        <p:attrNameLst>
                                          <p:attrName>style.visibility</p:attrName>
                                        </p:attrNameLst>
                                      </p:cBhvr>
                                      <p:to>
                                        <p:strVal val="visible"/>
                                      </p:to>
                                    </p:set>
                                    <p:anim to="" calcmode="lin" valueType="num">
                                      <p:cBhvr>
                                        <p:cTn id="7" dur="1" fill="hold"/>
                                        <p:tgtEl>
                                          <p:spTgt spid="7270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499"/>
                                          </p:stCondLst>
                                        </p:cTn>
                                        <p:tgtEl>
                                          <p:spTgt spid="2"/>
                                        </p:tgtEl>
                                        <p:attrNameLst>
                                          <p:attrName>style.visibility</p:attrName>
                                        </p:attrNameLst>
                                      </p:cBhvr>
                                      <p:to>
                                        <p:strVal val="visible"/>
                                      </p:to>
                                    </p:set>
                                    <p:anim to="" calcmode="lin" valueType="num">
                                      <p:cBhvr>
                                        <p:cTn id="12" dur="1" fill="hold"/>
                                        <p:tgtEl>
                                          <p:spTgt spid="2"/>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499"/>
                                          </p:stCondLst>
                                        </p:cTn>
                                        <p:tgtEl>
                                          <p:spTgt spid="3"/>
                                        </p:tgtEl>
                                        <p:attrNameLst>
                                          <p:attrName>style.visibility</p:attrName>
                                        </p:attrNameLst>
                                      </p:cBhvr>
                                      <p:to>
                                        <p:strVal val="visible"/>
                                      </p:to>
                                    </p:set>
                                    <p:anim to="" calcmode="lin" valueType="num">
                                      <p:cBhvr>
                                        <p:cTn id="17" dur="1" fill="hold"/>
                                        <p:tgtEl>
                                          <p:spTgt spid="3"/>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72718"/>
                                        </p:tgtEl>
                                        <p:attrNameLst>
                                          <p:attrName>style.visibility</p:attrName>
                                        </p:attrNameLst>
                                      </p:cBhvr>
                                      <p:to>
                                        <p:strVal val="visible"/>
                                      </p:to>
                                    </p:set>
                                    <p:anim to="" calcmode="lin" valueType="num">
                                      <p:cBhvr>
                                        <p:cTn id="22" dur="1" fill="hold"/>
                                        <p:tgtEl>
                                          <p:spTgt spid="72718"/>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17" presetClass="entr" presetSubtype="1" fill="hold" grpId="0" nodeType="clickEffect">
                                  <p:stCondLst>
                                    <p:cond delay="0"/>
                                  </p:stCondLst>
                                  <p:childTnLst>
                                    <p:set>
                                      <p:cBhvr>
                                        <p:cTn id="26" dur="1" fill="hold">
                                          <p:stCondLst>
                                            <p:cond delay="0"/>
                                          </p:stCondLst>
                                        </p:cTn>
                                        <p:tgtEl>
                                          <p:spTgt spid="72717"/>
                                        </p:tgtEl>
                                        <p:attrNameLst>
                                          <p:attrName>style.visibility</p:attrName>
                                        </p:attrNameLst>
                                      </p:cBhvr>
                                      <p:to>
                                        <p:strVal val="visible"/>
                                      </p:to>
                                    </p:set>
                                    <p:anim calcmode="lin" valueType="num">
                                      <p:cBhvr>
                                        <p:cTn id="27" dur="500" fill="hold"/>
                                        <p:tgtEl>
                                          <p:spTgt spid="72717"/>
                                        </p:tgtEl>
                                        <p:attrNameLst>
                                          <p:attrName>ppt_x</p:attrName>
                                        </p:attrNameLst>
                                      </p:cBhvr>
                                      <p:tavLst>
                                        <p:tav tm="0">
                                          <p:val>
                                            <p:strVal val="#ppt_x"/>
                                          </p:val>
                                        </p:tav>
                                        <p:tav tm="100000">
                                          <p:val>
                                            <p:strVal val="#ppt_x"/>
                                          </p:val>
                                        </p:tav>
                                      </p:tavLst>
                                    </p:anim>
                                    <p:anim calcmode="lin" valueType="num">
                                      <p:cBhvr>
                                        <p:cTn id="28" dur="500" fill="hold"/>
                                        <p:tgtEl>
                                          <p:spTgt spid="72717"/>
                                        </p:tgtEl>
                                        <p:attrNameLst>
                                          <p:attrName>ppt_y</p:attrName>
                                        </p:attrNameLst>
                                      </p:cBhvr>
                                      <p:tavLst>
                                        <p:tav tm="0">
                                          <p:val>
                                            <p:strVal val="#ppt_y-#ppt_h/2"/>
                                          </p:val>
                                        </p:tav>
                                        <p:tav tm="100000">
                                          <p:val>
                                            <p:strVal val="#ppt_y"/>
                                          </p:val>
                                        </p:tav>
                                      </p:tavLst>
                                    </p:anim>
                                    <p:anim calcmode="lin" valueType="num">
                                      <p:cBhvr>
                                        <p:cTn id="29" dur="500" fill="hold"/>
                                        <p:tgtEl>
                                          <p:spTgt spid="72717"/>
                                        </p:tgtEl>
                                        <p:attrNameLst>
                                          <p:attrName>ppt_w</p:attrName>
                                        </p:attrNameLst>
                                      </p:cBhvr>
                                      <p:tavLst>
                                        <p:tav tm="0">
                                          <p:val>
                                            <p:strVal val="#ppt_w"/>
                                          </p:val>
                                        </p:tav>
                                        <p:tav tm="100000">
                                          <p:val>
                                            <p:strVal val="#ppt_w"/>
                                          </p:val>
                                        </p:tav>
                                      </p:tavLst>
                                    </p:anim>
                                    <p:anim calcmode="lin" valueType="num">
                                      <p:cBhvr>
                                        <p:cTn id="30" dur="500" fill="hold"/>
                                        <p:tgtEl>
                                          <p:spTgt spid="727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animBg="1" autoUpdateAnimBg="0"/>
      <p:bldP spid="72717"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 Box 2"/>
          <p:cNvSpPr txBox="1">
            <a:spLocks noChangeArrowheads="1"/>
          </p:cNvSpPr>
          <p:nvPr/>
        </p:nvSpPr>
        <p:spPr bwMode="auto">
          <a:xfrm>
            <a:off x="2914650" y="42863"/>
            <a:ext cx="3313113" cy="361950"/>
          </a:xfrm>
          <a:prstGeom prst="rect">
            <a:avLst/>
          </a:prstGeom>
          <a:solidFill>
            <a:srgbClr val="FFFF99"/>
          </a:solidFill>
          <a:ln w="25400">
            <a:solidFill>
              <a:schemeClr val="accent2"/>
            </a:solidFill>
            <a:miter lim="800000"/>
            <a:headEnd/>
            <a:tailEnd/>
          </a:ln>
        </p:spPr>
        <p:txBody>
          <a:bodyPr>
            <a:spAutoFit/>
          </a:bodyPr>
          <a:lstStyle/>
          <a:p>
            <a:pPr algn="ctr" eaLnBrk="0" hangingPunct="0">
              <a:spcBef>
                <a:spcPct val="50000"/>
              </a:spcBef>
            </a:pPr>
            <a:r>
              <a:rPr lang="es-ES_tradnl" sz="1600">
                <a:solidFill>
                  <a:schemeClr val="accent2"/>
                </a:solidFill>
                <a:latin typeface="Verdana" pitchFamily="34" charset="0"/>
              </a:rPr>
              <a:t>ESTRUCTURA DE LA TIERRA</a:t>
            </a:r>
            <a:endParaRPr lang="es-ES_tradnl" sz="1600">
              <a:latin typeface="Verdana" pitchFamily="34" charset="0"/>
            </a:endParaRPr>
          </a:p>
        </p:txBody>
      </p:sp>
      <p:sp>
        <p:nvSpPr>
          <p:cNvPr id="73739" name="Line 11"/>
          <p:cNvSpPr>
            <a:spLocks noChangeShapeType="1"/>
          </p:cNvSpPr>
          <p:nvPr/>
        </p:nvSpPr>
        <p:spPr bwMode="auto">
          <a:xfrm>
            <a:off x="5476875" y="1522413"/>
            <a:ext cx="1588" cy="369887"/>
          </a:xfrm>
          <a:prstGeom prst="line">
            <a:avLst/>
          </a:prstGeom>
          <a:noFill/>
          <a:ln w="19050">
            <a:solidFill>
              <a:schemeClr val="tx1"/>
            </a:solidFill>
            <a:round/>
            <a:headEnd/>
            <a:tailEnd type="triangle" w="lg" len="med"/>
          </a:ln>
        </p:spPr>
        <p:txBody>
          <a:bodyPr lIns="18000" tIns="46800" rIns="90000" bIns="46800" anchor="ctr">
            <a:spAutoFit/>
          </a:bodyPr>
          <a:lstStyle/>
          <a:p>
            <a:endParaRPr lang="es-ES"/>
          </a:p>
        </p:txBody>
      </p:sp>
      <p:grpSp>
        <p:nvGrpSpPr>
          <p:cNvPr id="2" name="Group 24"/>
          <p:cNvGrpSpPr>
            <a:grpSpLocks/>
          </p:cNvGrpSpPr>
          <p:nvPr/>
        </p:nvGrpSpPr>
        <p:grpSpPr bwMode="auto">
          <a:xfrm>
            <a:off x="107950" y="477838"/>
            <a:ext cx="8893175" cy="647700"/>
            <a:chOff x="158" y="346"/>
            <a:chExt cx="5444" cy="408"/>
          </a:xfrm>
        </p:grpSpPr>
        <p:sp>
          <p:nvSpPr>
            <p:cNvPr id="4112" name="Rectangle 23"/>
            <p:cNvSpPr>
              <a:spLocks noChangeArrowheads="1"/>
            </p:cNvSpPr>
            <p:nvPr/>
          </p:nvSpPr>
          <p:spPr bwMode="auto">
            <a:xfrm>
              <a:off x="158" y="346"/>
              <a:ext cx="5444" cy="408"/>
            </a:xfrm>
            <a:prstGeom prst="rect">
              <a:avLst/>
            </a:prstGeom>
            <a:solidFill>
              <a:schemeClr val="accent1"/>
            </a:solidFill>
            <a:ln w="9525">
              <a:solidFill>
                <a:schemeClr val="tx1"/>
              </a:solidFill>
              <a:miter lim="800000"/>
              <a:headEnd/>
              <a:tailEnd/>
            </a:ln>
          </p:spPr>
          <p:txBody>
            <a:bodyPr wrap="none" anchor="ctr"/>
            <a:lstStyle/>
            <a:p>
              <a:endParaRPr lang="es-ES_tradnl"/>
            </a:p>
          </p:txBody>
        </p:sp>
        <p:sp>
          <p:nvSpPr>
            <p:cNvPr id="4113" name="Text Box 12"/>
            <p:cNvSpPr txBox="1">
              <a:spLocks noChangeArrowheads="1"/>
            </p:cNvSpPr>
            <p:nvPr/>
          </p:nvSpPr>
          <p:spPr bwMode="auto">
            <a:xfrm>
              <a:off x="209" y="346"/>
              <a:ext cx="5384" cy="366"/>
            </a:xfrm>
            <a:prstGeom prst="rect">
              <a:avLst/>
            </a:prstGeom>
            <a:noFill/>
            <a:ln w="19050">
              <a:noFill/>
              <a:miter lim="800000"/>
              <a:headEnd/>
              <a:tailEnd/>
            </a:ln>
          </p:spPr>
          <p:txBody>
            <a:bodyPr lIns="18000" tIns="46800" rIns="18000" bIns="46800" anchor="ctr">
              <a:spAutoFit/>
            </a:bodyPr>
            <a:lstStyle/>
            <a:p>
              <a:pPr eaLnBrk="0" hangingPunct="0">
                <a:spcBef>
                  <a:spcPct val="50000"/>
                </a:spcBef>
              </a:pPr>
              <a:r>
                <a:rPr lang="es-ES_tradnl" sz="1600"/>
                <a:t>Si el criterio utilizado para distinguir las capas concéntricas que forman el planeta, es la </a:t>
              </a:r>
              <a:r>
                <a:rPr lang="es-ES_tradnl" sz="1600" b="1"/>
                <a:t>composición química</a:t>
              </a:r>
              <a:r>
                <a:rPr lang="es-ES_tradnl" sz="1600"/>
                <a:t> entonces hablamos de </a:t>
              </a:r>
              <a:r>
                <a:rPr lang="es-ES_tradnl" sz="1600">
                  <a:solidFill>
                    <a:srgbClr val="FF0000"/>
                  </a:solidFill>
                </a:rPr>
                <a:t>unidades geoquímicas</a:t>
              </a:r>
              <a:r>
                <a:rPr lang="es-ES_tradnl" sz="1600"/>
                <a:t>: Corteza, manto y núcleo.</a:t>
              </a:r>
            </a:p>
          </p:txBody>
        </p:sp>
      </p:grpSp>
      <p:sp>
        <p:nvSpPr>
          <p:cNvPr id="73741" name="Text Box 13"/>
          <p:cNvSpPr txBox="1">
            <a:spLocks noChangeArrowheads="1"/>
          </p:cNvSpPr>
          <p:nvPr/>
        </p:nvSpPr>
        <p:spPr bwMode="auto">
          <a:xfrm>
            <a:off x="4756150" y="1930400"/>
            <a:ext cx="1498600" cy="274638"/>
          </a:xfrm>
          <a:prstGeom prst="rect">
            <a:avLst/>
          </a:prstGeom>
          <a:solidFill>
            <a:srgbClr val="FAF478"/>
          </a:solidFill>
          <a:ln w="19050">
            <a:noFill/>
            <a:miter lim="800000"/>
            <a:headEnd/>
            <a:tailEnd/>
          </a:ln>
        </p:spPr>
        <p:txBody>
          <a:bodyPr lIns="18000" tIns="46800" rIns="90000" bIns="46800" anchor="ctr">
            <a:spAutoFit/>
          </a:bodyPr>
          <a:lstStyle/>
          <a:p>
            <a:pPr algn="ctr" eaLnBrk="0" hangingPunct="0">
              <a:spcBef>
                <a:spcPct val="50000"/>
              </a:spcBef>
            </a:pPr>
            <a:r>
              <a:rPr lang="es-ES_tradnl" sz="1200" b="1">
                <a:solidFill>
                  <a:srgbClr val="990000"/>
                </a:solidFill>
              </a:rPr>
              <a:t>MANTO</a:t>
            </a:r>
          </a:p>
        </p:txBody>
      </p:sp>
      <p:sp>
        <p:nvSpPr>
          <p:cNvPr id="73742" name="Text Box 14"/>
          <p:cNvSpPr txBox="1">
            <a:spLocks noChangeArrowheads="1"/>
          </p:cNvSpPr>
          <p:nvPr/>
        </p:nvSpPr>
        <p:spPr bwMode="auto">
          <a:xfrm>
            <a:off x="7019925" y="1912938"/>
            <a:ext cx="1498600" cy="274637"/>
          </a:xfrm>
          <a:prstGeom prst="rect">
            <a:avLst/>
          </a:prstGeom>
          <a:solidFill>
            <a:srgbClr val="FAF478"/>
          </a:solidFill>
          <a:ln w="19050">
            <a:noFill/>
            <a:miter lim="800000"/>
            <a:headEnd/>
            <a:tailEnd/>
          </a:ln>
        </p:spPr>
        <p:txBody>
          <a:bodyPr lIns="18000" tIns="46800" rIns="90000" bIns="46800" anchor="ctr">
            <a:spAutoFit/>
          </a:bodyPr>
          <a:lstStyle/>
          <a:p>
            <a:pPr algn="ctr" eaLnBrk="0" hangingPunct="0">
              <a:spcBef>
                <a:spcPct val="50000"/>
              </a:spcBef>
            </a:pPr>
            <a:r>
              <a:rPr lang="es-ES_tradnl" sz="1200" b="1">
                <a:solidFill>
                  <a:srgbClr val="990000"/>
                </a:solidFill>
              </a:rPr>
              <a:t>NÚCLEO</a:t>
            </a:r>
          </a:p>
        </p:txBody>
      </p:sp>
      <p:sp>
        <p:nvSpPr>
          <p:cNvPr id="73743" name="Freeform 15"/>
          <p:cNvSpPr>
            <a:spLocks/>
          </p:cNvSpPr>
          <p:nvPr/>
        </p:nvSpPr>
        <p:spPr bwMode="auto">
          <a:xfrm>
            <a:off x="1992313" y="1382713"/>
            <a:ext cx="1236662" cy="458787"/>
          </a:xfrm>
          <a:custGeom>
            <a:avLst/>
            <a:gdLst>
              <a:gd name="T0" fmla="*/ 2147483647 w 844"/>
              <a:gd name="T1" fmla="*/ 0 h 289"/>
              <a:gd name="T2" fmla="*/ 0 w 844"/>
              <a:gd name="T3" fmla="*/ 0 h 289"/>
              <a:gd name="T4" fmla="*/ 0 w 844"/>
              <a:gd name="T5" fmla="*/ 2147483647 h 289"/>
              <a:gd name="T6" fmla="*/ 0 60000 65536"/>
              <a:gd name="T7" fmla="*/ 0 60000 65536"/>
              <a:gd name="T8" fmla="*/ 0 60000 65536"/>
              <a:gd name="T9" fmla="*/ 0 w 844"/>
              <a:gd name="T10" fmla="*/ 0 h 289"/>
              <a:gd name="T11" fmla="*/ 844 w 844"/>
              <a:gd name="T12" fmla="*/ 289 h 289"/>
            </a:gdLst>
            <a:ahLst/>
            <a:cxnLst>
              <a:cxn ang="T6">
                <a:pos x="T0" y="T1"/>
              </a:cxn>
              <a:cxn ang="T7">
                <a:pos x="T2" y="T3"/>
              </a:cxn>
              <a:cxn ang="T8">
                <a:pos x="T4" y="T5"/>
              </a:cxn>
            </a:cxnLst>
            <a:rect l="T9" t="T10" r="T11" b="T12"/>
            <a:pathLst>
              <a:path w="844" h="289">
                <a:moveTo>
                  <a:pt x="844" y="0"/>
                </a:moveTo>
                <a:lnTo>
                  <a:pt x="0" y="0"/>
                </a:lnTo>
                <a:lnTo>
                  <a:pt x="0" y="289"/>
                </a:lnTo>
              </a:path>
            </a:pathLst>
          </a:custGeom>
          <a:noFill/>
          <a:ln w="19050">
            <a:solidFill>
              <a:schemeClr val="tx1"/>
            </a:solidFill>
            <a:round/>
            <a:headEnd/>
            <a:tailEnd type="triangle" w="lg" len="med"/>
          </a:ln>
        </p:spPr>
        <p:txBody>
          <a:bodyPr wrap="none" lIns="18000" tIns="46800" rIns="90000" bIns="46800" anchor="ctr">
            <a:spAutoFit/>
          </a:bodyPr>
          <a:lstStyle/>
          <a:p>
            <a:endParaRPr lang="es-ES_tradnl"/>
          </a:p>
        </p:txBody>
      </p:sp>
      <p:sp>
        <p:nvSpPr>
          <p:cNvPr id="73744" name="Freeform 16"/>
          <p:cNvSpPr>
            <a:spLocks/>
          </p:cNvSpPr>
          <p:nvPr/>
        </p:nvSpPr>
        <p:spPr bwMode="auto">
          <a:xfrm>
            <a:off x="5748338" y="1381125"/>
            <a:ext cx="2017712" cy="476250"/>
          </a:xfrm>
          <a:custGeom>
            <a:avLst/>
            <a:gdLst>
              <a:gd name="T0" fmla="*/ 0 w 1377"/>
              <a:gd name="T1" fmla="*/ 0 h 300"/>
              <a:gd name="T2" fmla="*/ 2147483647 w 1377"/>
              <a:gd name="T3" fmla="*/ 0 h 300"/>
              <a:gd name="T4" fmla="*/ 2147483647 w 1377"/>
              <a:gd name="T5" fmla="*/ 2147483647 h 300"/>
              <a:gd name="T6" fmla="*/ 0 60000 65536"/>
              <a:gd name="T7" fmla="*/ 0 60000 65536"/>
              <a:gd name="T8" fmla="*/ 0 60000 65536"/>
              <a:gd name="T9" fmla="*/ 0 w 1377"/>
              <a:gd name="T10" fmla="*/ 0 h 300"/>
              <a:gd name="T11" fmla="*/ 1377 w 1377"/>
              <a:gd name="T12" fmla="*/ 300 h 300"/>
            </a:gdLst>
            <a:ahLst/>
            <a:cxnLst>
              <a:cxn ang="T6">
                <a:pos x="T0" y="T1"/>
              </a:cxn>
              <a:cxn ang="T7">
                <a:pos x="T2" y="T3"/>
              </a:cxn>
              <a:cxn ang="T8">
                <a:pos x="T4" y="T5"/>
              </a:cxn>
            </a:cxnLst>
            <a:rect l="T9" t="T10" r="T11" b="T12"/>
            <a:pathLst>
              <a:path w="1377" h="300">
                <a:moveTo>
                  <a:pt x="0" y="0"/>
                </a:moveTo>
                <a:lnTo>
                  <a:pt x="1377" y="0"/>
                </a:lnTo>
                <a:lnTo>
                  <a:pt x="1377" y="300"/>
                </a:lnTo>
              </a:path>
            </a:pathLst>
          </a:custGeom>
          <a:noFill/>
          <a:ln w="19050">
            <a:solidFill>
              <a:schemeClr val="tx1"/>
            </a:solidFill>
            <a:round/>
            <a:headEnd/>
            <a:tailEnd type="triangle" w="lg" len="med"/>
          </a:ln>
        </p:spPr>
        <p:txBody>
          <a:bodyPr wrap="none" lIns="18000" tIns="46800" rIns="90000" bIns="46800" anchor="ctr">
            <a:spAutoFit/>
          </a:bodyPr>
          <a:lstStyle/>
          <a:p>
            <a:endParaRPr lang="es-ES_tradnl"/>
          </a:p>
        </p:txBody>
      </p:sp>
      <p:sp>
        <p:nvSpPr>
          <p:cNvPr id="73745" name="Text Box 17"/>
          <p:cNvSpPr txBox="1">
            <a:spLocks noChangeArrowheads="1"/>
          </p:cNvSpPr>
          <p:nvPr/>
        </p:nvSpPr>
        <p:spPr bwMode="auto">
          <a:xfrm>
            <a:off x="473075" y="2446338"/>
            <a:ext cx="1577975" cy="581025"/>
          </a:xfrm>
          <a:prstGeom prst="rect">
            <a:avLst/>
          </a:prstGeom>
          <a:solidFill>
            <a:srgbClr val="FFD41F"/>
          </a:solidFill>
          <a:ln w="19050">
            <a:noFill/>
            <a:miter lim="800000"/>
            <a:headEnd/>
            <a:tailEnd/>
          </a:ln>
        </p:spPr>
        <p:txBody>
          <a:bodyPr lIns="18000" tIns="46800" rIns="90000" bIns="46800" anchor="ctr">
            <a:spAutoFit/>
          </a:bodyPr>
          <a:lstStyle/>
          <a:p>
            <a:pPr algn="ctr" eaLnBrk="0" hangingPunct="0">
              <a:spcBef>
                <a:spcPct val="50000"/>
              </a:spcBef>
            </a:pPr>
            <a:r>
              <a:rPr lang="es-ES_tradnl" sz="1600" b="1">
                <a:solidFill>
                  <a:srgbClr val="FF0000"/>
                </a:solidFill>
              </a:rPr>
              <a:t>CORTEZA</a:t>
            </a:r>
            <a:br>
              <a:rPr lang="es-ES_tradnl" sz="1600" b="1">
                <a:solidFill>
                  <a:srgbClr val="FF0000"/>
                </a:solidFill>
              </a:rPr>
            </a:br>
            <a:r>
              <a:rPr lang="es-ES_tradnl" sz="1600" b="1">
                <a:solidFill>
                  <a:srgbClr val="FF0000"/>
                </a:solidFill>
              </a:rPr>
              <a:t>CONTINENTAL</a:t>
            </a:r>
          </a:p>
        </p:txBody>
      </p:sp>
      <p:sp>
        <p:nvSpPr>
          <p:cNvPr id="73746" name="Text Box 18"/>
          <p:cNvSpPr txBox="1">
            <a:spLocks noChangeArrowheads="1"/>
          </p:cNvSpPr>
          <p:nvPr/>
        </p:nvSpPr>
        <p:spPr bwMode="auto">
          <a:xfrm>
            <a:off x="2497138" y="2427288"/>
            <a:ext cx="1589087" cy="581025"/>
          </a:xfrm>
          <a:prstGeom prst="rect">
            <a:avLst/>
          </a:prstGeom>
          <a:solidFill>
            <a:srgbClr val="FFD41F"/>
          </a:solidFill>
          <a:ln w="19050">
            <a:noFill/>
            <a:miter lim="800000"/>
            <a:headEnd/>
            <a:tailEnd/>
          </a:ln>
        </p:spPr>
        <p:txBody>
          <a:bodyPr lIns="18000" tIns="46800" rIns="90000" bIns="46800" anchor="ctr">
            <a:spAutoFit/>
          </a:bodyPr>
          <a:lstStyle/>
          <a:p>
            <a:pPr algn="ctr" eaLnBrk="0" hangingPunct="0">
              <a:spcBef>
                <a:spcPct val="50000"/>
              </a:spcBef>
            </a:pPr>
            <a:r>
              <a:rPr lang="es-ES_tradnl" sz="1600" b="1">
                <a:solidFill>
                  <a:srgbClr val="FF0000"/>
                </a:solidFill>
              </a:rPr>
              <a:t>CORTEZA</a:t>
            </a:r>
            <a:br>
              <a:rPr lang="es-ES_tradnl" sz="1600" b="1">
                <a:solidFill>
                  <a:srgbClr val="FF0000"/>
                </a:solidFill>
              </a:rPr>
            </a:br>
            <a:r>
              <a:rPr lang="es-ES_tradnl" sz="1600" b="1">
                <a:solidFill>
                  <a:srgbClr val="FF0000"/>
                </a:solidFill>
              </a:rPr>
              <a:t>OCEÁNICA</a:t>
            </a:r>
          </a:p>
        </p:txBody>
      </p:sp>
      <p:sp>
        <p:nvSpPr>
          <p:cNvPr id="73747" name="Freeform 19"/>
          <p:cNvSpPr>
            <a:spLocks/>
          </p:cNvSpPr>
          <p:nvPr/>
        </p:nvSpPr>
        <p:spPr bwMode="auto">
          <a:xfrm>
            <a:off x="1019175" y="2032000"/>
            <a:ext cx="261938" cy="387350"/>
          </a:xfrm>
          <a:custGeom>
            <a:avLst/>
            <a:gdLst>
              <a:gd name="T0" fmla="*/ 2147483647 w 167"/>
              <a:gd name="T1" fmla="*/ 0 h 322"/>
              <a:gd name="T2" fmla="*/ 0 w 167"/>
              <a:gd name="T3" fmla="*/ 0 h 322"/>
              <a:gd name="T4" fmla="*/ 0 w 167"/>
              <a:gd name="T5" fmla="*/ 2147483647 h 322"/>
              <a:gd name="T6" fmla="*/ 0 60000 65536"/>
              <a:gd name="T7" fmla="*/ 0 60000 65536"/>
              <a:gd name="T8" fmla="*/ 0 60000 65536"/>
              <a:gd name="T9" fmla="*/ 0 w 167"/>
              <a:gd name="T10" fmla="*/ 0 h 322"/>
              <a:gd name="T11" fmla="*/ 167 w 167"/>
              <a:gd name="T12" fmla="*/ 322 h 322"/>
            </a:gdLst>
            <a:ahLst/>
            <a:cxnLst>
              <a:cxn ang="T6">
                <a:pos x="T0" y="T1"/>
              </a:cxn>
              <a:cxn ang="T7">
                <a:pos x="T2" y="T3"/>
              </a:cxn>
              <a:cxn ang="T8">
                <a:pos x="T4" y="T5"/>
              </a:cxn>
            </a:cxnLst>
            <a:rect l="T9" t="T10" r="T11" b="T12"/>
            <a:pathLst>
              <a:path w="167" h="322">
                <a:moveTo>
                  <a:pt x="167" y="0"/>
                </a:moveTo>
                <a:lnTo>
                  <a:pt x="0" y="0"/>
                </a:lnTo>
                <a:lnTo>
                  <a:pt x="0" y="322"/>
                </a:lnTo>
              </a:path>
            </a:pathLst>
          </a:custGeom>
          <a:noFill/>
          <a:ln w="19050">
            <a:solidFill>
              <a:schemeClr val="tx1"/>
            </a:solidFill>
            <a:round/>
            <a:headEnd/>
            <a:tailEnd type="triangle" w="lg" len="med"/>
          </a:ln>
        </p:spPr>
        <p:txBody>
          <a:bodyPr lIns="18000" tIns="46800" rIns="90000" bIns="46800" anchor="ctr">
            <a:spAutoFit/>
          </a:bodyPr>
          <a:lstStyle/>
          <a:p>
            <a:endParaRPr lang="es-ES_tradnl"/>
          </a:p>
        </p:txBody>
      </p:sp>
      <p:sp>
        <p:nvSpPr>
          <p:cNvPr id="73748" name="Freeform 20"/>
          <p:cNvSpPr>
            <a:spLocks/>
          </p:cNvSpPr>
          <p:nvPr/>
        </p:nvSpPr>
        <p:spPr bwMode="auto">
          <a:xfrm flipH="1">
            <a:off x="2798763" y="2014538"/>
            <a:ext cx="261937" cy="387350"/>
          </a:xfrm>
          <a:custGeom>
            <a:avLst/>
            <a:gdLst>
              <a:gd name="T0" fmla="*/ 2147483647 w 167"/>
              <a:gd name="T1" fmla="*/ 0 h 322"/>
              <a:gd name="T2" fmla="*/ 0 w 167"/>
              <a:gd name="T3" fmla="*/ 0 h 322"/>
              <a:gd name="T4" fmla="*/ 0 w 167"/>
              <a:gd name="T5" fmla="*/ 2147483647 h 322"/>
              <a:gd name="T6" fmla="*/ 0 60000 65536"/>
              <a:gd name="T7" fmla="*/ 0 60000 65536"/>
              <a:gd name="T8" fmla="*/ 0 60000 65536"/>
              <a:gd name="T9" fmla="*/ 0 w 167"/>
              <a:gd name="T10" fmla="*/ 0 h 322"/>
              <a:gd name="T11" fmla="*/ 167 w 167"/>
              <a:gd name="T12" fmla="*/ 322 h 322"/>
            </a:gdLst>
            <a:ahLst/>
            <a:cxnLst>
              <a:cxn ang="T6">
                <a:pos x="T0" y="T1"/>
              </a:cxn>
              <a:cxn ang="T7">
                <a:pos x="T2" y="T3"/>
              </a:cxn>
              <a:cxn ang="T8">
                <a:pos x="T4" y="T5"/>
              </a:cxn>
            </a:cxnLst>
            <a:rect l="T9" t="T10" r="T11" b="T12"/>
            <a:pathLst>
              <a:path w="167" h="322">
                <a:moveTo>
                  <a:pt x="167" y="0"/>
                </a:moveTo>
                <a:lnTo>
                  <a:pt x="0" y="0"/>
                </a:lnTo>
                <a:lnTo>
                  <a:pt x="0" y="322"/>
                </a:lnTo>
              </a:path>
            </a:pathLst>
          </a:custGeom>
          <a:noFill/>
          <a:ln w="19050">
            <a:solidFill>
              <a:schemeClr val="tx1"/>
            </a:solidFill>
            <a:round/>
            <a:headEnd/>
            <a:tailEnd type="triangle" w="lg" len="med"/>
          </a:ln>
        </p:spPr>
        <p:txBody>
          <a:bodyPr lIns="18000" tIns="46800" rIns="90000" bIns="46800" anchor="ctr">
            <a:spAutoFit/>
          </a:bodyPr>
          <a:lstStyle/>
          <a:p>
            <a:endParaRPr lang="es-ES_tradnl"/>
          </a:p>
        </p:txBody>
      </p:sp>
      <p:sp>
        <p:nvSpPr>
          <p:cNvPr id="73749" name="Text Box 21"/>
          <p:cNvSpPr txBox="1">
            <a:spLocks noChangeArrowheads="1"/>
          </p:cNvSpPr>
          <p:nvPr/>
        </p:nvSpPr>
        <p:spPr bwMode="auto">
          <a:xfrm>
            <a:off x="1282700" y="1893888"/>
            <a:ext cx="1497013" cy="274637"/>
          </a:xfrm>
          <a:prstGeom prst="rect">
            <a:avLst/>
          </a:prstGeom>
          <a:solidFill>
            <a:srgbClr val="FAF478"/>
          </a:solidFill>
          <a:ln w="19050">
            <a:noFill/>
            <a:miter lim="800000"/>
            <a:headEnd/>
            <a:tailEnd/>
          </a:ln>
        </p:spPr>
        <p:txBody>
          <a:bodyPr lIns="18000" tIns="46800" rIns="90000" bIns="46800" anchor="ctr">
            <a:spAutoFit/>
          </a:bodyPr>
          <a:lstStyle/>
          <a:p>
            <a:pPr algn="ctr" eaLnBrk="0" hangingPunct="0">
              <a:spcBef>
                <a:spcPct val="50000"/>
              </a:spcBef>
            </a:pPr>
            <a:r>
              <a:rPr lang="es-ES_tradnl" sz="1200" b="1">
                <a:solidFill>
                  <a:srgbClr val="990000"/>
                </a:solidFill>
              </a:rPr>
              <a:t>CORTEZA</a:t>
            </a:r>
          </a:p>
        </p:txBody>
      </p:sp>
      <p:sp>
        <p:nvSpPr>
          <p:cNvPr id="73750" name="Text Box 22"/>
          <p:cNvSpPr txBox="1">
            <a:spLocks noChangeArrowheads="1"/>
          </p:cNvSpPr>
          <p:nvPr/>
        </p:nvSpPr>
        <p:spPr bwMode="auto">
          <a:xfrm>
            <a:off x="3114675" y="1196975"/>
            <a:ext cx="3048000" cy="366713"/>
          </a:xfrm>
          <a:prstGeom prst="rect">
            <a:avLst/>
          </a:prstGeom>
          <a:solidFill>
            <a:srgbClr val="EBE3FD"/>
          </a:solidFill>
          <a:ln w="19050">
            <a:noFill/>
            <a:miter lim="800000"/>
            <a:headEnd/>
            <a:tailEnd/>
          </a:ln>
        </p:spPr>
        <p:txBody>
          <a:bodyPr lIns="54000" tIns="46800" rIns="54000" bIns="46800" anchor="ctr">
            <a:spAutoFit/>
          </a:bodyPr>
          <a:lstStyle/>
          <a:p>
            <a:pPr algn="ctr" eaLnBrk="0" hangingPunct="0">
              <a:spcBef>
                <a:spcPct val="50000"/>
              </a:spcBef>
            </a:pPr>
            <a:r>
              <a:rPr lang="es-ES_tradnl" b="1">
                <a:solidFill>
                  <a:srgbClr val="006600"/>
                </a:solidFill>
              </a:rPr>
              <a:t>UNIDADES GEOQUÍMICAS</a:t>
            </a:r>
          </a:p>
        </p:txBody>
      </p:sp>
      <p:graphicFrame>
        <p:nvGraphicFramePr>
          <p:cNvPr id="73772" name="Object 44"/>
          <p:cNvGraphicFramePr>
            <a:graphicFrameLocks noChangeAspect="1"/>
          </p:cNvGraphicFramePr>
          <p:nvPr/>
        </p:nvGraphicFramePr>
        <p:xfrm>
          <a:off x="4691063" y="2276475"/>
          <a:ext cx="3552825" cy="4533900"/>
        </p:xfrm>
        <a:graphic>
          <a:graphicData uri="http://schemas.openxmlformats.org/presentationml/2006/ole">
            <p:oleObj spid="_x0000_s4098" name="Imagen de mapa de bits" r:id="rId3" imgW="3552381" imgH="4533333" progId="Paint.Picture">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73730"/>
                                        </p:tgtEl>
                                        <p:attrNameLst>
                                          <p:attrName>style.visibility</p:attrName>
                                        </p:attrNameLst>
                                      </p:cBhvr>
                                      <p:to>
                                        <p:strVal val="visible"/>
                                      </p:to>
                                    </p:set>
                                    <p:anim to="" calcmode="lin" valueType="num">
                                      <p:cBhvr>
                                        <p:cTn id="7" dur="1" fill="hold"/>
                                        <p:tgtEl>
                                          <p:spTgt spid="73730"/>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7375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4" presetClass="entr" presetSubtype="0" fill="hold" nodeType="clickEffect">
                                  <p:stCondLst>
                                    <p:cond delay="0"/>
                                  </p:stCondLst>
                                  <p:childTnLst>
                                    <p:set>
                                      <p:cBhvr>
                                        <p:cTn id="20" dur="1" fill="hold">
                                          <p:stCondLst>
                                            <p:cond delay="0"/>
                                          </p:stCondLst>
                                        </p:cTn>
                                        <p:tgtEl>
                                          <p:spTgt spid="73772"/>
                                        </p:tgtEl>
                                        <p:attrNameLst>
                                          <p:attrName>style.visibility</p:attrName>
                                        </p:attrNameLst>
                                      </p:cBhvr>
                                      <p:to>
                                        <p:strVal val="visible"/>
                                      </p:to>
                                    </p:set>
                                    <p:anim to="" calcmode="lin" valueType="num">
                                      <p:cBhvr>
                                        <p:cTn id="21" dur="1" fill="hold"/>
                                        <p:tgtEl>
                                          <p:spTgt spid="73772"/>
                                        </p:tgtEl>
                                        <p:attrNameLst>
                                          <p:attrName/>
                                        </p:attrNameLst>
                                      </p:cBhvr>
                                    </p:anim>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73743"/>
                                        </p:tgtEl>
                                        <p:attrNameLst>
                                          <p:attrName>style.visibility</p:attrName>
                                        </p:attrNameLst>
                                      </p:cBhvr>
                                      <p:to>
                                        <p:strVal val="visible"/>
                                      </p:to>
                                    </p:set>
                                    <p:animEffect transition="in" filter="strips(downLeft)">
                                      <p:cBhvr>
                                        <p:cTn id="26" dur="500"/>
                                        <p:tgtEl>
                                          <p:spTgt spid="73743"/>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7374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8" presetClass="entr" presetSubtype="12" fill="hold" grpId="0" nodeType="clickEffect">
                                  <p:stCondLst>
                                    <p:cond delay="0"/>
                                  </p:stCondLst>
                                  <p:childTnLst>
                                    <p:set>
                                      <p:cBhvr>
                                        <p:cTn id="34" dur="1" fill="hold">
                                          <p:stCondLst>
                                            <p:cond delay="0"/>
                                          </p:stCondLst>
                                        </p:cTn>
                                        <p:tgtEl>
                                          <p:spTgt spid="73747"/>
                                        </p:tgtEl>
                                        <p:attrNameLst>
                                          <p:attrName>style.visibility</p:attrName>
                                        </p:attrNameLst>
                                      </p:cBhvr>
                                      <p:to>
                                        <p:strVal val="visible"/>
                                      </p:to>
                                    </p:set>
                                    <p:animEffect transition="in" filter="strips(downLeft)">
                                      <p:cBhvr>
                                        <p:cTn id="35" dur="500"/>
                                        <p:tgtEl>
                                          <p:spTgt spid="73747"/>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499"/>
                                          </p:stCondLst>
                                        </p:cTn>
                                        <p:tgtEl>
                                          <p:spTgt spid="73745"/>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8" presetClass="entr" presetSubtype="6" fill="hold" grpId="0" nodeType="clickEffect">
                                  <p:stCondLst>
                                    <p:cond delay="0"/>
                                  </p:stCondLst>
                                  <p:childTnLst>
                                    <p:set>
                                      <p:cBhvr>
                                        <p:cTn id="43" dur="1" fill="hold">
                                          <p:stCondLst>
                                            <p:cond delay="0"/>
                                          </p:stCondLst>
                                        </p:cTn>
                                        <p:tgtEl>
                                          <p:spTgt spid="73748"/>
                                        </p:tgtEl>
                                        <p:attrNameLst>
                                          <p:attrName>style.visibility</p:attrName>
                                        </p:attrNameLst>
                                      </p:cBhvr>
                                      <p:to>
                                        <p:strVal val="visible"/>
                                      </p:to>
                                    </p:set>
                                    <p:animEffect transition="in" filter="strips(downRight)">
                                      <p:cBhvr>
                                        <p:cTn id="44" dur="500"/>
                                        <p:tgtEl>
                                          <p:spTgt spid="73748"/>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7374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7" presetClass="entr" presetSubtype="1" fill="hold" grpId="0" nodeType="clickEffect">
                                  <p:stCondLst>
                                    <p:cond delay="0"/>
                                  </p:stCondLst>
                                  <p:childTnLst>
                                    <p:set>
                                      <p:cBhvr>
                                        <p:cTn id="52" dur="1" fill="hold">
                                          <p:stCondLst>
                                            <p:cond delay="0"/>
                                          </p:stCondLst>
                                        </p:cTn>
                                        <p:tgtEl>
                                          <p:spTgt spid="73739"/>
                                        </p:tgtEl>
                                        <p:attrNameLst>
                                          <p:attrName>style.visibility</p:attrName>
                                        </p:attrNameLst>
                                      </p:cBhvr>
                                      <p:to>
                                        <p:strVal val="visible"/>
                                      </p:to>
                                    </p:set>
                                    <p:anim calcmode="lin" valueType="num">
                                      <p:cBhvr>
                                        <p:cTn id="53" dur="500" fill="hold"/>
                                        <p:tgtEl>
                                          <p:spTgt spid="73739"/>
                                        </p:tgtEl>
                                        <p:attrNameLst>
                                          <p:attrName>ppt_x</p:attrName>
                                        </p:attrNameLst>
                                      </p:cBhvr>
                                      <p:tavLst>
                                        <p:tav tm="0">
                                          <p:val>
                                            <p:strVal val="#ppt_x"/>
                                          </p:val>
                                        </p:tav>
                                        <p:tav tm="100000">
                                          <p:val>
                                            <p:strVal val="#ppt_x"/>
                                          </p:val>
                                        </p:tav>
                                      </p:tavLst>
                                    </p:anim>
                                    <p:anim calcmode="lin" valueType="num">
                                      <p:cBhvr>
                                        <p:cTn id="54" dur="500" fill="hold"/>
                                        <p:tgtEl>
                                          <p:spTgt spid="73739"/>
                                        </p:tgtEl>
                                        <p:attrNameLst>
                                          <p:attrName>ppt_y</p:attrName>
                                        </p:attrNameLst>
                                      </p:cBhvr>
                                      <p:tavLst>
                                        <p:tav tm="0">
                                          <p:val>
                                            <p:strVal val="#ppt_y-#ppt_h/2"/>
                                          </p:val>
                                        </p:tav>
                                        <p:tav tm="100000">
                                          <p:val>
                                            <p:strVal val="#ppt_y"/>
                                          </p:val>
                                        </p:tav>
                                      </p:tavLst>
                                    </p:anim>
                                    <p:anim calcmode="lin" valueType="num">
                                      <p:cBhvr>
                                        <p:cTn id="55" dur="500" fill="hold"/>
                                        <p:tgtEl>
                                          <p:spTgt spid="73739"/>
                                        </p:tgtEl>
                                        <p:attrNameLst>
                                          <p:attrName>ppt_w</p:attrName>
                                        </p:attrNameLst>
                                      </p:cBhvr>
                                      <p:tavLst>
                                        <p:tav tm="0">
                                          <p:val>
                                            <p:strVal val="#ppt_w"/>
                                          </p:val>
                                        </p:tav>
                                        <p:tav tm="100000">
                                          <p:val>
                                            <p:strVal val="#ppt_w"/>
                                          </p:val>
                                        </p:tav>
                                      </p:tavLst>
                                    </p:anim>
                                    <p:anim calcmode="lin" valueType="num">
                                      <p:cBhvr>
                                        <p:cTn id="56" dur="500" fill="hold"/>
                                        <p:tgtEl>
                                          <p:spTgt spid="73739"/>
                                        </p:tgtEl>
                                        <p:attrNameLst>
                                          <p:attrName>ppt_h</p:attrName>
                                        </p:attrNameLst>
                                      </p:cBhvr>
                                      <p:tavLst>
                                        <p:tav tm="0">
                                          <p:val>
                                            <p:fltVal val="0"/>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499"/>
                                          </p:stCondLst>
                                        </p:cTn>
                                        <p:tgtEl>
                                          <p:spTgt spid="73741"/>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8" presetClass="entr" presetSubtype="6" fill="hold" grpId="0" nodeType="clickEffect">
                                  <p:stCondLst>
                                    <p:cond delay="0"/>
                                  </p:stCondLst>
                                  <p:childTnLst>
                                    <p:set>
                                      <p:cBhvr>
                                        <p:cTn id="64" dur="1" fill="hold">
                                          <p:stCondLst>
                                            <p:cond delay="0"/>
                                          </p:stCondLst>
                                        </p:cTn>
                                        <p:tgtEl>
                                          <p:spTgt spid="73744"/>
                                        </p:tgtEl>
                                        <p:attrNameLst>
                                          <p:attrName>style.visibility</p:attrName>
                                        </p:attrNameLst>
                                      </p:cBhvr>
                                      <p:to>
                                        <p:strVal val="visible"/>
                                      </p:to>
                                    </p:set>
                                    <p:animEffect transition="in" filter="strips(downRight)">
                                      <p:cBhvr>
                                        <p:cTn id="65" dur="500"/>
                                        <p:tgtEl>
                                          <p:spTgt spid="73744"/>
                                        </p:tgtEl>
                                      </p:cBhvr>
                                    </p:animEffec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499"/>
                                          </p:stCondLst>
                                        </p:cTn>
                                        <p:tgtEl>
                                          <p:spTgt spid="737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animBg="1" autoUpdateAnimBg="0"/>
      <p:bldP spid="73739" grpId="0" animBg="1"/>
      <p:bldP spid="73741" grpId="0" animBg="1" autoUpdateAnimBg="0"/>
      <p:bldP spid="73742" grpId="0" animBg="1" autoUpdateAnimBg="0"/>
      <p:bldP spid="73743" grpId="0" animBg="1"/>
      <p:bldP spid="73744" grpId="0" animBg="1"/>
      <p:bldP spid="73745" grpId="0" animBg="1" autoUpdateAnimBg="0"/>
      <p:bldP spid="73746" grpId="0" animBg="1" autoUpdateAnimBg="0"/>
      <p:bldP spid="73747" grpId="0" animBg="1"/>
      <p:bldP spid="73748" grpId="0" animBg="1"/>
      <p:bldP spid="73749" grpId="0" animBg="1" autoUpdateAnimBg="0"/>
      <p:bldP spid="73750"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4" descr="Litosfera"/>
          <p:cNvPicPr>
            <a:picLocks noChangeAspect="1" noChangeArrowheads="1"/>
          </p:cNvPicPr>
          <p:nvPr/>
        </p:nvPicPr>
        <p:blipFill>
          <a:blip r:embed="rId2"/>
          <a:srcRect/>
          <a:stretch>
            <a:fillRect/>
          </a:stretch>
        </p:blipFill>
        <p:spPr bwMode="auto">
          <a:xfrm>
            <a:off x="642938" y="285750"/>
            <a:ext cx="7643812" cy="65722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ChangeArrowheads="1"/>
          </p:cNvSpPr>
          <p:nvPr/>
        </p:nvSpPr>
        <p:spPr bwMode="auto">
          <a:xfrm>
            <a:off x="2914650" y="42863"/>
            <a:ext cx="3313113" cy="361950"/>
          </a:xfrm>
          <a:prstGeom prst="rect">
            <a:avLst/>
          </a:prstGeom>
          <a:solidFill>
            <a:srgbClr val="FFFF99"/>
          </a:solidFill>
          <a:ln w="25400">
            <a:solidFill>
              <a:schemeClr val="accent2"/>
            </a:solidFill>
            <a:miter lim="800000"/>
            <a:headEnd/>
            <a:tailEnd/>
          </a:ln>
        </p:spPr>
        <p:txBody>
          <a:bodyPr>
            <a:spAutoFit/>
          </a:bodyPr>
          <a:lstStyle/>
          <a:p>
            <a:pPr algn="ctr" eaLnBrk="0" hangingPunct="0">
              <a:spcBef>
                <a:spcPct val="50000"/>
              </a:spcBef>
            </a:pPr>
            <a:r>
              <a:rPr lang="es-ES_tradnl" sz="1600">
                <a:solidFill>
                  <a:schemeClr val="accent2"/>
                </a:solidFill>
                <a:latin typeface="Verdana" pitchFamily="34" charset="0"/>
              </a:rPr>
              <a:t>ESTRUCTURA DE LA TIERRA</a:t>
            </a:r>
            <a:endParaRPr lang="es-ES_tradnl" sz="1600">
              <a:latin typeface="Verdana" pitchFamily="34" charset="0"/>
            </a:endParaRPr>
          </a:p>
        </p:txBody>
      </p:sp>
      <p:grpSp>
        <p:nvGrpSpPr>
          <p:cNvPr id="2" name="Group 18"/>
          <p:cNvGrpSpPr>
            <a:grpSpLocks/>
          </p:cNvGrpSpPr>
          <p:nvPr/>
        </p:nvGrpSpPr>
        <p:grpSpPr bwMode="auto">
          <a:xfrm>
            <a:off x="250825" y="2430463"/>
            <a:ext cx="2071688" cy="2255837"/>
            <a:chOff x="222" y="2366"/>
            <a:chExt cx="1310" cy="1421"/>
          </a:xfrm>
        </p:grpSpPr>
        <p:sp>
          <p:nvSpPr>
            <p:cNvPr id="37912" name="Rectangle 19"/>
            <p:cNvSpPr>
              <a:spLocks noChangeArrowheads="1"/>
            </p:cNvSpPr>
            <p:nvPr/>
          </p:nvSpPr>
          <p:spPr bwMode="auto">
            <a:xfrm>
              <a:off x="222" y="2366"/>
              <a:ext cx="1242" cy="1421"/>
            </a:xfrm>
            <a:prstGeom prst="rect">
              <a:avLst/>
            </a:prstGeom>
            <a:solidFill>
              <a:srgbClr val="FEDFCA"/>
            </a:solidFill>
            <a:ln w="19050">
              <a:solidFill>
                <a:schemeClr val="tx1"/>
              </a:solidFill>
              <a:miter lim="800000"/>
              <a:headEnd/>
              <a:tailEnd type="none" w="lg" len="med"/>
            </a:ln>
          </p:spPr>
          <p:txBody>
            <a:bodyPr lIns="18000" tIns="46800" rIns="54000" bIns="46800" anchor="ctr">
              <a:spAutoFit/>
            </a:bodyPr>
            <a:lstStyle/>
            <a:p>
              <a:endParaRPr lang="es-ES_tradnl"/>
            </a:p>
          </p:txBody>
        </p:sp>
        <p:sp>
          <p:nvSpPr>
            <p:cNvPr id="37913" name="Text Box 20"/>
            <p:cNvSpPr txBox="1">
              <a:spLocks noChangeArrowheads="1"/>
            </p:cNvSpPr>
            <p:nvPr/>
          </p:nvSpPr>
          <p:spPr bwMode="auto">
            <a:xfrm>
              <a:off x="299" y="2708"/>
              <a:ext cx="1233" cy="982"/>
            </a:xfrm>
            <a:prstGeom prst="rect">
              <a:avLst/>
            </a:prstGeom>
            <a:noFill/>
            <a:ln w="19050">
              <a:noFill/>
              <a:miter lim="800000"/>
              <a:headEnd/>
              <a:tailEnd type="none" w="lg" len="med"/>
            </a:ln>
          </p:spPr>
          <p:txBody>
            <a:bodyPr lIns="18000" tIns="46800" rIns="54000" bIns="46800" anchor="ctr">
              <a:spAutoFit/>
            </a:bodyPr>
            <a:lstStyle/>
            <a:p>
              <a:pPr eaLnBrk="0" hangingPunct="0">
                <a:spcBef>
                  <a:spcPct val="50000"/>
                </a:spcBef>
              </a:pPr>
              <a:r>
                <a:rPr lang="es-ES_tradnl" sz="1600"/>
                <a:t>Entre 25 y 70 km.</a:t>
              </a:r>
              <a:br>
                <a:rPr lang="es-ES_tradnl" sz="1600"/>
              </a:br>
              <a:r>
                <a:rPr lang="es-ES_tradnl" sz="1600"/>
                <a:t>Muy heterogénea.</a:t>
              </a:r>
              <a:br>
                <a:rPr lang="es-ES_tradnl" sz="1600"/>
              </a:br>
              <a:r>
                <a:rPr lang="es-ES_tradnl" sz="1600"/>
                <a:t>Rocas poco densas (2,7 g/cm</a:t>
              </a:r>
              <a:r>
                <a:rPr lang="es-ES_tradnl" sz="1600" baseline="30000"/>
                <a:t>3</a:t>
              </a:r>
              <a:r>
                <a:rPr lang="es-ES_tradnl" sz="1600"/>
                <a:t>).</a:t>
              </a:r>
              <a:br>
                <a:rPr lang="es-ES_tradnl" sz="1600"/>
              </a:br>
              <a:r>
                <a:rPr lang="es-ES_tradnl" sz="1600"/>
                <a:t>Edad de las rocas entre 0 y 4000 M. a.</a:t>
              </a:r>
            </a:p>
          </p:txBody>
        </p:sp>
      </p:grpSp>
      <p:grpSp>
        <p:nvGrpSpPr>
          <p:cNvPr id="3" name="Group 21"/>
          <p:cNvGrpSpPr>
            <a:grpSpLocks/>
          </p:cNvGrpSpPr>
          <p:nvPr/>
        </p:nvGrpSpPr>
        <p:grpSpPr bwMode="auto">
          <a:xfrm>
            <a:off x="2301875" y="2430463"/>
            <a:ext cx="2084388" cy="2255837"/>
            <a:chOff x="1544" y="2378"/>
            <a:chExt cx="1357" cy="1421"/>
          </a:xfrm>
        </p:grpSpPr>
        <p:sp>
          <p:nvSpPr>
            <p:cNvPr id="37910" name="Rectangle 22"/>
            <p:cNvSpPr>
              <a:spLocks noChangeArrowheads="1"/>
            </p:cNvSpPr>
            <p:nvPr/>
          </p:nvSpPr>
          <p:spPr bwMode="auto">
            <a:xfrm>
              <a:off x="1544" y="2378"/>
              <a:ext cx="1242" cy="1421"/>
            </a:xfrm>
            <a:prstGeom prst="rect">
              <a:avLst/>
            </a:prstGeom>
            <a:solidFill>
              <a:srgbClr val="FEDFCA"/>
            </a:solidFill>
            <a:ln w="19050">
              <a:solidFill>
                <a:schemeClr val="tx1"/>
              </a:solidFill>
              <a:miter lim="800000"/>
              <a:headEnd/>
              <a:tailEnd type="none" w="lg" len="med"/>
            </a:ln>
          </p:spPr>
          <p:txBody>
            <a:bodyPr lIns="18000" tIns="46800" rIns="90000" bIns="46800" anchor="ctr">
              <a:spAutoFit/>
            </a:bodyPr>
            <a:lstStyle/>
            <a:p>
              <a:endParaRPr lang="es-ES_tradnl"/>
            </a:p>
          </p:txBody>
        </p:sp>
        <p:sp>
          <p:nvSpPr>
            <p:cNvPr id="37911" name="Text Box 23"/>
            <p:cNvSpPr txBox="1">
              <a:spLocks noChangeArrowheads="1"/>
            </p:cNvSpPr>
            <p:nvPr/>
          </p:nvSpPr>
          <p:spPr bwMode="auto">
            <a:xfrm>
              <a:off x="1611" y="2708"/>
              <a:ext cx="1290" cy="982"/>
            </a:xfrm>
            <a:prstGeom prst="rect">
              <a:avLst/>
            </a:prstGeom>
            <a:noFill/>
            <a:ln w="19050">
              <a:noFill/>
              <a:miter lim="800000"/>
              <a:headEnd/>
              <a:tailEnd type="none" w="lg" len="med"/>
            </a:ln>
          </p:spPr>
          <p:txBody>
            <a:bodyPr lIns="18000" tIns="46800" rIns="90000" bIns="46800" anchor="ctr">
              <a:spAutoFit/>
            </a:bodyPr>
            <a:lstStyle/>
            <a:p>
              <a:pPr eaLnBrk="0" hangingPunct="0">
                <a:spcBef>
                  <a:spcPct val="50000"/>
                </a:spcBef>
              </a:pPr>
              <a:r>
                <a:rPr lang="es-ES_tradnl" sz="1600"/>
                <a:t>Entre 5 y 10 km.</a:t>
              </a:r>
              <a:br>
                <a:rPr lang="es-ES_tradnl" sz="1600"/>
              </a:br>
              <a:r>
                <a:rPr lang="es-ES_tradnl" sz="1600"/>
                <a:t>Más delgada.</a:t>
              </a:r>
              <a:br>
                <a:rPr lang="es-ES_tradnl" sz="1600"/>
              </a:br>
              <a:r>
                <a:rPr lang="es-ES_tradnl" sz="1600"/>
                <a:t>Rocas de densidad media  (3 g/cm</a:t>
              </a:r>
              <a:r>
                <a:rPr lang="es-ES_tradnl" sz="1600" baseline="30000"/>
                <a:t>3</a:t>
              </a:r>
              <a:r>
                <a:rPr lang="es-ES_tradnl" sz="1600"/>
                <a:t>).</a:t>
              </a:r>
              <a:br>
                <a:rPr lang="es-ES_tradnl" sz="1600"/>
              </a:br>
              <a:r>
                <a:rPr lang="es-ES_tradnl" sz="1600"/>
                <a:t>Edad de las rocas entre 0 y 180 M. a.</a:t>
              </a:r>
            </a:p>
          </p:txBody>
        </p:sp>
      </p:grpSp>
      <p:grpSp>
        <p:nvGrpSpPr>
          <p:cNvPr id="4" name="Group 24"/>
          <p:cNvGrpSpPr>
            <a:grpSpLocks/>
          </p:cNvGrpSpPr>
          <p:nvPr/>
        </p:nvGrpSpPr>
        <p:grpSpPr bwMode="auto">
          <a:xfrm>
            <a:off x="4437063" y="1797050"/>
            <a:ext cx="2085975" cy="3225800"/>
            <a:chOff x="2955" y="1955"/>
            <a:chExt cx="1453" cy="2032"/>
          </a:xfrm>
        </p:grpSpPr>
        <p:sp>
          <p:nvSpPr>
            <p:cNvPr id="37908" name="Rectangle 25"/>
            <p:cNvSpPr>
              <a:spLocks noChangeArrowheads="1"/>
            </p:cNvSpPr>
            <p:nvPr/>
          </p:nvSpPr>
          <p:spPr bwMode="auto">
            <a:xfrm>
              <a:off x="2955" y="1955"/>
              <a:ext cx="1453" cy="2032"/>
            </a:xfrm>
            <a:prstGeom prst="rect">
              <a:avLst/>
            </a:prstGeom>
            <a:solidFill>
              <a:srgbClr val="FEDFCA"/>
            </a:solidFill>
            <a:ln w="19050">
              <a:solidFill>
                <a:schemeClr val="tx1"/>
              </a:solidFill>
              <a:miter lim="800000"/>
              <a:headEnd/>
              <a:tailEnd type="none" w="lg" len="med"/>
            </a:ln>
          </p:spPr>
          <p:txBody>
            <a:bodyPr lIns="18000" tIns="46800" rIns="90000" bIns="46800" anchor="ctr">
              <a:spAutoFit/>
            </a:bodyPr>
            <a:lstStyle/>
            <a:p>
              <a:endParaRPr lang="es-ES_tradnl"/>
            </a:p>
          </p:txBody>
        </p:sp>
        <p:sp>
          <p:nvSpPr>
            <p:cNvPr id="37909" name="Text Box 26"/>
            <p:cNvSpPr txBox="1">
              <a:spLocks noChangeArrowheads="1"/>
            </p:cNvSpPr>
            <p:nvPr/>
          </p:nvSpPr>
          <p:spPr bwMode="auto">
            <a:xfrm>
              <a:off x="3020" y="2087"/>
              <a:ext cx="1381" cy="1775"/>
            </a:xfrm>
            <a:prstGeom prst="rect">
              <a:avLst/>
            </a:prstGeom>
            <a:noFill/>
            <a:ln w="19050">
              <a:noFill/>
              <a:miter lim="800000"/>
              <a:headEnd/>
              <a:tailEnd type="none" w="lg" len="med"/>
            </a:ln>
          </p:spPr>
          <p:txBody>
            <a:bodyPr lIns="18000" tIns="46800" rIns="90000" bIns="46800" anchor="ctr"/>
            <a:lstStyle/>
            <a:p>
              <a:pPr eaLnBrk="0" hangingPunct="0">
                <a:spcBef>
                  <a:spcPct val="50000"/>
                </a:spcBef>
              </a:pPr>
              <a:r>
                <a:rPr lang="es-ES_tradnl" sz="1600"/>
                <a:t>Desde la base de la corteza hasta 2900 km.</a:t>
              </a:r>
            </a:p>
            <a:p>
              <a:pPr eaLnBrk="0" hangingPunct="0">
                <a:spcBef>
                  <a:spcPct val="50000"/>
                </a:spcBef>
              </a:pPr>
              <a:r>
                <a:rPr lang="es-ES_tradnl" sz="1600"/>
                <a:t>Representa el 83% del volumen total de la Tierra.</a:t>
              </a:r>
            </a:p>
            <a:p>
              <a:pPr eaLnBrk="0" hangingPunct="0">
                <a:spcBef>
                  <a:spcPct val="50000"/>
                </a:spcBef>
              </a:pPr>
              <a:r>
                <a:rPr lang="es-ES_tradnl" sz="1600"/>
                <a:t>Densidad del manto superior 3,3 g/cm</a:t>
              </a:r>
              <a:r>
                <a:rPr lang="es-ES_tradnl" sz="1600" baseline="30000"/>
                <a:t>3.</a:t>
              </a:r>
              <a:endParaRPr lang="es-ES_tradnl" sz="1600"/>
            </a:p>
            <a:p>
              <a:pPr eaLnBrk="0" hangingPunct="0">
                <a:spcBef>
                  <a:spcPct val="50000"/>
                </a:spcBef>
              </a:pPr>
              <a:r>
                <a:rPr lang="es-ES_tradnl" sz="1600"/>
                <a:t>Densidad del manto inferior 5,5 g/cm</a:t>
              </a:r>
              <a:r>
                <a:rPr lang="es-ES_tradnl" sz="1600" baseline="30000"/>
                <a:t>3</a:t>
              </a:r>
              <a:r>
                <a:rPr lang="es-ES_tradnl" sz="1600"/>
                <a:t>.</a:t>
              </a:r>
            </a:p>
          </p:txBody>
        </p:sp>
      </p:grpSp>
      <p:grpSp>
        <p:nvGrpSpPr>
          <p:cNvPr id="5" name="Group 27"/>
          <p:cNvGrpSpPr>
            <a:grpSpLocks/>
          </p:cNvGrpSpPr>
          <p:nvPr/>
        </p:nvGrpSpPr>
        <p:grpSpPr bwMode="auto">
          <a:xfrm>
            <a:off x="6745288" y="1779588"/>
            <a:ext cx="2071687" cy="3225800"/>
            <a:chOff x="4511" y="1944"/>
            <a:chExt cx="1453" cy="2032"/>
          </a:xfrm>
        </p:grpSpPr>
        <p:sp>
          <p:nvSpPr>
            <p:cNvPr id="37906" name="Rectangle 28"/>
            <p:cNvSpPr>
              <a:spLocks noChangeArrowheads="1"/>
            </p:cNvSpPr>
            <p:nvPr/>
          </p:nvSpPr>
          <p:spPr bwMode="auto">
            <a:xfrm>
              <a:off x="4511" y="1944"/>
              <a:ext cx="1453" cy="2032"/>
            </a:xfrm>
            <a:prstGeom prst="rect">
              <a:avLst/>
            </a:prstGeom>
            <a:solidFill>
              <a:srgbClr val="FEDFCA"/>
            </a:solidFill>
            <a:ln w="19050">
              <a:solidFill>
                <a:schemeClr val="tx1"/>
              </a:solidFill>
              <a:miter lim="800000"/>
              <a:headEnd/>
              <a:tailEnd type="none" w="lg" len="med"/>
            </a:ln>
          </p:spPr>
          <p:txBody>
            <a:bodyPr lIns="18000" tIns="46800" rIns="90000" bIns="46800" anchor="ctr">
              <a:spAutoFit/>
            </a:bodyPr>
            <a:lstStyle/>
            <a:p>
              <a:endParaRPr lang="es-ES_tradnl"/>
            </a:p>
          </p:txBody>
        </p:sp>
        <p:sp>
          <p:nvSpPr>
            <p:cNvPr id="37907" name="Text Box 29"/>
            <p:cNvSpPr txBox="1">
              <a:spLocks noChangeArrowheads="1"/>
            </p:cNvSpPr>
            <p:nvPr/>
          </p:nvSpPr>
          <p:spPr bwMode="auto">
            <a:xfrm>
              <a:off x="4609" y="2153"/>
              <a:ext cx="1303" cy="1730"/>
            </a:xfrm>
            <a:prstGeom prst="rect">
              <a:avLst/>
            </a:prstGeom>
            <a:noFill/>
            <a:ln w="19050">
              <a:noFill/>
              <a:miter lim="800000"/>
              <a:headEnd/>
              <a:tailEnd type="none" w="lg" len="med"/>
            </a:ln>
          </p:spPr>
          <p:txBody>
            <a:bodyPr lIns="18000" tIns="46800" rIns="90000" bIns="46800" anchor="ctr"/>
            <a:lstStyle/>
            <a:p>
              <a:pPr eaLnBrk="0" hangingPunct="0">
                <a:spcBef>
                  <a:spcPct val="50000"/>
                </a:spcBef>
              </a:pPr>
              <a:r>
                <a:rPr lang="es-ES_tradnl" sz="1600"/>
                <a:t>Desde los 2900 km al centro del planeta.</a:t>
              </a:r>
            </a:p>
            <a:p>
              <a:pPr eaLnBrk="0" hangingPunct="0">
                <a:spcBef>
                  <a:spcPct val="50000"/>
                </a:spcBef>
              </a:pPr>
              <a:r>
                <a:rPr lang="es-ES_tradnl" sz="1600"/>
                <a:t>Representa el 16% del volumen total del planeta.</a:t>
              </a:r>
            </a:p>
            <a:p>
              <a:pPr eaLnBrk="0" hangingPunct="0">
                <a:spcBef>
                  <a:spcPct val="50000"/>
                </a:spcBef>
              </a:pPr>
              <a:r>
                <a:rPr lang="es-ES_tradnl" sz="1600"/>
                <a:t>Densidad alta     (10 a 13 g/cm</a:t>
              </a:r>
              <a:r>
                <a:rPr lang="es-ES_tradnl" sz="1600" baseline="30000"/>
                <a:t>3</a:t>
              </a:r>
              <a:r>
                <a:rPr lang="es-ES_tradnl" sz="1600"/>
                <a:t>).</a:t>
              </a:r>
            </a:p>
            <a:p>
              <a:pPr eaLnBrk="0" hangingPunct="0">
                <a:spcBef>
                  <a:spcPct val="50000"/>
                </a:spcBef>
              </a:pPr>
              <a:r>
                <a:rPr lang="es-ES_tradnl" sz="1600"/>
                <a:t>Compuesto principalmente por hierro y níquel.</a:t>
              </a:r>
            </a:p>
          </p:txBody>
        </p:sp>
      </p:grpSp>
      <p:sp>
        <p:nvSpPr>
          <p:cNvPr id="75806" name="Line 30"/>
          <p:cNvSpPr>
            <a:spLocks noChangeShapeType="1"/>
          </p:cNvSpPr>
          <p:nvPr/>
        </p:nvSpPr>
        <p:spPr bwMode="auto">
          <a:xfrm>
            <a:off x="5480050" y="1233488"/>
            <a:ext cx="0" cy="369887"/>
          </a:xfrm>
          <a:prstGeom prst="line">
            <a:avLst/>
          </a:prstGeom>
          <a:noFill/>
          <a:ln w="19050">
            <a:solidFill>
              <a:schemeClr val="tx1"/>
            </a:solidFill>
            <a:round/>
            <a:headEnd/>
            <a:tailEnd type="triangle" w="lg" len="med"/>
          </a:ln>
        </p:spPr>
        <p:txBody>
          <a:bodyPr lIns="18000" tIns="46800" rIns="90000" bIns="46800" anchor="ctr">
            <a:spAutoFit/>
          </a:bodyPr>
          <a:lstStyle/>
          <a:p>
            <a:endParaRPr lang="es-ES"/>
          </a:p>
        </p:txBody>
      </p:sp>
      <p:sp>
        <p:nvSpPr>
          <p:cNvPr id="75807" name="Text Box 31"/>
          <p:cNvSpPr txBox="1">
            <a:spLocks noChangeArrowheads="1"/>
          </p:cNvSpPr>
          <p:nvPr/>
        </p:nvSpPr>
        <p:spPr bwMode="auto">
          <a:xfrm>
            <a:off x="4738688" y="1611313"/>
            <a:ext cx="1498600" cy="336550"/>
          </a:xfrm>
          <a:prstGeom prst="rect">
            <a:avLst/>
          </a:prstGeom>
          <a:solidFill>
            <a:srgbClr val="FAF478"/>
          </a:solidFill>
          <a:ln w="19050">
            <a:noFill/>
            <a:miter lim="800000"/>
            <a:headEnd/>
            <a:tailEnd/>
          </a:ln>
        </p:spPr>
        <p:txBody>
          <a:bodyPr lIns="18000" tIns="46800" rIns="90000" bIns="46800" anchor="ctr">
            <a:spAutoFit/>
          </a:bodyPr>
          <a:lstStyle/>
          <a:p>
            <a:pPr algn="ctr" eaLnBrk="0" hangingPunct="0">
              <a:spcBef>
                <a:spcPct val="50000"/>
              </a:spcBef>
            </a:pPr>
            <a:r>
              <a:rPr lang="es-ES_tradnl" sz="1600" b="1">
                <a:solidFill>
                  <a:srgbClr val="990000"/>
                </a:solidFill>
              </a:rPr>
              <a:t>MANTO</a:t>
            </a:r>
          </a:p>
        </p:txBody>
      </p:sp>
      <p:sp>
        <p:nvSpPr>
          <p:cNvPr id="75808" name="Text Box 32"/>
          <p:cNvSpPr txBox="1">
            <a:spLocks noChangeArrowheads="1"/>
          </p:cNvSpPr>
          <p:nvPr/>
        </p:nvSpPr>
        <p:spPr bwMode="auto">
          <a:xfrm>
            <a:off x="7023100" y="1593850"/>
            <a:ext cx="1498600" cy="336550"/>
          </a:xfrm>
          <a:prstGeom prst="rect">
            <a:avLst/>
          </a:prstGeom>
          <a:solidFill>
            <a:srgbClr val="FAF478"/>
          </a:solidFill>
          <a:ln w="19050">
            <a:noFill/>
            <a:miter lim="800000"/>
            <a:headEnd/>
            <a:tailEnd/>
          </a:ln>
        </p:spPr>
        <p:txBody>
          <a:bodyPr lIns="18000" tIns="46800" rIns="90000" bIns="46800" anchor="ctr">
            <a:spAutoFit/>
          </a:bodyPr>
          <a:lstStyle/>
          <a:p>
            <a:pPr algn="ctr" eaLnBrk="0" hangingPunct="0">
              <a:spcBef>
                <a:spcPct val="50000"/>
              </a:spcBef>
            </a:pPr>
            <a:r>
              <a:rPr lang="es-ES_tradnl" sz="1600" b="1">
                <a:solidFill>
                  <a:srgbClr val="990000"/>
                </a:solidFill>
              </a:rPr>
              <a:t>NÚCLEO</a:t>
            </a:r>
          </a:p>
        </p:txBody>
      </p:sp>
      <p:sp>
        <p:nvSpPr>
          <p:cNvPr id="75809" name="Freeform 33"/>
          <p:cNvSpPr>
            <a:spLocks/>
          </p:cNvSpPr>
          <p:nvPr/>
        </p:nvSpPr>
        <p:spPr bwMode="auto">
          <a:xfrm>
            <a:off x="1974850" y="1093788"/>
            <a:ext cx="1236663" cy="458787"/>
          </a:xfrm>
          <a:custGeom>
            <a:avLst/>
            <a:gdLst>
              <a:gd name="T0" fmla="*/ 2147483647 w 844"/>
              <a:gd name="T1" fmla="*/ 0 h 289"/>
              <a:gd name="T2" fmla="*/ 0 w 844"/>
              <a:gd name="T3" fmla="*/ 0 h 289"/>
              <a:gd name="T4" fmla="*/ 0 w 844"/>
              <a:gd name="T5" fmla="*/ 2147483647 h 289"/>
              <a:gd name="T6" fmla="*/ 0 60000 65536"/>
              <a:gd name="T7" fmla="*/ 0 60000 65536"/>
              <a:gd name="T8" fmla="*/ 0 60000 65536"/>
              <a:gd name="T9" fmla="*/ 0 w 844"/>
              <a:gd name="T10" fmla="*/ 0 h 289"/>
              <a:gd name="T11" fmla="*/ 844 w 844"/>
              <a:gd name="T12" fmla="*/ 289 h 289"/>
            </a:gdLst>
            <a:ahLst/>
            <a:cxnLst>
              <a:cxn ang="T6">
                <a:pos x="T0" y="T1"/>
              </a:cxn>
              <a:cxn ang="T7">
                <a:pos x="T2" y="T3"/>
              </a:cxn>
              <a:cxn ang="T8">
                <a:pos x="T4" y="T5"/>
              </a:cxn>
            </a:cxnLst>
            <a:rect l="T9" t="T10" r="T11" b="T12"/>
            <a:pathLst>
              <a:path w="844" h="289">
                <a:moveTo>
                  <a:pt x="844" y="0"/>
                </a:moveTo>
                <a:lnTo>
                  <a:pt x="0" y="0"/>
                </a:lnTo>
                <a:lnTo>
                  <a:pt x="0" y="289"/>
                </a:lnTo>
              </a:path>
            </a:pathLst>
          </a:custGeom>
          <a:noFill/>
          <a:ln w="19050">
            <a:solidFill>
              <a:schemeClr val="tx1"/>
            </a:solidFill>
            <a:round/>
            <a:headEnd/>
            <a:tailEnd type="triangle" w="lg" len="med"/>
          </a:ln>
        </p:spPr>
        <p:txBody>
          <a:bodyPr wrap="none" lIns="18000" tIns="46800" rIns="90000" bIns="46800" anchor="ctr">
            <a:spAutoFit/>
          </a:bodyPr>
          <a:lstStyle/>
          <a:p>
            <a:endParaRPr lang="es-ES_tradnl"/>
          </a:p>
        </p:txBody>
      </p:sp>
      <p:sp>
        <p:nvSpPr>
          <p:cNvPr id="75810" name="Freeform 34"/>
          <p:cNvSpPr>
            <a:spLocks/>
          </p:cNvSpPr>
          <p:nvPr/>
        </p:nvSpPr>
        <p:spPr bwMode="auto">
          <a:xfrm>
            <a:off x="5751513" y="1092200"/>
            <a:ext cx="2017712" cy="476250"/>
          </a:xfrm>
          <a:custGeom>
            <a:avLst/>
            <a:gdLst>
              <a:gd name="T0" fmla="*/ 0 w 1377"/>
              <a:gd name="T1" fmla="*/ 0 h 300"/>
              <a:gd name="T2" fmla="*/ 2147483647 w 1377"/>
              <a:gd name="T3" fmla="*/ 0 h 300"/>
              <a:gd name="T4" fmla="*/ 2147483647 w 1377"/>
              <a:gd name="T5" fmla="*/ 2147483647 h 300"/>
              <a:gd name="T6" fmla="*/ 0 60000 65536"/>
              <a:gd name="T7" fmla="*/ 0 60000 65536"/>
              <a:gd name="T8" fmla="*/ 0 60000 65536"/>
              <a:gd name="T9" fmla="*/ 0 w 1377"/>
              <a:gd name="T10" fmla="*/ 0 h 300"/>
              <a:gd name="T11" fmla="*/ 1377 w 1377"/>
              <a:gd name="T12" fmla="*/ 300 h 300"/>
            </a:gdLst>
            <a:ahLst/>
            <a:cxnLst>
              <a:cxn ang="T6">
                <a:pos x="T0" y="T1"/>
              </a:cxn>
              <a:cxn ang="T7">
                <a:pos x="T2" y="T3"/>
              </a:cxn>
              <a:cxn ang="T8">
                <a:pos x="T4" y="T5"/>
              </a:cxn>
            </a:cxnLst>
            <a:rect l="T9" t="T10" r="T11" b="T12"/>
            <a:pathLst>
              <a:path w="1377" h="300">
                <a:moveTo>
                  <a:pt x="0" y="0"/>
                </a:moveTo>
                <a:lnTo>
                  <a:pt x="1377" y="0"/>
                </a:lnTo>
                <a:lnTo>
                  <a:pt x="1377" y="300"/>
                </a:lnTo>
              </a:path>
            </a:pathLst>
          </a:custGeom>
          <a:noFill/>
          <a:ln w="19050">
            <a:solidFill>
              <a:schemeClr val="tx1"/>
            </a:solidFill>
            <a:round/>
            <a:headEnd/>
            <a:tailEnd type="triangle" w="lg" len="med"/>
          </a:ln>
        </p:spPr>
        <p:txBody>
          <a:bodyPr wrap="none" lIns="18000" tIns="46800" rIns="90000" bIns="46800" anchor="ctr">
            <a:spAutoFit/>
          </a:bodyPr>
          <a:lstStyle/>
          <a:p>
            <a:endParaRPr lang="es-ES_tradnl"/>
          </a:p>
        </p:txBody>
      </p:sp>
      <p:sp>
        <p:nvSpPr>
          <p:cNvPr id="75811" name="Text Box 35"/>
          <p:cNvSpPr txBox="1">
            <a:spLocks noChangeArrowheads="1"/>
          </p:cNvSpPr>
          <p:nvPr/>
        </p:nvSpPr>
        <p:spPr bwMode="auto">
          <a:xfrm>
            <a:off x="455613" y="2157413"/>
            <a:ext cx="1577975" cy="581025"/>
          </a:xfrm>
          <a:prstGeom prst="rect">
            <a:avLst/>
          </a:prstGeom>
          <a:solidFill>
            <a:srgbClr val="FFD41F"/>
          </a:solidFill>
          <a:ln w="19050">
            <a:noFill/>
            <a:miter lim="800000"/>
            <a:headEnd/>
            <a:tailEnd/>
          </a:ln>
        </p:spPr>
        <p:txBody>
          <a:bodyPr lIns="18000" tIns="46800" rIns="90000" bIns="46800" anchor="ctr">
            <a:spAutoFit/>
          </a:bodyPr>
          <a:lstStyle/>
          <a:p>
            <a:pPr algn="ctr" eaLnBrk="0" hangingPunct="0">
              <a:spcBef>
                <a:spcPct val="50000"/>
              </a:spcBef>
            </a:pPr>
            <a:r>
              <a:rPr lang="es-ES_tradnl" sz="1600" b="1">
                <a:solidFill>
                  <a:srgbClr val="FF0000"/>
                </a:solidFill>
              </a:rPr>
              <a:t>CORTEZA</a:t>
            </a:r>
            <a:br>
              <a:rPr lang="es-ES_tradnl" sz="1600" b="1">
                <a:solidFill>
                  <a:srgbClr val="FF0000"/>
                </a:solidFill>
              </a:rPr>
            </a:br>
            <a:r>
              <a:rPr lang="es-ES_tradnl" sz="1600" b="1">
                <a:solidFill>
                  <a:srgbClr val="FF0000"/>
                </a:solidFill>
              </a:rPr>
              <a:t>CONTINENTAL</a:t>
            </a:r>
          </a:p>
        </p:txBody>
      </p:sp>
      <p:sp>
        <p:nvSpPr>
          <p:cNvPr id="75812" name="Text Box 36"/>
          <p:cNvSpPr txBox="1">
            <a:spLocks noChangeArrowheads="1"/>
          </p:cNvSpPr>
          <p:nvPr/>
        </p:nvSpPr>
        <p:spPr bwMode="auto">
          <a:xfrm>
            <a:off x="2479675" y="2138363"/>
            <a:ext cx="1589088" cy="581025"/>
          </a:xfrm>
          <a:prstGeom prst="rect">
            <a:avLst/>
          </a:prstGeom>
          <a:solidFill>
            <a:srgbClr val="FFD41F"/>
          </a:solidFill>
          <a:ln w="19050">
            <a:noFill/>
            <a:miter lim="800000"/>
            <a:headEnd/>
            <a:tailEnd/>
          </a:ln>
        </p:spPr>
        <p:txBody>
          <a:bodyPr lIns="18000" tIns="46800" rIns="90000" bIns="46800" anchor="ctr">
            <a:spAutoFit/>
          </a:bodyPr>
          <a:lstStyle/>
          <a:p>
            <a:pPr algn="ctr" eaLnBrk="0" hangingPunct="0">
              <a:spcBef>
                <a:spcPct val="50000"/>
              </a:spcBef>
            </a:pPr>
            <a:r>
              <a:rPr lang="es-ES_tradnl" sz="1600" b="1">
                <a:solidFill>
                  <a:srgbClr val="FF0000"/>
                </a:solidFill>
              </a:rPr>
              <a:t>CORTEZA</a:t>
            </a:r>
            <a:br>
              <a:rPr lang="es-ES_tradnl" sz="1600" b="1">
                <a:solidFill>
                  <a:srgbClr val="FF0000"/>
                </a:solidFill>
              </a:rPr>
            </a:br>
            <a:r>
              <a:rPr lang="es-ES_tradnl" sz="1600" b="1">
                <a:solidFill>
                  <a:srgbClr val="FF0000"/>
                </a:solidFill>
              </a:rPr>
              <a:t>OCEÁNICA</a:t>
            </a:r>
          </a:p>
        </p:txBody>
      </p:sp>
      <p:sp>
        <p:nvSpPr>
          <p:cNvPr id="75813" name="Freeform 37"/>
          <p:cNvSpPr>
            <a:spLocks/>
          </p:cNvSpPr>
          <p:nvPr/>
        </p:nvSpPr>
        <p:spPr bwMode="auto">
          <a:xfrm>
            <a:off x="1001713" y="1743075"/>
            <a:ext cx="261937" cy="387350"/>
          </a:xfrm>
          <a:custGeom>
            <a:avLst/>
            <a:gdLst>
              <a:gd name="T0" fmla="*/ 2147483647 w 167"/>
              <a:gd name="T1" fmla="*/ 0 h 322"/>
              <a:gd name="T2" fmla="*/ 0 w 167"/>
              <a:gd name="T3" fmla="*/ 0 h 322"/>
              <a:gd name="T4" fmla="*/ 0 w 167"/>
              <a:gd name="T5" fmla="*/ 2147483647 h 322"/>
              <a:gd name="T6" fmla="*/ 0 60000 65536"/>
              <a:gd name="T7" fmla="*/ 0 60000 65536"/>
              <a:gd name="T8" fmla="*/ 0 60000 65536"/>
              <a:gd name="T9" fmla="*/ 0 w 167"/>
              <a:gd name="T10" fmla="*/ 0 h 322"/>
              <a:gd name="T11" fmla="*/ 167 w 167"/>
              <a:gd name="T12" fmla="*/ 322 h 322"/>
            </a:gdLst>
            <a:ahLst/>
            <a:cxnLst>
              <a:cxn ang="T6">
                <a:pos x="T0" y="T1"/>
              </a:cxn>
              <a:cxn ang="T7">
                <a:pos x="T2" y="T3"/>
              </a:cxn>
              <a:cxn ang="T8">
                <a:pos x="T4" y="T5"/>
              </a:cxn>
            </a:cxnLst>
            <a:rect l="T9" t="T10" r="T11" b="T12"/>
            <a:pathLst>
              <a:path w="167" h="322">
                <a:moveTo>
                  <a:pt x="167" y="0"/>
                </a:moveTo>
                <a:lnTo>
                  <a:pt x="0" y="0"/>
                </a:lnTo>
                <a:lnTo>
                  <a:pt x="0" y="322"/>
                </a:lnTo>
              </a:path>
            </a:pathLst>
          </a:custGeom>
          <a:noFill/>
          <a:ln w="19050">
            <a:solidFill>
              <a:schemeClr val="tx1"/>
            </a:solidFill>
            <a:round/>
            <a:headEnd/>
            <a:tailEnd type="triangle" w="lg" len="med"/>
          </a:ln>
        </p:spPr>
        <p:txBody>
          <a:bodyPr lIns="18000" tIns="46800" rIns="90000" bIns="46800" anchor="ctr">
            <a:spAutoFit/>
          </a:bodyPr>
          <a:lstStyle/>
          <a:p>
            <a:endParaRPr lang="es-ES_tradnl"/>
          </a:p>
        </p:txBody>
      </p:sp>
      <p:sp>
        <p:nvSpPr>
          <p:cNvPr id="75814" name="Freeform 38"/>
          <p:cNvSpPr>
            <a:spLocks/>
          </p:cNvSpPr>
          <p:nvPr/>
        </p:nvSpPr>
        <p:spPr bwMode="auto">
          <a:xfrm flipH="1">
            <a:off x="2781300" y="1725613"/>
            <a:ext cx="261938" cy="387350"/>
          </a:xfrm>
          <a:custGeom>
            <a:avLst/>
            <a:gdLst>
              <a:gd name="T0" fmla="*/ 2147483647 w 167"/>
              <a:gd name="T1" fmla="*/ 0 h 322"/>
              <a:gd name="T2" fmla="*/ 0 w 167"/>
              <a:gd name="T3" fmla="*/ 0 h 322"/>
              <a:gd name="T4" fmla="*/ 0 w 167"/>
              <a:gd name="T5" fmla="*/ 2147483647 h 322"/>
              <a:gd name="T6" fmla="*/ 0 60000 65536"/>
              <a:gd name="T7" fmla="*/ 0 60000 65536"/>
              <a:gd name="T8" fmla="*/ 0 60000 65536"/>
              <a:gd name="T9" fmla="*/ 0 w 167"/>
              <a:gd name="T10" fmla="*/ 0 h 322"/>
              <a:gd name="T11" fmla="*/ 167 w 167"/>
              <a:gd name="T12" fmla="*/ 322 h 322"/>
            </a:gdLst>
            <a:ahLst/>
            <a:cxnLst>
              <a:cxn ang="T6">
                <a:pos x="T0" y="T1"/>
              </a:cxn>
              <a:cxn ang="T7">
                <a:pos x="T2" y="T3"/>
              </a:cxn>
              <a:cxn ang="T8">
                <a:pos x="T4" y="T5"/>
              </a:cxn>
            </a:cxnLst>
            <a:rect l="T9" t="T10" r="T11" b="T12"/>
            <a:pathLst>
              <a:path w="167" h="322">
                <a:moveTo>
                  <a:pt x="167" y="0"/>
                </a:moveTo>
                <a:lnTo>
                  <a:pt x="0" y="0"/>
                </a:lnTo>
                <a:lnTo>
                  <a:pt x="0" y="322"/>
                </a:lnTo>
              </a:path>
            </a:pathLst>
          </a:custGeom>
          <a:noFill/>
          <a:ln w="19050">
            <a:solidFill>
              <a:schemeClr val="tx1"/>
            </a:solidFill>
            <a:round/>
            <a:headEnd/>
            <a:tailEnd type="triangle" w="lg" len="med"/>
          </a:ln>
        </p:spPr>
        <p:txBody>
          <a:bodyPr lIns="18000" tIns="46800" rIns="90000" bIns="46800" anchor="ctr">
            <a:spAutoFit/>
          </a:bodyPr>
          <a:lstStyle/>
          <a:p>
            <a:endParaRPr lang="es-ES_tradnl"/>
          </a:p>
        </p:txBody>
      </p:sp>
      <p:sp>
        <p:nvSpPr>
          <p:cNvPr id="75815" name="Text Box 39"/>
          <p:cNvSpPr txBox="1">
            <a:spLocks noChangeArrowheads="1"/>
          </p:cNvSpPr>
          <p:nvPr/>
        </p:nvSpPr>
        <p:spPr bwMode="auto">
          <a:xfrm>
            <a:off x="1265238" y="1574800"/>
            <a:ext cx="1497012" cy="336550"/>
          </a:xfrm>
          <a:prstGeom prst="rect">
            <a:avLst/>
          </a:prstGeom>
          <a:solidFill>
            <a:srgbClr val="FAF478"/>
          </a:solidFill>
          <a:ln w="19050">
            <a:noFill/>
            <a:miter lim="800000"/>
            <a:headEnd/>
            <a:tailEnd/>
          </a:ln>
        </p:spPr>
        <p:txBody>
          <a:bodyPr lIns="18000" tIns="46800" rIns="90000" bIns="46800" anchor="ctr">
            <a:spAutoFit/>
          </a:bodyPr>
          <a:lstStyle/>
          <a:p>
            <a:pPr algn="ctr" eaLnBrk="0" hangingPunct="0">
              <a:spcBef>
                <a:spcPct val="50000"/>
              </a:spcBef>
            </a:pPr>
            <a:r>
              <a:rPr lang="es-ES_tradnl" sz="1600" b="1">
                <a:solidFill>
                  <a:srgbClr val="990000"/>
                </a:solidFill>
              </a:rPr>
              <a:t>CORTEZA</a:t>
            </a:r>
          </a:p>
        </p:txBody>
      </p:sp>
      <p:sp>
        <p:nvSpPr>
          <p:cNvPr id="75816" name="Text Box 40"/>
          <p:cNvSpPr txBox="1">
            <a:spLocks noChangeArrowheads="1"/>
          </p:cNvSpPr>
          <p:nvPr/>
        </p:nvSpPr>
        <p:spPr bwMode="auto">
          <a:xfrm>
            <a:off x="3097213" y="908050"/>
            <a:ext cx="3048000" cy="366713"/>
          </a:xfrm>
          <a:prstGeom prst="rect">
            <a:avLst/>
          </a:prstGeom>
          <a:solidFill>
            <a:srgbClr val="EBE3FD"/>
          </a:solidFill>
          <a:ln w="19050">
            <a:noFill/>
            <a:miter lim="800000"/>
            <a:headEnd/>
            <a:tailEnd/>
          </a:ln>
        </p:spPr>
        <p:txBody>
          <a:bodyPr lIns="54000" tIns="46800" rIns="54000" bIns="46800" anchor="ctr">
            <a:spAutoFit/>
          </a:bodyPr>
          <a:lstStyle/>
          <a:p>
            <a:pPr algn="ctr" eaLnBrk="0" hangingPunct="0">
              <a:spcBef>
                <a:spcPct val="50000"/>
              </a:spcBef>
            </a:pPr>
            <a:r>
              <a:rPr lang="es-ES_tradnl" b="1">
                <a:solidFill>
                  <a:srgbClr val="006600"/>
                </a:solidFill>
              </a:rPr>
              <a:t>UNIDADES GEOQUÍMICAS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75778"/>
                                        </p:tgtEl>
                                        <p:attrNameLst>
                                          <p:attrName>style.visibility</p:attrName>
                                        </p:attrNameLst>
                                      </p:cBhvr>
                                      <p:to>
                                        <p:strVal val="visible"/>
                                      </p:to>
                                    </p:set>
                                    <p:anim to="" calcmode="lin" valueType="num">
                                      <p:cBhvr>
                                        <p:cTn id="7" dur="1" fill="hold"/>
                                        <p:tgtEl>
                                          <p:spTgt spid="75778"/>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7581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75809"/>
                                        </p:tgtEl>
                                        <p:attrNameLst>
                                          <p:attrName>style.visibility</p:attrName>
                                        </p:attrNameLst>
                                      </p:cBhvr>
                                      <p:to>
                                        <p:strVal val="visible"/>
                                      </p:to>
                                    </p:set>
                                    <p:animEffect transition="in" filter="strips(downLeft)">
                                      <p:cBhvr>
                                        <p:cTn id="16" dur="500"/>
                                        <p:tgtEl>
                                          <p:spTgt spid="75809"/>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499"/>
                                          </p:stCondLst>
                                        </p:cTn>
                                        <p:tgtEl>
                                          <p:spTgt spid="758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75813"/>
                                        </p:tgtEl>
                                        <p:attrNameLst>
                                          <p:attrName>style.visibility</p:attrName>
                                        </p:attrNameLst>
                                      </p:cBhvr>
                                      <p:to>
                                        <p:strVal val="visible"/>
                                      </p:to>
                                    </p:set>
                                    <p:animEffect transition="in" filter="strips(downLeft)">
                                      <p:cBhvr>
                                        <p:cTn id="25" dur="500"/>
                                        <p:tgtEl>
                                          <p:spTgt spid="75813"/>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75811"/>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7" presetClass="entr" presetSubtype="1"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ppt_x</p:attrName>
                                        </p:attrNameLst>
                                      </p:cBhvr>
                                      <p:tavLst>
                                        <p:tav tm="0">
                                          <p:val>
                                            <p:strVal val="#ppt_x"/>
                                          </p:val>
                                        </p:tav>
                                        <p:tav tm="100000">
                                          <p:val>
                                            <p:strVal val="#ppt_x"/>
                                          </p:val>
                                        </p:tav>
                                      </p:tavLst>
                                    </p:anim>
                                    <p:anim calcmode="lin" valueType="num">
                                      <p:cBhvr>
                                        <p:cTn id="35" dur="500" fill="hold"/>
                                        <p:tgtEl>
                                          <p:spTgt spid="2"/>
                                        </p:tgtEl>
                                        <p:attrNameLst>
                                          <p:attrName>ppt_y</p:attrName>
                                        </p:attrNameLst>
                                      </p:cBhvr>
                                      <p:tavLst>
                                        <p:tav tm="0">
                                          <p:val>
                                            <p:strVal val="#ppt_y-#ppt_h/2"/>
                                          </p:val>
                                        </p:tav>
                                        <p:tav tm="100000">
                                          <p:val>
                                            <p:strVal val="#ppt_y"/>
                                          </p:val>
                                        </p:tav>
                                      </p:tavLst>
                                    </p:anim>
                                    <p:anim calcmode="lin" valueType="num">
                                      <p:cBhvr>
                                        <p:cTn id="36" dur="500" fill="hold"/>
                                        <p:tgtEl>
                                          <p:spTgt spid="2"/>
                                        </p:tgtEl>
                                        <p:attrNameLst>
                                          <p:attrName>ppt_w</p:attrName>
                                        </p:attrNameLst>
                                      </p:cBhvr>
                                      <p:tavLst>
                                        <p:tav tm="0">
                                          <p:val>
                                            <p:strVal val="#ppt_w"/>
                                          </p:val>
                                        </p:tav>
                                        <p:tav tm="100000">
                                          <p:val>
                                            <p:strVal val="#ppt_w"/>
                                          </p:val>
                                        </p:tav>
                                      </p:tavLst>
                                    </p:anim>
                                    <p:anim calcmode="lin" valueType="num">
                                      <p:cBhvr>
                                        <p:cTn id="37"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18" presetClass="entr" presetSubtype="6" fill="hold" grpId="0" nodeType="clickEffect">
                                  <p:stCondLst>
                                    <p:cond delay="0"/>
                                  </p:stCondLst>
                                  <p:childTnLst>
                                    <p:set>
                                      <p:cBhvr>
                                        <p:cTn id="41" dur="1" fill="hold">
                                          <p:stCondLst>
                                            <p:cond delay="0"/>
                                          </p:stCondLst>
                                        </p:cTn>
                                        <p:tgtEl>
                                          <p:spTgt spid="75814"/>
                                        </p:tgtEl>
                                        <p:attrNameLst>
                                          <p:attrName>style.visibility</p:attrName>
                                        </p:attrNameLst>
                                      </p:cBhvr>
                                      <p:to>
                                        <p:strVal val="visible"/>
                                      </p:to>
                                    </p:set>
                                    <p:animEffect transition="in" filter="strips(downRight)">
                                      <p:cBhvr>
                                        <p:cTn id="42" dur="500"/>
                                        <p:tgtEl>
                                          <p:spTgt spid="75814"/>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758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7" presetClass="entr" presetSubtype="1" fill="hold" nodeType="click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p:cTn id="51" dur="500" fill="hold"/>
                                        <p:tgtEl>
                                          <p:spTgt spid="3"/>
                                        </p:tgtEl>
                                        <p:attrNameLst>
                                          <p:attrName>ppt_x</p:attrName>
                                        </p:attrNameLst>
                                      </p:cBhvr>
                                      <p:tavLst>
                                        <p:tav tm="0">
                                          <p:val>
                                            <p:strVal val="#ppt_x"/>
                                          </p:val>
                                        </p:tav>
                                        <p:tav tm="100000">
                                          <p:val>
                                            <p:strVal val="#ppt_x"/>
                                          </p:val>
                                        </p:tav>
                                      </p:tavLst>
                                    </p:anim>
                                    <p:anim calcmode="lin" valueType="num">
                                      <p:cBhvr>
                                        <p:cTn id="52" dur="500" fill="hold"/>
                                        <p:tgtEl>
                                          <p:spTgt spid="3"/>
                                        </p:tgtEl>
                                        <p:attrNameLst>
                                          <p:attrName>ppt_y</p:attrName>
                                        </p:attrNameLst>
                                      </p:cBhvr>
                                      <p:tavLst>
                                        <p:tav tm="0">
                                          <p:val>
                                            <p:strVal val="#ppt_y-#ppt_h/2"/>
                                          </p:val>
                                        </p:tav>
                                        <p:tav tm="100000">
                                          <p:val>
                                            <p:strVal val="#ppt_y"/>
                                          </p:val>
                                        </p:tav>
                                      </p:tavLst>
                                    </p:anim>
                                    <p:anim calcmode="lin" valueType="num">
                                      <p:cBhvr>
                                        <p:cTn id="53" dur="500" fill="hold"/>
                                        <p:tgtEl>
                                          <p:spTgt spid="3"/>
                                        </p:tgtEl>
                                        <p:attrNameLst>
                                          <p:attrName>ppt_w</p:attrName>
                                        </p:attrNameLst>
                                      </p:cBhvr>
                                      <p:tavLst>
                                        <p:tav tm="0">
                                          <p:val>
                                            <p:strVal val="#ppt_w"/>
                                          </p:val>
                                        </p:tav>
                                        <p:tav tm="100000">
                                          <p:val>
                                            <p:strVal val="#ppt_w"/>
                                          </p:val>
                                        </p:tav>
                                      </p:tavLst>
                                    </p:anim>
                                    <p:anim calcmode="lin" valueType="num">
                                      <p:cBhvr>
                                        <p:cTn id="54"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17" presetClass="entr" presetSubtype="1" fill="hold" grpId="0" nodeType="clickEffect">
                                  <p:stCondLst>
                                    <p:cond delay="0"/>
                                  </p:stCondLst>
                                  <p:childTnLst>
                                    <p:set>
                                      <p:cBhvr>
                                        <p:cTn id="58" dur="1" fill="hold">
                                          <p:stCondLst>
                                            <p:cond delay="0"/>
                                          </p:stCondLst>
                                        </p:cTn>
                                        <p:tgtEl>
                                          <p:spTgt spid="75806"/>
                                        </p:tgtEl>
                                        <p:attrNameLst>
                                          <p:attrName>style.visibility</p:attrName>
                                        </p:attrNameLst>
                                      </p:cBhvr>
                                      <p:to>
                                        <p:strVal val="visible"/>
                                      </p:to>
                                    </p:set>
                                    <p:anim calcmode="lin" valueType="num">
                                      <p:cBhvr>
                                        <p:cTn id="59" dur="500" fill="hold"/>
                                        <p:tgtEl>
                                          <p:spTgt spid="75806"/>
                                        </p:tgtEl>
                                        <p:attrNameLst>
                                          <p:attrName>ppt_x</p:attrName>
                                        </p:attrNameLst>
                                      </p:cBhvr>
                                      <p:tavLst>
                                        <p:tav tm="0">
                                          <p:val>
                                            <p:strVal val="#ppt_x"/>
                                          </p:val>
                                        </p:tav>
                                        <p:tav tm="100000">
                                          <p:val>
                                            <p:strVal val="#ppt_x"/>
                                          </p:val>
                                        </p:tav>
                                      </p:tavLst>
                                    </p:anim>
                                    <p:anim calcmode="lin" valueType="num">
                                      <p:cBhvr>
                                        <p:cTn id="60" dur="500" fill="hold"/>
                                        <p:tgtEl>
                                          <p:spTgt spid="75806"/>
                                        </p:tgtEl>
                                        <p:attrNameLst>
                                          <p:attrName>ppt_y</p:attrName>
                                        </p:attrNameLst>
                                      </p:cBhvr>
                                      <p:tavLst>
                                        <p:tav tm="0">
                                          <p:val>
                                            <p:strVal val="#ppt_y-#ppt_h/2"/>
                                          </p:val>
                                        </p:tav>
                                        <p:tav tm="100000">
                                          <p:val>
                                            <p:strVal val="#ppt_y"/>
                                          </p:val>
                                        </p:tav>
                                      </p:tavLst>
                                    </p:anim>
                                    <p:anim calcmode="lin" valueType="num">
                                      <p:cBhvr>
                                        <p:cTn id="61" dur="500" fill="hold"/>
                                        <p:tgtEl>
                                          <p:spTgt spid="75806"/>
                                        </p:tgtEl>
                                        <p:attrNameLst>
                                          <p:attrName>ppt_w</p:attrName>
                                        </p:attrNameLst>
                                      </p:cBhvr>
                                      <p:tavLst>
                                        <p:tav tm="0">
                                          <p:val>
                                            <p:strVal val="#ppt_w"/>
                                          </p:val>
                                        </p:tav>
                                        <p:tav tm="100000">
                                          <p:val>
                                            <p:strVal val="#ppt_w"/>
                                          </p:val>
                                        </p:tav>
                                      </p:tavLst>
                                    </p:anim>
                                    <p:anim calcmode="lin" valueType="num">
                                      <p:cBhvr>
                                        <p:cTn id="62" dur="500" fill="hold"/>
                                        <p:tgtEl>
                                          <p:spTgt spid="75806"/>
                                        </p:tgtEl>
                                        <p:attrNameLst>
                                          <p:attrName>ppt_h</p:attrName>
                                        </p:attrNameLst>
                                      </p:cBhvr>
                                      <p:tavLst>
                                        <p:tav tm="0">
                                          <p:val>
                                            <p:fltVal val="0"/>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499"/>
                                          </p:stCondLst>
                                        </p:cTn>
                                        <p:tgtEl>
                                          <p:spTgt spid="7580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7" presetClass="entr" presetSubtype="1" fill="hold" nodeType="clickEffect">
                                  <p:stCondLst>
                                    <p:cond delay="0"/>
                                  </p:stCondLst>
                                  <p:childTnLst>
                                    <p:set>
                                      <p:cBhvr>
                                        <p:cTn id="70" dur="1" fill="hold">
                                          <p:stCondLst>
                                            <p:cond delay="0"/>
                                          </p:stCondLst>
                                        </p:cTn>
                                        <p:tgtEl>
                                          <p:spTgt spid="4"/>
                                        </p:tgtEl>
                                        <p:attrNameLst>
                                          <p:attrName>style.visibility</p:attrName>
                                        </p:attrNameLst>
                                      </p:cBhvr>
                                      <p:to>
                                        <p:strVal val="visible"/>
                                      </p:to>
                                    </p:set>
                                    <p:anim calcmode="lin" valueType="num">
                                      <p:cBhvr>
                                        <p:cTn id="71" dur="500" fill="hold"/>
                                        <p:tgtEl>
                                          <p:spTgt spid="4"/>
                                        </p:tgtEl>
                                        <p:attrNameLst>
                                          <p:attrName>ppt_x</p:attrName>
                                        </p:attrNameLst>
                                      </p:cBhvr>
                                      <p:tavLst>
                                        <p:tav tm="0">
                                          <p:val>
                                            <p:strVal val="#ppt_x"/>
                                          </p:val>
                                        </p:tav>
                                        <p:tav tm="100000">
                                          <p:val>
                                            <p:strVal val="#ppt_x"/>
                                          </p:val>
                                        </p:tav>
                                      </p:tavLst>
                                    </p:anim>
                                    <p:anim calcmode="lin" valueType="num">
                                      <p:cBhvr>
                                        <p:cTn id="72" dur="500" fill="hold"/>
                                        <p:tgtEl>
                                          <p:spTgt spid="4"/>
                                        </p:tgtEl>
                                        <p:attrNameLst>
                                          <p:attrName>ppt_y</p:attrName>
                                        </p:attrNameLst>
                                      </p:cBhvr>
                                      <p:tavLst>
                                        <p:tav tm="0">
                                          <p:val>
                                            <p:strVal val="#ppt_y-#ppt_h/2"/>
                                          </p:val>
                                        </p:tav>
                                        <p:tav tm="100000">
                                          <p:val>
                                            <p:strVal val="#ppt_y"/>
                                          </p:val>
                                        </p:tav>
                                      </p:tavLst>
                                    </p:anim>
                                    <p:anim calcmode="lin" valueType="num">
                                      <p:cBhvr>
                                        <p:cTn id="73" dur="500" fill="hold"/>
                                        <p:tgtEl>
                                          <p:spTgt spid="4"/>
                                        </p:tgtEl>
                                        <p:attrNameLst>
                                          <p:attrName>ppt_w</p:attrName>
                                        </p:attrNameLst>
                                      </p:cBhvr>
                                      <p:tavLst>
                                        <p:tav tm="0">
                                          <p:val>
                                            <p:strVal val="#ppt_w"/>
                                          </p:val>
                                        </p:tav>
                                        <p:tav tm="100000">
                                          <p:val>
                                            <p:strVal val="#ppt_w"/>
                                          </p:val>
                                        </p:tav>
                                      </p:tavLst>
                                    </p:anim>
                                    <p:anim calcmode="lin" valueType="num">
                                      <p:cBhvr>
                                        <p:cTn id="74"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75" fill="hold">
                      <p:stCondLst>
                        <p:cond delay="indefinite"/>
                      </p:stCondLst>
                      <p:childTnLst>
                        <p:par>
                          <p:cTn id="76" fill="hold">
                            <p:stCondLst>
                              <p:cond delay="0"/>
                            </p:stCondLst>
                            <p:childTnLst>
                              <p:par>
                                <p:cTn id="77" presetID="18" presetClass="entr" presetSubtype="6" fill="hold" grpId="0" nodeType="clickEffect">
                                  <p:stCondLst>
                                    <p:cond delay="0"/>
                                  </p:stCondLst>
                                  <p:childTnLst>
                                    <p:set>
                                      <p:cBhvr>
                                        <p:cTn id="78" dur="1" fill="hold">
                                          <p:stCondLst>
                                            <p:cond delay="0"/>
                                          </p:stCondLst>
                                        </p:cTn>
                                        <p:tgtEl>
                                          <p:spTgt spid="75810"/>
                                        </p:tgtEl>
                                        <p:attrNameLst>
                                          <p:attrName>style.visibility</p:attrName>
                                        </p:attrNameLst>
                                      </p:cBhvr>
                                      <p:to>
                                        <p:strVal val="visible"/>
                                      </p:to>
                                    </p:set>
                                    <p:animEffect transition="in" filter="strips(downRight)">
                                      <p:cBhvr>
                                        <p:cTn id="79" dur="500"/>
                                        <p:tgtEl>
                                          <p:spTgt spid="75810"/>
                                        </p:tgtEl>
                                      </p:cBhvr>
                                    </p:animEffec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0" nodeType="clickEffect">
                                  <p:stCondLst>
                                    <p:cond delay="0"/>
                                  </p:stCondLst>
                                  <p:childTnLst>
                                    <p:set>
                                      <p:cBhvr>
                                        <p:cTn id="83" dur="1" fill="hold">
                                          <p:stCondLst>
                                            <p:cond delay="499"/>
                                          </p:stCondLst>
                                        </p:cTn>
                                        <p:tgtEl>
                                          <p:spTgt spid="75808"/>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17" presetClass="entr" presetSubtype="1" fill="hold" nodeType="clickEffect">
                                  <p:stCondLst>
                                    <p:cond delay="0"/>
                                  </p:stCondLst>
                                  <p:childTnLst>
                                    <p:set>
                                      <p:cBhvr>
                                        <p:cTn id="87" dur="1" fill="hold">
                                          <p:stCondLst>
                                            <p:cond delay="0"/>
                                          </p:stCondLst>
                                        </p:cTn>
                                        <p:tgtEl>
                                          <p:spTgt spid="5"/>
                                        </p:tgtEl>
                                        <p:attrNameLst>
                                          <p:attrName>style.visibility</p:attrName>
                                        </p:attrNameLst>
                                      </p:cBhvr>
                                      <p:to>
                                        <p:strVal val="visible"/>
                                      </p:to>
                                    </p:set>
                                    <p:anim calcmode="lin" valueType="num">
                                      <p:cBhvr>
                                        <p:cTn id="88" dur="500" fill="hold"/>
                                        <p:tgtEl>
                                          <p:spTgt spid="5"/>
                                        </p:tgtEl>
                                        <p:attrNameLst>
                                          <p:attrName>ppt_x</p:attrName>
                                        </p:attrNameLst>
                                      </p:cBhvr>
                                      <p:tavLst>
                                        <p:tav tm="0">
                                          <p:val>
                                            <p:strVal val="#ppt_x"/>
                                          </p:val>
                                        </p:tav>
                                        <p:tav tm="100000">
                                          <p:val>
                                            <p:strVal val="#ppt_x"/>
                                          </p:val>
                                        </p:tav>
                                      </p:tavLst>
                                    </p:anim>
                                    <p:anim calcmode="lin" valueType="num">
                                      <p:cBhvr>
                                        <p:cTn id="89" dur="500" fill="hold"/>
                                        <p:tgtEl>
                                          <p:spTgt spid="5"/>
                                        </p:tgtEl>
                                        <p:attrNameLst>
                                          <p:attrName>ppt_y</p:attrName>
                                        </p:attrNameLst>
                                      </p:cBhvr>
                                      <p:tavLst>
                                        <p:tav tm="0">
                                          <p:val>
                                            <p:strVal val="#ppt_y-#ppt_h/2"/>
                                          </p:val>
                                        </p:tav>
                                        <p:tav tm="100000">
                                          <p:val>
                                            <p:strVal val="#ppt_y"/>
                                          </p:val>
                                        </p:tav>
                                      </p:tavLst>
                                    </p:anim>
                                    <p:anim calcmode="lin" valueType="num">
                                      <p:cBhvr>
                                        <p:cTn id="90" dur="500" fill="hold"/>
                                        <p:tgtEl>
                                          <p:spTgt spid="5"/>
                                        </p:tgtEl>
                                        <p:attrNameLst>
                                          <p:attrName>ppt_w</p:attrName>
                                        </p:attrNameLst>
                                      </p:cBhvr>
                                      <p:tavLst>
                                        <p:tav tm="0">
                                          <p:val>
                                            <p:strVal val="#ppt_w"/>
                                          </p:val>
                                        </p:tav>
                                        <p:tav tm="100000">
                                          <p:val>
                                            <p:strVal val="#ppt_w"/>
                                          </p:val>
                                        </p:tav>
                                      </p:tavLst>
                                    </p:anim>
                                    <p:anim calcmode="lin" valueType="num">
                                      <p:cBhvr>
                                        <p:cTn id="91"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animBg="1" autoUpdateAnimBg="0"/>
      <p:bldP spid="75806" grpId="0" animBg="1"/>
      <p:bldP spid="75807" grpId="0" animBg="1" autoUpdateAnimBg="0"/>
      <p:bldP spid="75808" grpId="0" animBg="1" autoUpdateAnimBg="0"/>
      <p:bldP spid="75809" grpId="0" animBg="1"/>
      <p:bldP spid="75810" grpId="0" animBg="1"/>
      <p:bldP spid="75811" grpId="0" animBg="1" autoUpdateAnimBg="0"/>
      <p:bldP spid="75812" grpId="0" animBg="1" autoUpdateAnimBg="0"/>
      <p:bldP spid="75813" grpId="0" animBg="1"/>
      <p:bldP spid="75814" grpId="0" animBg="1"/>
      <p:bldP spid="75815" grpId="0" animBg="1" autoUpdateAnimBg="0"/>
      <p:bldP spid="75816"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2"/>
          <p:cNvSpPr txBox="1">
            <a:spLocks noChangeArrowheads="1"/>
          </p:cNvSpPr>
          <p:nvPr/>
        </p:nvSpPr>
        <p:spPr bwMode="auto">
          <a:xfrm>
            <a:off x="2914650" y="42863"/>
            <a:ext cx="3313113" cy="361950"/>
          </a:xfrm>
          <a:prstGeom prst="rect">
            <a:avLst/>
          </a:prstGeom>
          <a:solidFill>
            <a:srgbClr val="FFFF99"/>
          </a:solidFill>
          <a:ln w="25400">
            <a:solidFill>
              <a:schemeClr val="accent2"/>
            </a:solidFill>
            <a:miter lim="800000"/>
            <a:headEnd/>
            <a:tailEnd/>
          </a:ln>
        </p:spPr>
        <p:txBody>
          <a:bodyPr>
            <a:spAutoFit/>
          </a:bodyPr>
          <a:lstStyle/>
          <a:p>
            <a:pPr algn="ctr" eaLnBrk="0" hangingPunct="0">
              <a:spcBef>
                <a:spcPct val="50000"/>
              </a:spcBef>
            </a:pPr>
            <a:r>
              <a:rPr lang="es-ES_tradnl" sz="1600">
                <a:solidFill>
                  <a:schemeClr val="accent2"/>
                </a:solidFill>
                <a:latin typeface="Verdana" pitchFamily="34" charset="0"/>
              </a:rPr>
              <a:t>ESTRUCTURA DE LA TIERRA</a:t>
            </a:r>
            <a:endParaRPr lang="es-ES_tradnl" sz="1600">
              <a:latin typeface="Verdana" pitchFamily="34" charset="0"/>
            </a:endParaRPr>
          </a:p>
        </p:txBody>
      </p:sp>
      <p:grpSp>
        <p:nvGrpSpPr>
          <p:cNvPr id="2" name="Group 4"/>
          <p:cNvGrpSpPr>
            <a:grpSpLocks/>
          </p:cNvGrpSpPr>
          <p:nvPr/>
        </p:nvGrpSpPr>
        <p:grpSpPr bwMode="auto">
          <a:xfrm>
            <a:off x="179388" y="504825"/>
            <a:ext cx="8821737" cy="903288"/>
            <a:chOff x="158" y="338"/>
            <a:chExt cx="5444" cy="416"/>
          </a:xfrm>
        </p:grpSpPr>
        <p:sp>
          <p:nvSpPr>
            <p:cNvPr id="38968" name="Rectangle 5"/>
            <p:cNvSpPr>
              <a:spLocks noChangeArrowheads="1"/>
            </p:cNvSpPr>
            <p:nvPr/>
          </p:nvSpPr>
          <p:spPr bwMode="auto">
            <a:xfrm>
              <a:off x="158" y="346"/>
              <a:ext cx="5444" cy="408"/>
            </a:xfrm>
            <a:prstGeom prst="rect">
              <a:avLst/>
            </a:prstGeom>
            <a:solidFill>
              <a:schemeClr val="accent1"/>
            </a:solidFill>
            <a:ln w="9525">
              <a:solidFill>
                <a:schemeClr val="tx1"/>
              </a:solidFill>
              <a:miter lim="800000"/>
              <a:headEnd/>
              <a:tailEnd/>
            </a:ln>
          </p:spPr>
          <p:txBody>
            <a:bodyPr wrap="none" anchor="ctr"/>
            <a:lstStyle/>
            <a:p>
              <a:endParaRPr lang="es-ES_tradnl"/>
            </a:p>
          </p:txBody>
        </p:sp>
        <p:sp>
          <p:nvSpPr>
            <p:cNvPr id="38969" name="Text Box 6"/>
            <p:cNvSpPr txBox="1">
              <a:spLocks noChangeArrowheads="1"/>
            </p:cNvSpPr>
            <p:nvPr/>
          </p:nvSpPr>
          <p:spPr bwMode="auto">
            <a:xfrm>
              <a:off x="209" y="338"/>
              <a:ext cx="5384" cy="381"/>
            </a:xfrm>
            <a:prstGeom prst="rect">
              <a:avLst/>
            </a:prstGeom>
            <a:noFill/>
            <a:ln w="19050">
              <a:noFill/>
              <a:miter lim="800000"/>
              <a:headEnd/>
              <a:tailEnd/>
            </a:ln>
          </p:spPr>
          <p:txBody>
            <a:bodyPr lIns="18000" tIns="46800" rIns="18000" bIns="46800" anchor="ctr">
              <a:spAutoFit/>
            </a:bodyPr>
            <a:lstStyle/>
            <a:p>
              <a:pPr eaLnBrk="0" hangingPunct="0">
                <a:spcBef>
                  <a:spcPct val="50000"/>
                </a:spcBef>
              </a:pPr>
              <a:r>
                <a:rPr lang="es-ES_tradnl" sz="1600"/>
                <a:t>Si el criterio utilizado para distinguir las capas concéntricas que forman el planeta, es el </a:t>
              </a:r>
              <a:r>
                <a:rPr lang="es-ES_tradnl" sz="1600" b="1"/>
                <a:t>comportamiento mecánico</a:t>
              </a:r>
              <a:r>
                <a:rPr lang="es-ES_tradnl" sz="1600"/>
                <a:t> entonces hablamos de </a:t>
              </a:r>
              <a:r>
                <a:rPr lang="es-ES_tradnl" sz="1600">
                  <a:solidFill>
                    <a:srgbClr val="FF0000"/>
                  </a:solidFill>
                </a:rPr>
                <a:t>unidades dinámicas</a:t>
              </a:r>
              <a:r>
                <a:rPr lang="es-ES_tradnl" sz="1600"/>
                <a:t>: Litosfera, manto superior sublitosférico, manto inferior, núcleo externo y núcleo interno</a:t>
              </a:r>
            </a:p>
          </p:txBody>
        </p:sp>
      </p:grpSp>
      <p:grpSp>
        <p:nvGrpSpPr>
          <p:cNvPr id="3" name="Group 66"/>
          <p:cNvGrpSpPr>
            <a:grpSpLocks/>
          </p:cNvGrpSpPr>
          <p:nvPr/>
        </p:nvGrpSpPr>
        <p:grpSpPr bwMode="auto">
          <a:xfrm>
            <a:off x="219075" y="2297113"/>
            <a:ext cx="6319838" cy="4445000"/>
            <a:chOff x="138" y="1303"/>
            <a:chExt cx="3981" cy="2800"/>
          </a:xfrm>
        </p:grpSpPr>
        <p:pic>
          <p:nvPicPr>
            <p:cNvPr id="38965" name="Picture 67" descr="t15-7b"/>
            <p:cNvPicPr>
              <a:picLocks noChangeAspect="1" noChangeArrowheads="1"/>
            </p:cNvPicPr>
            <p:nvPr/>
          </p:nvPicPr>
          <p:blipFill>
            <a:blip r:embed="rId2"/>
            <a:srcRect t="22929"/>
            <a:stretch>
              <a:fillRect/>
            </a:stretch>
          </p:blipFill>
          <p:spPr bwMode="auto">
            <a:xfrm>
              <a:off x="138" y="1303"/>
              <a:ext cx="3981" cy="2800"/>
            </a:xfrm>
            <a:prstGeom prst="rect">
              <a:avLst/>
            </a:prstGeom>
            <a:noFill/>
            <a:ln w="9525">
              <a:noFill/>
              <a:miter lim="800000"/>
              <a:headEnd/>
              <a:tailEnd/>
            </a:ln>
          </p:spPr>
        </p:pic>
        <p:pic>
          <p:nvPicPr>
            <p:cNvPr id="38966" name="Picture 68" descr="t15-7b1"/>
            <p:cNvPicPr>
              <a:picLocks noChangeAspect="1" noChangeArrowheads="1"/>
            </p:cNvPicPr>
            <p:nvPr/>
          </p:nvPicPr>
          <p:blipFill>
            <a:blip r:embed="rId3"/>
            <a:srcRect/>
            <a:stretch>
              <a:fillRect/>
            </a:stretch>
          </p:blipFill>
          <p:spPr bwMode="auto">
            <a:xfrm>
              <a:off x="1915" y="2202"/>
              <a:ext cx="1113" cy="637"/>
            </a:xfrm>
            <a:prstGeom prst="rect">
              <a:avLst/>
            </a:prstGeom>
            <a:noFill/>
            <a:ln w="9525">
              <a:noFill/>
              <a:miter lim="800000"/>
              <a:headEnd/>
              <a:tailEnd/>
            </a:ln>
          </p:spPr>
        </p:pic>
        <p:sp>
          <p:nvSpPr>
            <p:cNvPr id="38967" name="Rectangle 69"/>
            <p:cNvSpPr>
              <a:spLocks noChangeArrowheads="1"/>
            </p:cNvSpPr>
            <p:nvPr/>
          </p:nvSpPr>
          <p:spPr bwMode="auto">
            <a:xfrm rot="-1394076">
              <a:off x="2738" y="2072"/>
              <a:ext cx="355" cy="251"/>
            </a:xfrm>
            <a:prstGeom prst="rect">
              <a:avLst/>
            </a:prstGeom>
            <a:noFill/>
            <a:ln w="19050">
              <a:solidFill>
                <a:schemeClr val="tx1"/>
              </a:solidFill>
              <a:miter lim="800000"/>
              <a:headEnd/>
              <a:tailEnd type="none" w="lg" len="med"/>
            </a:ln>
          </p:spPr>
          <p:txBody>
            <a:bodyPr lIns="18000" tIns="46800" rIns="90000" bIns="46800" anchor="ctr">
              <a:spAutoFit/>
            </a:bodyPr>
            <a:lstStyle/>
            <a:p>
              <a:endParaRPr lang="es-ES_tradnl"/>
            </a:p>
          </p:txBody>
        </p:sp>
      </p:grpSp>
      <p:sp>
        <p:nvSpPr>
          <p:cNvPr id="76870" name="AutoShape 70"/>
          <p:cNvSpPr>
            <a:spLocks noChangeArrowheads="1"/>
          </p:cNvSpPr>
          <p:nvPr/>
        </p:nvSpPr>
        <p:spPr bwMode="auto">
          <a:xfrm>
            <a:off x="4832350" y="1776413"/>
            <a:ext cx="1492250" cy="503237"/>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4429 h 21600"/>
              <a:gd name="T14" fmla="*/ 20109 w 21600"/>
              <a:gd name="T15" fmla="*/ 7729 h 21600"/>
            </a:gdLst>
            <a:ahLst/>
            <a:cxnLst>
              <a:cxn ang="T8">
                <a:pos x="T0" y="T1"/>
              </a:cxn>
              <a:cxn ang="T9">
                <a:pos x="T2" y="T3"/>
              </a:cxn>
              <a:cxn ang="T10">
                <a:pos x="T4" y="T5"/>
              </a:cxn>
              <a:cxn ang="T11">
                <a:pos x="T6" y="T7"/>
              </a:cxn>
            </a:cxnLst>
            <a:rect l="T12" t="T13" r="T14" b="T15"/>
            <a:pathLst>
              <a:path w="21600" h="21600">
                <a:moveTo>
                  <a:pt x="21600" y="6079"/>
                </a:moveTo>
                <a:lnTo>
                  <a:pt x="16105" y="0"/>
                </a:lnTo>
                <a:lnTo>
                  <a:pt x="16105" y="4429"/>
                </a:lnTo>
                <a:lnTo>
                  <a:pt x="12427" y="4429"/>
                </a:lnTo>
                <a:cubicBezTo>
                  <a:pt x="5564" y="4429"/>
                  <a:pt x="0" y="7889"/>
                  <a:pt x="0" y="12158"/>
                </a:cubicBezTo>
                <a:lnTo>
                  <a:pt x="0" y="21600"/>
                </a:lnTo>
                <a:lnTo>
                  <a:pt x="3373" y="21600"/>
                </a:lnTo>
                <a:lnTo>
                  <a:pt x="3373" y="12158"/>
                </a:lnTo>
                <a:cubicBezTo>
                  <a:pt x="3373" y="9712"/>
                  <a:pt x="7427" y="7729"/>
                  <a:pt x="12427" y="7729"/>
                </a:cubicBezTo>
                <a:lnTo>
                  <a:pt x="16105" y="7729"/>
                </a:lnTo>
                <a:lnTo>
                  <a:pt x="16105" y="12158"/>
                </a:lnTo>
                <a:close/>
              </a:path>
            </a:pathLst>
          </a:custGeom>
          <a:solidFill>
            <a:srgbClr val="FEE69A"/>
          </a:solidFill>
          <a:ln w="19050">
            <a:noFill/>
            <a:miter lim="800000"/>
            <a:headEnd/>
            <a:tailEnd type="none" w="lg" len="med"/>
          </a:ln>
        </p:spPr>
        <p:txBody>
          <a:bodyPr lIns="18000" tIns="46800" rIns="90000" bIns="46800" anchor="ctr">
            <a:spAutoFit/>
          </a:bodyPr>
          <a:lstStyle/>
          <a:p>
            <a:endParaRPr lang="es-ES_tradnl"/>
          </a:p>
        </p:txBody>
      </p:sp>
      <p:pic>
        <p:nvPicPr>
          <p:cNvPr id="76871" name="Picture 71" descr="t15-7b2"/>
          <p:cNvPicPr>
            <a:picLocks noChangeAspect="1" noChangeArrowheads="1"/>
          </p:cNvPicPr>
          <p:nvPr/>
        </p:nvPicPr>
        <p:blipFill>
          <a:blip r:embed="rId4"/>
          <a:srcRect/>
          <a:stretch>
            <a:fillRect/>
          </a:stretch>
        </p:blipFill>
        <p:spPr bwMode="auto">
          <a:xfrm>
            <a:off x="6519863" y="1506538"/>
            <a:ext cx="2286000" cy="1662112"/>
          </a:xfrm>
          <a:prstGeom prst="rect">
            <a:avLst/>
          </a:prstGeom>
          <a:noFill/>
          <a:ln w="9525">
            <a:noFill/>
            <a:miter lim="800000"/>
            <a:headEnd/>
            <a:tailEnd/>
          </a:ln>
        </p:spPr>
      </p:pic>
      <p:grpSp>
        <p:nvGrpSpPr>
          <p:cNvPr id="4" name="Group 72"/>
          <p:cNvGrpSpPr>
            <a:grpSpLocks/>
          </p:cNvGrpSpPr>
          <p:nvPr/>
        </p:nvGrpSpPr>
        <p:grpSpPr bwMode="auto">
          <a:xfrm>
            <a:off x="5154613" y="2352675"/>
            <a:ext cx="944562" cy="952500"/>
            <a:chOff x="3566" y="1455"/>
            <a:chExt cx="644" cy="600"/>
          </a:xfrm>
        </p:grpSpPr>
        <p:sp>
          <p:nvSpPr>
            <p:cNvPr id="38963" name="Line 73"/>
            <p:cNvSpPr>
              <a:spLocks noChangeShapeType="1"/>
            </p:cNvSpPr>
            <p:nvPr/>
          </p:nvSpPr>
          <p:spPr bwMode="auto">
            <a:xfrm>
              <a:off x="3600" y="1455"/>
              <a:ext cx="0" cy="600"/>
            </a:xfrm>
            <a:prstGeom prst="line">
              <a:avLst/>
            </a:prstGeom>
            <a:noFill/>
            <a:ln w="19050">
              <a:solidFill>
                <a:schemeClr val="tx1"/>
              </a:solidFill>
              <a:round/>
              <a:headEnd type="triangle" w="lg" len="med"/>
              <a:tailEnd type="triangle" w="lg" len="med"/>
            </a:ln>
          </p:spPr>
          <p:txBody>
            <a:bodyPr wrap="none" lIns="18000" tIns="46800" rIns="90000" bIns="46800" anchor="ctr">
              <a:spAutoFit/>
            </a:bodyPr>
            <a:lstStyle/>
            <a:p>
              <a:endParaRPr lang="es-ES"/>
            </a:p>
          </p:txBody>
        </p:sp>
        <p:sp>
          <p:nvSpPr>
            <p:cNvPr id="38964" name="Text Box 74"/>
            <p:cNvSpPr txBox="1">
              <a:spLocks noChangeArrowheads="1"/>
            </p:cNvSpPr>
            <p:nvPr/>
          </p:nvSpPr>
          <p:spPr bwMode="auto">
            <a:xfrm>
              <a:off x="3566" y="1621"/>
              <a:ext cx="644" cy="192"/>
            </a:xfrm>
            <a:prstGeom prst="rect">
              <a:avLst/>
            </a:prstGeom>
            <a:noFill/>
            <a:ln w="19050">
              <a:noFill/>
              <a:miter lim="800000"/>
              <a:headEnd/>
              <a:tailEnd type="none" w="lg" len="med"/>
            </a:ln>
          </p:spPr>
          <p:txBody>
            <a:bodyPr lIns="18000" tIns="46800" rIns="90000" bIns="46800" anchor="ctr">
              <a:spAutoFit/>
            </a:bodyPr>
            <a:lstStyle/>
            <a:p>
              <a:pPr algn="ctr" eaLnBrk="0" hangingPunct="0">
                <a:spcBef>
                  <a:spcPct val="50000"/>
                </a:spcBef>
              </a:pPr>
              <a:r>
                <a:rPr lang="es-ES_tradnl" sz="1400"/>
                <a:t>Litosfera</a:t>
              </a:r>
            </a:p>
          </p:txBody>
        </p:sp>
      </p:grpSp>
      <p:grpSp>
        <p:nvGrpSpPr>
          <p:cNvPr id="5" name="Group 75"/>
          <p:cNvGrpSpPr>
            <a:grpSpLocks/>
          </p:cNvGrpSpPr>
          <p:nvPr/>
        </p:nvGrpSpPr>
        <p:grpSpPr bwMode="auto">
          <a:xfrm>
            <a:off x="5821363" y="2635250"/>
            <a:ext cx="962025" cy="498475"/>
            <a:chOff x="4021" y="1633"/>
            <a:chExt cx="656" cy="314"/>
          </a:xfrm>
        </p:grpSpPr>
        <p:sp>
          <p:nvSpPr>
            <p:cNvPr id="38961" name="Text Box 76"/>
            <p:cNvSpPr txBox="1">
              <a:spLocks noChangeArrowheads="1"/>
            </p:cNvSpPr>
            <p:nvPr/>
          </p:nvSpPr>
          <p:spPr bwMode="auto">
            <a:xfrm>
              <a:off x="4021" y="1755"/>
              <a:ext cx="656" cy="192"/>
            </a:xfrm>
            <a:prstGeom prst="rect">
              <a:avLst/>
            </a:prstGeom>
            <a:noFill/>
            <a:ln w="19050">
              <a:noFill/>
              <a:miter lim="800000"/>
              <a:headEnd/>
              <a:tailEnd type="none" w="lg" len="med"/>
            </a:ln>
          </p:spPr>
          <p:txBody>
            <a:bodyPr lIns="18000" tIns="46800" rIns="90000" bIns="46800" anchor="ctr">
              <a:spAutoFit/>
            </a:bodyPr>
            <a:lstStyle/>
            <a:p>
              <a:pPr algn="ctr" eaLnBrk="0" hangingPunct="0">
                <a:spcBef>
                  <a:spcPct val="50000"/>
                </a:spcBef>
              </a:pPr>
              <a:r>
                <a:rPr lang="es-ES_tradnl" sz="1400"/>
                <a:t>Moho</a:t>
              </a:r>
            </a:p>
          </p:txBody>
        </p:sp>
        <p:sp>
          <p:nvSpPr>
            <p:cNvPr id="38962" name="Line 77"/>
            <p:cNvSpPr>
              <a:spLocks noChangeShapeType="1"/>
            </p:cNvSpPr>
            <p:nvPr/>
          </p:nvSpPr>
          <p:spPr bwMode="auto">
            <a:xfrm flipH="1" flipV="1">
              <a:off x="4255" y="1633"/>
              <a:ext cx="22" cy="167"/>
            </a:xfrm>
            <a:prstGeom prst="line">
              <a:avLst/>
            </a:prstGeom>
            <a:noFill/>
            <a:ln w="12700">
              <a:solidFill>
                <a:schemeClr val="tx1"/>
              </a:solidFill>
              <a:round/>
              <a:headEnd/>
              <a:tailEnd type="none" w="lg" len="med"/>
            </a:ln>
          </p:spPr>
          <p:txBody>
            <a:bodyPr wrap="none" lIns="18000" tIns="46800" rIns="90000" bIns="46800" anchor="ctr">
              <a:spAutoFit/>
            </a:bodyPr>
            <a:lstStyle/>
            <a:p>
              <a:endParaRPr lang="es-ES"/>
            </a:p>
          </p:txBody>
        </p:sp>
      </p:grpSp>
      <p:sp>
        <p:nvSpPr>
          <p:cNvPr id="76878" name="Text Box 78"/>
          <p:cNvSpPr txBox="1">
            <a:spLocks noChangeArrowheads="1"/>
          </p:cNvSpPr>
          <p:nvPr/>
        </p:nvSpPr>
        <p:spPr bwMode="auto">
          <a:xfrm>
            <a:off x="1782763" y="3541713"/>
            <a:ext cx="1141412" cy="517525"/>
          </a:xfrm>
          <a:prstGeom prst="rect">
            <a:avLst/>
          </a:prstGeom>
          <a:noFill/>
          <a:ln w="19050">
            <a:noFill/>
            <a:miter lim="800000"/>
            <a:headEnd/>
            <a:tailEnd type="none" w="lg" len="med"/>
          </a:ln>
        </p:spPr>
        <p:txBody>
          <a:bodyPr lIns="18000" tIns="46800" rIns="90000" bIns="46800" anchor="ctr">
            <a:spAutoFit/>
          </a:bodyPr>
          <a:lstStyle/>
          <a:p>
            <a:pPr algn="ctr" eaLnBrk="0" hangingPunct="0">
              <a:spcBef>
                <a:spcPct val="50000"/>
              </a:spcBef>
            </a:pPr>
            <a:r>
              <a:rPr lang="es-ES_tradnl" sz="1400"/>
              <a:t>Zona de subducción</a:t>
            </a:r>
          </a:p>
        </p:txBody>
      </p:sp>
      <p:sp>
        <p:nvSpPr>
          <p:cNvPr id="76879" name="Text Box 79"/>
          <p:cNvSpPr txBox="1">
            <a:spLocks noChangeArrowheads="1"/>
          </p:cNvSpPr>
          <p:nvPr/>
        </p:nvSpPr>
        <p:spPr bwMode="auto">
          <a:xfrm>
            <a:off x="563563" y="5040313"/>
            <a:ext cx="1905000" cy="517525"/>
          </a:xfrm>
          <a:prstGeom prst="rect">
            <a:avLst/>
          </a:prstGeom>
          <a:noFill/>
          <a:ln w="19050">
            <a:noFill/>
            <a:miter lim="800000"/>
            <a:headEnd/>
            <a:tailEnd type="none" w="lg" len="med"/>
          </a:ln>
        </p:spPr>
        <p:txBody>
          <a:bodyPr lIns="18000" tIns="46800" rIns="90000" bIns="46800" anchor="ctr">
            <a:spAutoFit/>
          </a:bodyPr>
          <a:lstStyle/>
          <a:p>
            <a:pPr algn="ctr" eaLnBrk="0" hangingPunct="0">
              <a:spcBef>
                <a:spcPct val="50000"/>
              </a:spcBef>
            </a:pPr>
            <a:r>
              <a:rPr lang="es-ES_tradnl" sz="1400"/>
              <a:t>MANTO SUPERIOR SUBLITOSFÉRICO</a:t>
            </a:r>
          </a:p>
        </p:txBody>
      </p:sp>
      <p:sp>
        <p:nvSpPr>
          <p:cNvPr id="76880" name="Text Box 80"/>
          <p:cNvSpPr txBox="1">
            <a:spLocks noChangeArrowheads="1"/>
          </p:cNvSpPr>
          <p:nvPr/>
        </p:nvSpPr>
        <p:spPr bwMode="auto">
          <a:xfrm>
            <a:off x="1720850" y="6311900"/>
            <a:ext cx="1905000" cy="304800"/>
          </a:xfrm>
          <a:prstGeom prst="rect">
            <a:avLst/>
          </a:prstGeom>
          <a:noFill/>
          <a:ln w="19050">
            <a:noFill/>
            <a:miter lim="800000"/>
            <a:headEnd/>
            <a:tailEnd type="none" w="lg" len="med"/>
          </a:ln>
        </p:spPr>
        <p:txBody>
          <a:bodyPr lIns="18000" tIns="46800" rIns="90000" bIns="46800" anchor="ctr">
            <a:spAutoFit/>
          </a:bodyPr>
          <a:lstStyle/>
          <a:p>
            <a:pPr algn="ctr" eaLnBrk="0" hangingPunct="0">
              <a:spcBef>
                <a:spcPct val="50000"/>
              </a:spcBef>
            </a:pPr>
            <a:r>
              <a:rPr lang="es-ES_tradnl" sz="1400"/>
              <a:t>MANTO INFERIOR</a:t>
            </a:r>
          </a:p>
        </p:txBody>
      </p:sp>
      <p:sp>
        <p:nvSpPr>
          <p:cNvPr id="76881" name="Text Box 81"/>
          <p:cNvSpPr txBox="1">
            <a:spLocks noChangeArrowheads="1"/>
          </p:cNvSpPr>
          <p:nvPr/>
        </p:nvSpPr>
        <p:spPr bwMode="auto">
          <a:xfrm>
            <a:off x="5259388" y="3141663"/>
            <a:ext cx="1905000" cy="517525"/>
          </a:xfrm>
          <a:prstGeom prst="rect">
            <a:avLst/>
          </a:prstGeom>
          <a:noFill/>
          <a:ln w="19050">
            <a:noFill/>
            <a:miter lim="800000"/>
            <a:headEnd/>
            <a:tailEnd type="none" w="lg" len="med"/>
          </a:ln>
        </p:spPr>
        <p:txBody>
          <a:bodyPr lIns="18000" tIns="46800" rIns="90000" bIns="46800" anchor="ctr">
            <a:spAutoFit/>
          </a:bodyPr>
          <a:lstStyle/>
          <a:p>
            <a:pPr algn="ctr" eaLnBrk="0" hangingPunct="0">
              <a:spcBef>
                <a:spcPct val="50000"/>
              </a:spcBef>
            </a:pPr>
            <a:r>
              <a:rPr lang="es-ES_tradnl" sz="1400"/>
              <a:t>MANTO SUPERIOR SUBLITOSFÉRICO</a:t>
            </a:r>
          </a:p>
        </p:txBody>
      </p:sp>
      <p:sp>
        <p:nvSpPr>
          <p:cNvPr id="76882" name="Text Box 82"/>
          <p:cNvSpPr txBox="1">
            <a:spLocks noChangeArrowheads="1"/>
          </p:cNvSpPr>
          <p:nvPr/>
        </p:nvSpPr>
        <p:spPr bwMode="auto">
          <a:xfrm>
            <a:off x="2584450" y="2501900"/>
            <a:ext cx="2085975" cy="304800"/>
          </a:xfrm>
          <a:prstGeom prst="rect">
            <a:avLst/>
          </a:prstGeom>
          <a:noFill/>
          <a:ln w="19050">
            <a:noFill/>
            <a:miter lim="800000"/>
            <a:headEnd/>
            <a:tailEnd type="none" w="lg" len="med"/>
          </a:ln>
        </p:spPr>
        <p:txBody>
          <a:bodyPr lIns="18000" tIns="46800" rIns="90000" bIns="46800" anchor="ctr">
            <a:spAutoFit/>
          </a:bodyPr>
          <a:lstStyle/>
          <a:p>
            <a:pPr algn="ctr" eaLnBrk="0" hangingPunct="0">
              <a:spcBef>
                <a:spcPct val="50000"/>
              </a:spcBef>
            </a:pPr>
            <a:r>
              <a:rPr lang="es-ES_tradnl" sz="1400"/>
              <a:t>Litosfera continental</a:t>
            </a:r>
          </a:p>
        </p:txBody>
      </p:sp>
      <p:grpSp>
        <p:nvGrpSpPr>
          <p:cNvPr id="6" name="Group 83"/>
          <p:cNvGrpSpPr>
            <a:grpSpLocks/>
          </p:cNvGrpSpPr>
          <p:nvPr/>
        </p:nvGrpSpPr>
        <p:grpSpPr bwMode="auto">
          <a:xfrm>
            <a:off x="0" y="2116138"/>
            <a:ext cx="2085975" cy="836612"/>
            <a:chOff x="48" y="1306"/>
            <a:chExt cx="1423" cy="527"/>
          </a:xfrm>
        </p:grpSpPr>
        <p:sp>
          <p:nvSpPr>
            <p:cNvPr id="38959" name="Text Box 84"/>
            <p:cNvSpPr txBox="1">
              <a:spLocks noChangeArrowheads="1"/>
            </p:cNvSpPr>
            <p:nvPr/>
          </p:nvSpPr>
          <p:spPr bwMode="auto">
            <a:xfrm>
              <a:off x="48" y="1306"/>
              <a:ext cx="1423" cy="192"/>
            </a:xfrm>
            <a:prstGeom prst="rect">
              <a:avLst/>
            </a:prstGeom>
            <a:noFill/>
            <a:ln w="19050">
              <a:noFill/>
              <a:miter lim="800000"/>
              <a:headEnd/>
              <a:tailEnd type="none" w="lg" len="med"/>
            </a:ln>
          </p:spPr>
          <p:txBody>
            <a:bodyPr lIns="18000" tIns="46800" rIns="90000" bIns="46800" anchor="ctr">
              <a:spAutoFit/>
            </a:bodyPr>
            <a:lstStyle/>
            <a:p>
              <a:pPr algn="ctr" eaLnBrk="0" hangingPunct="0">
                <a:spcBef>
                  <a:spcPct val="50000"/>
                </a:spcBef>
              </a:pPr>
              <a:r>
                <a:rPr lang="es-ES_tradnl" sz="1400"/>
                <a:t>Litosfera oceánica</a:t>
              </a:r>
            </a:p>
          </p:txBody>
        </p:sp>
        <p:sp>
          <p:nvSpPr>
            <p:cNvPr id="38960" name="Line 85"/>
            <p:cNvSpPr>
              <a:spLocks noChangeShapeType="1"/>
            </p:cNvSpPr>
            <p:nvPr/>
          </p:nvSpPr>
          <p:spPr bwMode="auto">
            <a:xfrm flipV="1">
              <a:off x="655" y="1455"/>
              <a:ext cx="0" cy="378"/>
            </a:xfrm>
            <a:prstGeom prst="line">
              <a:avLst/>
            </a:prstGeom>
            <a:noFill/>
            <a:ln w="19050">
              <a:solidFill>
                <a:schemeClr val="tx1"/>
              </a:solidFill>
              <a:round/>
              <a:headEnd/>
              <a:tailEnd type="none" w="lg" len="med"/>
            </a:ln>
          </p:spPr>
          <p:txBody>
            <a:bodyPr wrap="none" lIns="18000" tIns="46800" rIns="90000" bIns="46800" anchor="ctr">
              <a:spAutoFit/>
            </a:bodyPr>
            <a:lstStyle/>
            <a:p>
              <a:endParaRPr lang="es-ES"/>
            </a:p>
          </p:txBody>
        </p:sp>
      </p:grpSp>
      <p:grpSp>
        <p:nvGrpSpPr>
          <p:cNvPr id="7" name="Group 86"/>
          <p:cNvGrpSpPr>
            <a:grpSpLocks/>
          </p:cNvGrpSpPr>
          <p:nvPr/>
        </p:nvGrpSpPr>
        <p:grpSpPr bwMode="auto">
          <a:xfrm>
            <a:off x="433388" y="3041650"/>
            <a:ext cx="962025" cy="477838"/>
            <a:chOff x="344" y="1889"/>
            <a:chExt cx="656" cy="301"/>
          </a:xfrm>
        </p:grpSpPr>
        <p:sp>
          <p:nvSpPr>
            <p:cNvPr id="38957" name="Text Box 87"/>
            <p:cNvSpPr txBox="1">
              <a:spLocks noChangeArrowheads="1"/>
            </p:cNvSpPr>
            <p:nvPr/>
          </p:nvSpPr>
          <p:spPr bwMode="auto">
            <a:xfrm>
              <a:off x="344" y="1998"/>
              <a:ext cx="656" cy="192"/>
            </a:xfrm>
            <a:prstGeom prst="rect">
              <a:avLst/>
            </a:prstGeom>
            <a:noFill/>
            <a:ln w="19050">
              <a:noFill/>
              <a:miter lim="800000"/>
              <a:headEnd/>
              <a:tailEnd type="none" w="lg" len="med"/>
            </a:ln>
          </p:spPr>
          <p:txBody>
            <a:bodyPr lIns="18000" tIns="46800" rIns="90000" bIns="46800" anchor="ctr">
              <a:spAutoFit/>
            </a:bodyPr>
            <a:lstStyle/>
            <a:p>
              <a:pPr algn="ctr" eaLnBrk="0" hangingPunct="0">
                <a:spcBef>
                  <a:spcPct val="50000"/>
                </a:spcBef>
              </a:pPr>
              <a:r>
                <a:rPr lang="es-ES_tradnl" sz="1400"/>
                <a:t>Moho</a:t>
              </a:r>
            </a:p>
          </p:txBody>
        </p:sp>
        <p:sp>
          <p:nvSpPr>
            <p:cNvPr id="38958" name="Line 88"/>
            <p:cNvSpPr>
              <a:spLocks noChangeShapeType="1"/>
            </p:cNvSpPr>
            <p:nvPr/>
          </p:nvSpPr>
          <p:spPr bwMode="auto">
            <a:xfrm flipH="1" flipV="1">
              <a:off x="511" y="1889"/>
              <a:ext cx="67" cy="166"/>
            </a:xfrm>
            <a:prstGeom prst="line">
              <a:avLst/>
            </a:prstGeom>
            <a:noFill/>
            <a:ln w="12700">
              <a:solidFill>
                <a:schemeClr val="tx1"/>
              </a:solidFill>
              <a:round/>
              <a:headEnd/>
              <a:tailEnd type="none" w="lg" len="med"/>
            </a:ln>
          </p:spPr>
          <p:txBody>
            <a:bodyPr wrap="none" lIns="18000" tIns="46800" rIns="90000" bIns="46800" anchor="ctr">
              <a:spAutoFit/>
            </a:bodyPr>
            <a:lstStyle/>
            <a:p>
              <a:endParaRPr lang="es-ES"/>
            </a:p>
          </p:txBody>
        </p:sp>
      </p:grpSp>
      <p:sp>
        <p:nvSpPr>
          <p:cNvPr id="76889" name="Line 89"/>
          <p:cNvSpPr>
            <a:spLocks noChangeShapeType="1"/>
          </p:cNvSpPr>
          <p:nvPr/>
        </p:nvSpPr>
        <p:spPr bwMode="auto">
          <a:xfrm flipH="1" flipV="1">
            <a:off x="3730625" y="4676775"/>
            <a:ext cx="588963" cy="166688"/>
          </a:xfrm>
          <a:prstGeom prst="line">
            <a:avLst/>
          </a:prstGeom>
          <a:noFill/>
          <a:ln w="12700">
            <a:solidFill>
              <a:schemeClr val="tx1"/>
            </a:solidFill>
            <a:round/>
            <a:headEnd type="triangle" w="sm" len="sm"/>
            <a:tailEnd type="triangle" w="sm" len="sm"/>
          </a:ln>
        </p:spPr>
        <p:txBody>
          <a:bodyPr lIns="18000" tIns="46800" rIns="90000" bIns="46800" anchor="ctr">
            <a:spAutoFit/>
          </a:bodyPr>
          <a:lstStyle/>
          <a:p>
            <a:endParaRPr lang="es-ES"/>
          </a:p>
        </p:txBody>
      </p:sp>
      <p:sp>
        <p:nvSpPr>
          <p:cNvPr id="76890" name="Line 90"/>
          <p:cNvSpPr>
            <a:spLocks noChangeShapeType="1"/>
          </p:cNvSpPr>
          <p:nvPr/>
        </p:nvSpPr>
        <p:spPr bwMode="auto">
          <a:xfrm>
            <a:off x="4321175" y="4848225"/>
            <a:ext cx="466725" cy="128588"/>
          </a:xfrm>
          <a:prstGeom prst="line">
            <a:avLst/>
          </a:prstGeom>
          <a:noFill/>
          <a:ln w="12700">
            <a:solidFill>
              <a:schemeClr val="tx1"/>
            </a:solidFill>
            <a:round/>
            <a:headEnd type="triangle" w="sm" len="sm"/>
            <a:tailEnd type="triangle" w="sm" len="sm"/>
          </a:ln>
        </p:spPr>
        <p:txBody>
          <a:bodyPr lIns="18000" tIns="46800" rIns="90000" bIns="46800" anchor="ctr">
            <a:spAutoFit/>
          </a:bodyPr>
          <a:lstStyle/>
          <a:p>
            <a:endParaRPr lang="es-ES"/>
          </a:p>
        </p:txBody>
      </p:sp>
      <p:sp>
        <p:nvSpPr>
          <p:cNvPr id="76891" name="Line 91"/>
          <p:cNvSpPr>
            <a:spLocks noChangeShapeType="1"/>
          </p:cNvSpPr>
          <p:nvPr/>
        </p:nvSpPr>
        <p:spPr bwMode="auto">
          <a:xfrm>
            <a:off x="4791075" y="4976813"/>
            <a:ext cx="207963" cy="71437"/>
          </a:xfrm>
          <a:prstGeom prst="line">
            <a:avLst/>
          </a:prstGeom>
          <a:noFill/>
          <a:ln w="12700">
            <a:solidFill>
              <a:schemeClr val="tx1"/>
            </a:solidFill>
            <a:round/>
            <a:headEnd type="triangle" w="sm" len="sm"/>
            <a:tailEnd type="triangle" w="sm" len="sm"/>
          </a:ln>
        </p:spPr>
        <p:txBody>
          <a:bodyPr lIns="18000" tIns="46800" rIns="90000" bIns="46800" anchor="ctr">
            <a:spAutoFit/>
          </a:bodyPr>
          <a:lstStyle/>
          <a:p>
            <a:endParaRPr lang="es-ES"/>
          </a:p>
        </p:txBody>
      </p:sp>
      <p:sp>
        <p:nvSpPr>
          <p:cNvPr id="76892" name="Text Box 92"/>
          <p:cNvSpPr txBox="1">
            <a:spLocks noChangeArrowheads="1"/>
          </p:cNvSpPr>
          <p:nvPr/>
        </p:nvSpPr>
        <p:spPr bwMode="auto">
          <a:xfrm>
            <a:off x="3794125" y="4395788"/>
            <a:ext cx="760413" cy="396875"/>
          </a:xfrm>
          <a:prstGeom prst="rect">
            <a:avLst/>
          </a:prstGeom>
          <a:noFill/>
          <a:ln w="19050">
            <a:noFill/>
            <a:miter lim="800000"/>
            <a:headEnd/>
            <a:tailEnd/>
          </a:ln>
        </p:spPr>
        <p:txBody>
          <a:bodyPr lIns="18000" tIns="46800" rIns="90000" bIns="46800" anchor="ctr">
            <a:spAutoFit/>
          </a:bodyPr>
          <a:lstStyle/>
          <a:p>
            <a:pPr algn="ctr" eaLnBrk="0" hangingPunct="0">
              <a:spcBef>
                <a:spcPct val="50000"/>
              </a:spcBef>
            </a:pPr>
            <a:r>
              <a:rPr lang="es-ES_tradnl" sz="1000"/>
              <a:t>Manto inferior</a:t>
            </a:r>
          </a:p>
        </p:txBody>
      </p:sp>
      <p:sp>
        <p:nvSpPr>
          <p:cNvPr id="76893" name="Text Box 93"/>
          <p:cNvSpPr txBox="1">
            <a:spLocks noChangeArrowheads="1"/>
          </p:cNvSpPr>
          <p:nvPr/>
        </p:nvSpPr>
        <p:spPr bwMode="auto">
          <a:xfrm>
            <a:off x="4370388" y="4530725"/>
            <a:ext cx="649287" cy="396875"/>
          </a:xfrm>
          <a:prstGeom prst="rect">
            <a:avLst/>
          </a:prstGeom>
          <a:noFill/>
          <a:ln w="19050">
            <a:noFill/>
            <a:miter lim="800000"/>
            <a:headEnd/>
            <a:tailEnd/>
          </a:ln>
        </p:spPr>
        <p:txBody>
          <a:bodyPr lIns="18000" tIns="46800" rIns="90000" bIns="46800" anchor="ctr">
            <a:spAutoFit/>
          </a:bodyPr>
          <a:lstStyle/>
          <a:p>
            <a:pPr algn="ctr" eaLnBrk="0" hangingPunct="0">
              <a:spcBef>
                <a:spcPct val="50000"/>
              </a:spcBef>
            </a:pPr>
            <a:r>
              <a:rPr lang="es-ES_tradnl" sz="1000"/>
              <a:t>Núcleo externo</a:t>
            </a:r>
          </a:p>
        </p:txBody>
      </p:sp>
      <p:sp>
        <p:nvSpPr>
          <p:cNvPr id="76894" name="Text Box 94"/>
          <p:cNvSpPr txBox="1">
            <a:spLocks noChangeArrowheads="1"/>
          </p:cNvSpPr>
          <p:nvPr/>
        </p:nvSpPr>
        <p:spPr bwMode="auto">
          <a:xfrm>
            <a:off x="4862513" y="4692650"/>
            <a:ext cx="650875" cy="396875"/>
          </a:xfrm>
          <a:prstGeom prst="rect">
            <a:avLst/>
          </a:prstGeom>
          <a:noFill/>
          <a:ln w="19050">
            <a:noFill/>
            <a:miter lim="800000"/>
            <a:headEnd/>
            <a:tailEnd/>
          </a:ln>
        </p:spPr>
        <p:txBody>
          <a:bodyPr lIns="18000" tIns="46800" rIns="90000" bIns="46800" anchor="ctr">
            <a:spAutoFit/>
          </a:bodyPr>
          <a:lstStyle/>
          <a:p>
            <a:pPr algn="ctr" eaLnBrk="0" hangingPunct="0">
              <a:spcBef>
                <a:spcPct val="50000"/>
              </a:spcBef>
            </a:pPr>
            <a:r>
              <a:rPr lang="es-ES_tradnl" sz="1000"/>
              <a:t>Núcleo interno</a:t>
            </a:r>
          </a:p>
        </p:txBody>
      </p:sp>
      <p:sp>
        <p:nvSpPr>
          <p:cNvPr id="76895" name="Text Box 95"/>
          <p:cNvSpPr txBox="1">
            <a:spLocks noChangeArrowheads="1"/>
          </p:cNvSpPr>
          <p:nvPr/>
        </p:nvSpPr>
        <p:spPr bwMode="auto">
          <a:xfrm>
            <a:off x="7059613" y="2233613"/>
            <a:ext cx="1236662" cy="396875"/>
          </a:xfrm>
          <a:prstGeom prst="rect">
            <a:avLst/>
          </a:prstGeom>
          <a:noFill/>
          <a:ln w="19050">
            <a:noFill/>
            <a:miter lim="800000"/>
            <a:headEnd/>
            <a:tailEnd/>
          </a:ln>
        </p:spPr>
        <p:txBody>
          <a:bodyPr lIns="18000" tIns="46800" rIns="90000" bIns="46800" anchor="ctr">
            <a:spAutoFit/>
          </a:bodyPr>
          <a:lstStyle/>
          <a:p>
            <a:pPr eaLnBrk="0" hangingPunct="0">
              <a:spcBef>
                <a:spcPct val="50000"/>
              </a:spcBef>
            </a:pPr>
            <a:r>
              <a:rPr lang="es-ES_tradnl" sz="1000"/>
              <a:t>Carletonville Suráfrica 3,8 km</a:t>
            </a:r>
          </a:p>
        </p:txBody>
      </p:sp>
      <p:sp>
        <p:nvSpPr>
          <p:cNvPr id="76896" name="Text Box 96"/>
          <p:cNvSpPr txBox="1">
            <a:spLocks noChangeArrowheads="1"/>
          </p:cNvSpPr>
          <p:nvPr/>
        </p:nvSpPr>
        <p:spPr bwMode="auto">
          <a:xfrm>
            <a:off x="6858000" y="1528763"/>
            <a:ext cx="754063" cy="396875"/>
          </a:xfrm>
          <a:prstGeom prst="rect">
            <a:avLst/>
          </a:prstGeom>
          <a:noFill/>
          <a:ln w="19050">
            <a:noFill/>
            <a:miter lim="800000"/>
            <a:headEnd/>
            <a:tailEnd/>
          </a:ln>
        </p:spPr>
        <p:txBody>
          <a:bodyPr lIns="18000" tIns="46800" rIns="90000" bIns="46800" anchor="ctr">
            <a:spAutoFit/>
          </a:bodyPr>
          <a:lstStyle/>
          <a:p>
            <a:pPr algn="ctr" eaLnBrk="0" hangingPunct="0">
              <a:spcBef>
                <a:spcPct val="50000"/>
              </a:spcBef>
            </a:pPr>
            <a:r>
              <a:rPr lang="es-ES_tradnl" sz="1000"/>
              <a:t>Mina más profunda</a:t>
            </a:r>
          </a:p>
        </p:txBody>
      </p:sp>
      <p:sp>
        <p:nvSpPr>
          <p:cNvPr id="76897" name="Text Box 97"/>
          <p:cNvSpPr txBox="1">
            <a:spLocks noChangeArrowheads="1"/>
          </p:cNvSpPr>
          <p:nvPr/>
        </p:nvSpPr>
        <p:spPr bwMode="auto">
          <a:xfrm>
            <a:off x="7761288" y="1460500"/>
            <a:ext cx="849312" cy="396875"/>
          </a:xfrm>
          <a:prstGeom prst="rect">
            <a:avLst/>
          </a:prstGeom>
          <a:noFill/>
          <a:ln w="19050">
            <a:noFill/>
            <a:miter lim="800000"/>
            <a:headEnd/>
            <a:tailEnd/>
          </a:ln>
        </p:spPr>
        <p:txBody>
          <a:bodyPr lIns="18000" tIns="46800" rIns="90000" bIns="46800" anchor="ctr">
            <a:spAutoFit/>
          </a:bodyPr>
          <a:lstStyle/>
          <a:p>
            <a:pPr algn="ctr" eaLnBrk="0" hangingPunct="0">
              <a:spcBef>
                <a:spcPct val="50000"/>
              </a:spcBef>
            </a:pPr>
            <a:r>
              <a:rPr lang="es-ES_tradnl" sz="1000"/>
              <a:t>Sondeo más profundo</a:t>
            </a:r>
          </a:p>
        </p:txBody>
      </p:sp>
      <p:grpSp>
        <p:nvGrpSpPr>
          <p:cNvPr id="8" name="Group 98"/>
          <p:cNvGrpSpPr>
            <a:grpSpLocks/>
          </p:cNvGrpSpPr>
          <p:nvPr/>
        </p:nvGrpSpPr>
        <p:grpSpPr bwMode="auto">
          <a:xfrm>
            <a:off x="7466013" y="2687638"/>
            <a:ext cx="962025" cy="498475"/>
            <a:chOff x="5143" y="1666"/>
            <a:chExt cx="656" cy="314"/>
          </a:xfrm>
        </p:grpSpPr>
        <p:sp>
          <p:nvSpPr>
            <p:cNvPr id="38955" name="Text Box 99"/>
            <p:cNvSpPr txBox="1">
              <a:spLocks noChangeArrowheads="1"/>
            </p:cNvSpPr>
            <p:nvPr/>
          </p:nvSpPr>
          <p:spPr bwMode="auto">
            <a:xfrm>
              <a:off x="5143" y="1788"/>
              <a:ext cx="656" cy="192"/>
            </a:xfrm>
            <a:prstGeom prst="rect">
              <a:avLst/>
            </a:prstGeom>
            <a:noFill/>
            <a:ln w="19050">
              <a:noFill/>
              <a:miter lim="800000"/>
              <a:headEnd/>
              <a:tailEnd type="none" w="lg" len="med"/>
            </a:ln>
          </p:spPr>
          <p:txBody>
            <a:bodyPr lIns="18000" tIns="46800" rIns="90000" bIns="46800" anchor="ctr">
              <a:spAutoFit/>
            </a:bodyPr>
            <a:lstStyle/>
            <a:p>
              <a:pPr algn="ctr" eaLnBrk="0" hangingPunct="0">
                <a:spcBef>
                  <a:spcPct val="50000"/>
                </a:spcBef>
              </a:pPr>
              <a:r>
                <a:rPr lang="es-ES_tradnl" sz="1400"/>
                <a:t>Moho</a:t>
              </a:r>
            </a:p>
          </p:txBody>
        </p:sp>
        <p:sp>
          <p:nvSpPr>
            <p:cNvPr id="38956" name="Line 100"/>
            <p:cNvSpPr>
              <a:spLocks noChangeShapeType="1"/>
            </p:cNvSpPr>
            <p:nvPr/>
          </p:nvSpPr>
          <p:spPr bwMode="auto">
            <a:xfrm flipH="1" flipV="1">
              <a:off x="5377" y="1666"/>
              <a:ext cx="22" cy="167"/>
            </a:xfrm>
            <a:prstGeom prst="line">
              <a:avLst/>
            </a:prstGeom>
            <a:noFill/>
            <a:ln w="12700">
              <a:solidFill>
                <a:schemeClr val="tx1"/>
              </a:solidFill>
              <a:round/>
              <a:headEnd/>
              <a:tailEnd type="none" w="lg" len="med"/>
            </a:ln>
          </p:spPr>
          <p:txBody>
            <a:bodyPr wrap="none" lIns="18000" tIns="46800" rIns="90000" bIns="46800" anchor="ctr">
              <a:spAutoFit/>
            </a:bodyPr>
            <a:lstStyle/>
            <a:p>
              <a:endParaRPr lang="es-ES"/>
            </a:p>
          </p:txBody>
        </p:sp>
      </p:grpSp>
      <p:sp>
        <p:nvSpPr>
          <p:cNvPr id="76901" name="Rectangle 101"/>
          <p:cNvSpPr>
            <a:spLocks noChangeArrowheads="1"/>
          </p:cNvSpPr>
          <p:nvPr/>
        </p:nvSpPr>
        <p:spPr bwMode="auto">
          <a:xfrm>
            <a:off x="4341813" y="2282825"/>
            <a:ext cx="765175" cy="582613"/>
          </a:xfrm>
          <a:prstGeom prst="rect">
            <a:avLst/>
          </a:prstGeom>
          <a:noFill/>
          <a:ln w="19050">
            <a:solidFill>
              <a:schemeClr val="tx1"/>
            </a:solidFill>
            <a:miter lim="800000"/>
            <a:headEnd/>
            <a:tailEnd type="none" w="lg" len="med"/>
          </a:ln>
        </p:spPr>
        <p:txBody>
          <a:bodyPr lIns="18000" tIns="46800" rIns="90000" bIns="46800" anchor="ctr">
            <a:spAutoFit/>
          </a:bodyPr>
          <a:lstStyle/>
          <a:p>
            <a:endParaRPr lang="es-ES_tradnl"/>
          </a:p>
        </p:txBody>
      </p:sp>
      <p:grpSp>
        <p:nvGrpSpPr>
          <p:cNvPr id="9" name="Group 102"/>
          <p:cNvGrpSpPr>
            <a:grpSpLocks/>
          </p:cNvGrpSpPr>
          <p:nvPr/>
        </p:nvGrpSpPr>
        <p:grpSpPr bwMode="auto">
          <a:xfrm>
            <a:off x="7056438" y="3406775"/>
            <a:ext cx="1931987" cy="1358900"/>
            <a:chOff x="4704" y="2155"/>
            <a:chExt cx="1217" cy="856"/>
          </a:xfrm>
        </p:grpSpPr>
        <p:sp>
          <p:nvSpPr>
            <p:cNvPr id="38951" name="Rectangle 103"/>
            <p:cNvSpPr>
              <a:spLocks noChangeArrowheads="1"/>
            </p:cNvSpPr>
            <p:nvPr/>
          </p:nvSpPr>
          <p:spPr bwMode="auto">
            <a:xfrm>
              <a:off x="4704" y="2155"/>
              <a:ext cx="666" cy="856"/>
            </a:xfrm>
            <a:prstGeom prst="rect">
              <a:avLst/>
            </a:prstGeom>
            <a:solidFill>
              <a:srgbClr val="FFD41F"/>
            </a:solidFill>
            <a:ln w="19050">
              <a:noFill/>
              <a:miter lim="800000"/>
              <a:headEnd/>
              <a:tailEnd/>
            </a:ln>
          </p:spPr>
          <p:txBody>
            <a:bodyPr wrap="none" lIns="18000" tIns="46800" rIns="90000" bIns="46800" anchor="ctr">
              <a:spAutoFit/>
            </a:bodyPr>
            <a:lstStyle/>
            <a:p>
              <a:endParaRPr lang="es-ES_tradnl"/>
            </a:p>
          </p:txBody>
        </p:sp>
        <p:grpSp>
          <p:nvGrpSpPr>
            <p:cNvPr id="10" name="Group 104"/>
            <p:cNvGrpSpPr>
              <a:grpSpLocks/>
            </p:cNvGrpSpPr>
            <p:nvPr/>
          </p:nvGrpSpPr>
          <p:grpSpPr bwMode="auto">
            <a:xfrm>
              <a:off x="4844" y="2178"/>
              <a:ext cx="1077" cy="833"/>
              <a:chOff x="4844" y="2178"/>
              <a:chExt cx="1077" cy="833"/>
            </a:xfrm>
          </p:grpSpPr>
          <p:sp>
            <p:nvSpPr>
              <p:cNvPr id="38953" name="Line 105"/>
              <p:cNvSpPr>
                <a:spLocks noChangeShapeType="1"/>
              </p:cNvSpPr>
              <p:nvPr/>
            </p:nvSpPr>
            <p:spPr bwMode="auto">
              <a:xfrm>
                <a:off x="4844" y="2178"/>
                <a:ext cx="0" cy="833"/>
              </a:xfrm>
              <a:prstGeom prst="line">
                <a:avLst/>
              </a:prstGeom>
              <a:noFill/>
              <a:ln w="25400">
                <a:solidFill>
                  <a:srgbClr val="993300"/>
                </a:solidFill>
                <a:round/>
                <a:headEnd type="triangle" w="lg" len="med"/>
                <a:tailEnd type="triangle" w="lg" len="med"/>
              </a:ln>
            </p:spPr>
            <p:txBody>
              <a:bodyPr wrap="none" lIns="18000" tIns="46800" rIns="90000" bIns="46800" anchor="ctr">
                <a:spAutoFit/>
              </a:bodyPr>
              <a:lstStyle/>
              <a:p>
                <a:endParaRPr lang="es-ES"/>
              </a:p>
            </p:txBody>
          </p:sp>
          <p:sp>
            <p:nvSpPr>
              <p:cNvPr id="38954" name="Text Box 106"/>
              <p:cNvSpPr txBox="1">
                <a:spLocks noChangeArrowheads="1"/>
              </p:cNvSpPr>
              <p:nvPr/>
            </p:nvSpPr>
            <p:spPr bwMode="auto">
              <a:xfrm>
                <a:off x="4899" y="2437"/>
                <a:ext cx="1022" cy="326"/>
              </a:xfrm>
              <a:prstGeom prst="rect">
                <a:avLst/>
              </a:prstGeom>
              <a:noFill/>
              <a:ln w="19050">
                <a:noFill/>
                <a:miter lim="800000"/>
                <a:headEnd/>
                <a:tailEnd/>
              </a:ln>
            </p:spPr>
            <p:txBody>
              <a:bodyPr lIns="18000" tIns="46800" rIns="90000" bIns="46800" anchor="ctr">
                <a:spAutoFit/>
              </a:bodyPr>
              <a:lstStyle/>
              <a:p>
                <a:pPr eaLnBrk="0" hangingPunct="0">
                  <a:spcBef>
                    <a:spcPct val="50000"/>
                  </a:spcBef>
                </a:pPr>
                <a:r>
                  <a:rPr lang="es-ES_tradnl" sz="1400">
                    <a:solidFill>
                      <a:srgbClr val="990000"/>
                    </a:solidFill>
                  </a:rPr>
                  <a:t>Manto inferior</a:t>
                </a:r>
                <a:br>
                  <a:rPr lang="es-ES_tradnl" sz="1400">
                    <a:solidFill>
                      <a:srgbClr val="990000"/>
                    </a:solidFill>
                  </a:rPr>
                </a:br>
                <a:r>
                  <a:rPr lang="es-ES_tradnl" sz="1400">
                    <a:solidFill>
                      <a:srgbClr val="990000"/>
                    </a:solidFill>
                  </a:rPr>
                  <a:t>2230 km</a:t>
                </a:r>
              </a:p>
            </p:txBody>
          </p:sp>
        </p:grpSp>
      </p:grpSp>
      <p:grpSp>
        <p:nvGrpSpPr>
          <p:cNvPr id="11" name="Group 107"/>
          <p:cNvGrpSpPr>
            <a:grpSpLocks/>
          </p:cNvGrpSpPr>
          <p:nvPr/>
        </p:nvGrpSpPr>
        <p:grpSpPr bwMode="auto">
          <a:xfrm>
            <a:off x="7056438" y="4764088"/>
            <a:ext cx="2020887" cy="954087"/>
            <a:chOff x="4704" y="3010"/>
            <a:chExt cx="1273" cy="601"/>
          </a:xfrm>
        </p:grpSpPr>
        <p:sp>
          <p:nvSpPr>
            <p:cNvPr id="38947" name="Rectangle 108"/>
            <p:cNvSpPr>
              <a:spLocks noChangeArrowheads="1"/>
            </p:cNvSpPr>
            <p:nvPr/>
          </p:nvSpPr>
          <p:spPr bwMode="auto">
            <a:xfrm>
              <a:off x="4704" y="3010"/>
              <a:ext cx="666" cy="601"/>
            </a:xfrm>
            <a:prstGeom prst="rect">
              <a:avLst/>
            </a:prstGeom>
            <a:solidFill>
              <a:srgbClr val="FAF478"/>
            </a:solidFill>
            <a:ln w="19050">
              <a:noFill/>
              <a:miter lim="800000"/>
              <a:headEnd/>
              <a:tailEnd/>
            </a:ln>
          </p:spPr>
          <p:txBody>
            <a:bodyPr lIns="18000" tIns="46800" rIns="90000" bIns="46800" anchor="ctr">
              <a:spAutoFit/>
            </a:bodyPr>
            <a:lstStyle/>
            <a:p>
              <a:endParaRPr lang="es-ES_tradnl"/>
            </a:p>
          </p:txBody>
        </p:sp>
        <p:grpSp>
          <p:nvGrpSpPr>
            <p:cNvPr id="12" name="Group 109"/>
            <p:cNvGrpSpPr>
              <a:grpSpLocks/>
            </p:cNvGrpSpPr>
            <p:nvPr/>
          </p:nvGrpSpPr>
          <p:grpSpPr bwMode="auto">
            <a:xfrm>
              <a:off x="4844" y="3011"/>
              <a:ext cx="1133" cy="589"/>
              <a:chOff x="4844" y="3011"/>
              <a:chExt cx="1133" cy="589"/>
            </a:xfrm>
          </p:grpSpPr>
          <p:sp>
            <p:nvSpPr>
              <p:cNvPr id="38949" name="Line 110"/>
              <p:cNvSpPr>
                <a:spLocks noChangeShapeType="1"/>
              </p:cNvSpPr>
              <p:nvPr/>
            </p:nvSpPr>
            <p:spPr bwMode="auto">
              <a:xfrm>
                <a:off x="4844" y="3011"/>
                <a:ext cx="0" cy="589"/>
              </a:xfrm>
              <a:prstGeom prst="line">
                <a:avLst/>
              </a:prstGeom>
              <a:noFill/>
              <a:ln w="25400">
                <a:solidFill>
                  <a:srgbClr val="993300"/>
                </a:solidFill>
                <a:round/>
                <a:headEnd type="triangle" w="lg" len="med"/>
                <a:tailEnd type="triangle" w="lg" len="med"/>
              </a:ln>
            </p:spPr>
            <p:txBody>
              <a:bodyPr wrap="none" lIns="18000" tIns="46800" rIns="90000" bIns="46800" anchor="ctr">
                <a:spAutoFit/>
              </a:bodyPr>
              <a:lstStyle/>
              <a:p>
                <a:endParaRPr lang="es-ES"/>
              </a:p>
            </p:txBody>
          </p:sp>
          <p:sp>
            <p:nvSpPr>
              <p:cNvPr id="38950" name="Text Box 111"/>
              <p:cNvSpPr txBox="1">
                <a:spLocks noChangeArrowheads="1"/>
              </p:cNvSpPr>
              <p:nvPr/>
            </p:nvSpPr>
            <p:spPr bwMode="auto">
              <a:xfrm>
                <a:off x="4899" y="3148"/>
                <a:ext cx="1078" cy="326"/>
              </a:xfrm>
              <a:prstGeom prst="rect">
                <a:avLst/>
              </a:prstGeom>
              <a:noFill/>
              <a:ln w="19050">
                <a:noFill/>
                <a:miter lim="800000"/>
                <a:headEnd/>
                <a:tailEnd/>
              </a:ln>
            </p:spPr>
            <p:txBody>
              <a:bodyPr lIns="18000" tIns="46800" rIns="90000" bIns="46800" anchor="ctr">
                <a:spAutoFit/>
              </a:bodyPr>
              <a:lstStyle/>
              <a:p>
                <a:pPr eaLnBrk="0" hangingPunct="0">
                  <a:spcBef>
                    <a:spcPct val="50000"/>
                  </a:spcBef>
                </a:pPr>
                <a:r>
                  <a:rPr lang="es-ES_tradnl" sz="1400">
                    <a:solidFill>
                      <a:srgbClr val="990000"/>
                    </a:solidFill>
                  </a:rPr>
                  <a:t>Núcleo externo 2885 km</a:t>
                </a:r>
              </a:p>
            </p:txBody>
          </p:sp>
        </p:grpSp>
      </p:grpSp>
      <p:grpSp>
        <p:nvGrpSpPr>
          <p:cNvPr id="13" name="Group 112"/>
          <p:cNvGrpSpPr>
            <a:grpSpLocks/>
          </p:cNvGrpSpPr>
          <p:nvPr/>
        </p:nvGrpSpPr>
        <p:grpSpPr bwMode="auto">
          <a:xfrm>
            <a:off x="7056438" y="5700713"/>
            <a:ext cx="1931987" cy="669925"/>
            <a:chOff x="4704" y="3600"/>
            <a:chExt cx="1217" cy="422"/>
          </a:xfrm>
        </p:grpSpPr>
        <p:sp>
          <p:nvSpPr>
            <p:cNvPr id="38943" name="Rectangle 113"/>
            <p:cNvSpPr>
              <a:spLocks noChangeArrowheads="1"/>
            </p:cNvSpPr>
            <p:nvPr/>
          </p:nvSpPr>
          <p:spPr bwMode="auto">
            <a:xfrm>
              <a:off x="4704" y="3600"/>
              <a:ext cx="666" cy="422"/>
            </a:xfrm>
            <a:prstGeom prst="rect">
              <a:avLst/>
            </a:prstGeom>
            <a:solidFill>
              <a:srgbClr val="FEFCDE"/>
            </a:solidFill>
            <a:ln w="19050">
              <a:noFill/>
              <a:miter lim="800000"/>
              <a:headEnd/>
              <a:tailEnd/>
            </a:ln>
          </p:spPr>
          <p:txBody>
            <a:bodyPr lIns="18000" tIns="46800" rIns="90000" bIns="46800" anchor="ctr">
              <a:spAutoFit/>
            </a:bodyPr>
            <a:lstStyle/>
            <a:p>
              <a:endParaRPr lang="es-ES_tradnl"/>
            </a:p>
          </p:txBody>
        </p:sp>
        <p:grpSp>
          <p:nvGrpSpPr>
            <p:cNvPr id="14" name="Group 114"/>
            <p:cNvGrpSpPr>
              <a:grpSpLocks/>
            </p:cNvGrpSpPr>
            <p:nvPr/>
          </p:nvGrpSpPr>
          <p:grpSpPr bwMode="auto">
            <a:xfrm>
              <a:off x="4844" y="3600"/>
              <a:ext cx="1077" cy="400"/>
              <a:chOff x="4844" y="3600"/>
              <a:chExt cx="1077" cy="400"/>
            </a:xfrm>
          </p:grpSpPr>
          <p:sp>
            <p:nvSpPr>
              <p:cNvPr id="38945" name="Line 115"/>
              <p:cNvSpPr>
                <a:spLocks noChangeShapeType="1"/>
              </p:cNvSpPr>
              <p:nvPr/>
            </p:nvSpPr>
            <p:spPr bwMode="auto">
              <a:xfrm>
                <a:off x="4844" y="3600"/>
                <a:ext cx="0" cy="400"/>
              </a:xfrm>
              <a:prstGeom prst="line">
                <a:avLst/>
              </a:prstGeom>
              <a:noFill/>
              <a:ln w="25400">
                <a:solidFill>
                  <a:srgbClr val="993300"/>
                </a:solidFill>
                <a:round/>
                <a:headEnd type="triangle" w="lg" len="med"/>
                <a:tailEnd type="triangle" w="lg" len="med"/>
              </a:ln>
            </p:spPr>
            <p:txBody>
              <a:bodyPr lIns="18000" tIns="46800" rIns="90000" bIns="46800" anchor="ctr">
                <a:spAutoFit/>
              </a:bodyPr>
              <a:lstStyle/>
              <a:p>
                <a:endParaRPr lang="es-ES"/>
              </a:p>
            </p:txBody>
          </p:sp>
          <p:sp>
            <p:nvSpPr>
              <p:cNvPr id="38946" name="Text Box 116"/>
              <p:cNvSpPr txBox="1">
                <a:spLocks noChangeArrowheads="1"/>
              </p:cNvSpPr>
              <p:nvPr/>
            </p:nvSpPr>
            <p:spPr bwMode="auto">
              <a:xfrm>
                <a:off x="4899" y="3626"/>
                <a:ext cx="1022" cy="326"/>
              </a:xfrm>
              <a:prstGeom prst="rect">
                <a:avLst/>
              </a:prstGeom>
              <a:noFill/>
              <a:ln w="19050">
                <a:noFill/>
                <a:miter lim="800000"/>
                <a:headEnd/>
                <a:tailEnd/>
              </a:ln>
            </p:spPr>
            <p:txBody>
              <a:bodyPr lIns="18000" tIns="46800" rIns="90000" bIns="46800" anchor="ctr">
                <a:spAutoFit/>
              </a:bodyPr>
              <a:lstStyle/>
              <a:p>
                <a:pPr eaLnBrk="0" hangingPunct="0">
                  <a:spcBef>
                    <a:spcPct val="50000"/>
                  </a:spcBef>
                </a:pPr>
                <a:r>
                  <a:rPr lang="es-ES_tradnl" sz="1400">
                    <a:solidFill>
                      <a:srgbClr val="990000"/>
                    </a:solidFill>
                  </a:rPr>
                  <a:t>Núcleo interno 1216 km</a:t>
                </a:r>
              </a:p>
            </p:txBody>
          </p:sp>
        </p:grpSp>
      </p:grpSp>
      <p:sp>
        <p:nvSpPr>
          <p:cNvPr id="76917" name="Text Box 117"/>
          <p:cNvSpPr txBox="1">
            <a:spLocks noChangeArrowheads="1"/>
          </p:cNvSpPr>
          <p:nvPr/>
        </p:nvSpPr>
        <p:spPr bwMode="auto">
          <a:xfrm>
            <a:off x="8159750" y="2024063"/>
            <a:ext cx="1236663" cy="396875"/>
          </a:xfrm>
          <a:prstGeom prst="rect">
            <a:avLst/>
          </a:prstGeom>
          <a:noFill/>
          <a:ln w="19050">
            <a:noFill/>
            <a:miter lim="800000"/>
            <a:headEnd/>
            <a:tailEnd/>
          </a:ln>
        </p:spPr>
        <p:txBody>
          <a:bodyPr lIns="18000" tIns="46800" rIns="90000" bIns="46800" anchor="ctr">
            <a:spAutoFit/>
          </a:bodyPr>
          <a:lstStyle/>
          <a:p>
            <a:pPr eaLnBrk="0" hangingPunct="0">
              <a:spcBef>
                <a:spcPct val="50000"/>
              </a:spcBef>
            </a:pPr>
            <a:r>
              <a:rPr lang="es-ES_tradnl" sz="1000"/>
              <a:t>Murmansk</a:t>
            </a:r>
            <a:br>
              <a:rPr lang="es-ES_tradnl" sz="1000"/>
            </a:br>
            <a:r>
              <a:rPr lang="es-ES_tradnl" sz="1000"/>
              <a:t>Rusia 12 km</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76802"/>
                                        </p:tgtEl>
                                        <p:attrNameLst>
                                          <p:attrName>style.visibility</p:attrName>
                                        </p:attrNameLst>
                                      </p:cBhvr>
                                      <p:to>
                                        <p:strVal val="visible"/>
                                      </p:to>
                                    </p:set>
                                    <p:anim to="" calcmode="lin" valueType="num">
                                      <p:cBhvr>
                                        <p:cTn id="7" dur="1" fill="hold"/>
                                        <p:tgtEl>
                                          <p:spTgt spid="7680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499"/>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8" presetClass="entr" presetSubtype="6" fill="hold" grpId="0" nodeType="clickEffect">
                                  <p:stCondLst>
                                    <p:cond delay="0"/>
                                  </p:stCondLst>
                                  <p:childTnLst>
                                    <p:set>
                                      <p:cBhvr>
                                        <p:cTn id="20" dur="1" fill="hold">
                                          <p:stCondLst>
                                            <p:cond delay="0"/>
                                          </p:stCondLst>
                                        </p:cTn>
                                        <p:tgtEl>
                                          <p:spTgt spid="76889"/>
                                        </p:tgtEl>
                                        <p:attrNameLst>
                                          <p:attrName>style.visibility</p:attrName>
                                        </p:attrNameLst>
                                      </p:cBhvr>
                                      <p:to>
                                        <p:strVal val="visible"/>
                                      </p:to>
                                    </p:set>
                                    <p:animEffect transition="in" filter="strips(downRight)">
                                      <p:cBhvr>
                                        <p:cTn id="21" dur="500"/>
                                        <p:tgtEl>
                                          <p:spTgt spid="76889"/>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499"/>
                                          </p:stCondLst>
                                        </p:cTn>
                                        <p:tgtEl>
                                          <p:spTgt spid="76892">
                                            <p:txEl>
                                              <p:pRg st="0" end="0"/>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7" presetClass="entr" presetSubtype="1"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ppt_x</p:attrName>
                                        </p:attrNameLst>
                                      </p:cBhvr>
                                      <p:tavLst>
                                        <p:tav tm="0">
                                          <p:val>
                                            <p:strVal val="#ppt_x"/>
                                          </p:val>
                                        </p:tav>
                                        <p:tav tm="100000">
                                          <p:val>
                                            <p:strVal val="#ppt_x"/>
                                          </p:val>
                                        </p:tav>
                                      </p:tavLst>
                                    </p:anim>
                                    <p:anim calcmode="lin" valueType="num">
                                      <p:cBhvr>
                                        <p:cTn id="31" dur="500" fill="hold"/>
                                        <p:tgtEl>
                                          <p:spTgt spid="9"/>
                                        </p:tgtEl>
                                        <p:attrNameLst>
                                          <p:attrName>ppt_y</p:attrName>
                                        </p:attrNameLst>
                                      </p:cBhvr>
                                      <p:tavLst>
                                        <p:tav tm="0">
                                          <p:val>
                                            <p:strVal val="#ppt_y-#ppt_h/2"/>
                                          </p:val>
                                        </p:tav>
                                        <p:tav tm="100000">
                                          <p:val>
                                            <p:strVal val="#ppt_y"/>
                                          </p:val>
                                        </p:tav>
                                      </p:tavLst>
                                    </p:anim>
                                    <p:anim calcmode="lin" valueType="num">
                                      <p:cBhvr>
                                        <p:cTn id="32" dur="500" fill="hold"/>
                                        <p:tgtEl>
                                          <p:spTgt spid="9"/>
                                        </p:tgtEl>
                                        <p:attrNameLst>
                                          <p:attrName>ppt_w</p:attrName>
                                        </p:attrNameLst>
                                      </p:cBhvr>
                                      <p:tavLst>
                                        <p:tav tm="0">
                                          <p:val>
                                            <p:strVal val="#ppt_w"/>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18" presetClass="entr" presetSubtype="6" fill="hold" grpId="0" nodeType="clickEffect">
                                  <p:stCondLst>
                                    <p:cond delay="0"/>
                                  </p:stCondLst>
                                  <p:childTnLst>
                                    <p:set>
                                      <p:cBhvr>
                                        <p:cTn id="37" dur="1" fill="hold">
                                          <p:stCondLst>
                                            <p:cond delay="0"/>
                                          </p:stCondLst>
                                        </p:cTn>
                                        <p:tgtEl>
                                          <p:spTgt spid="76890"/>
                                        </p:tgtEl>
                                        <p:attrNameLst>
                                          <p:attrName>style.visibility</p:attrName>
                                        </p:attrNameLst>
                                      </p:cBhvr>
                                      <p:to>
                                        <p:strVal val="visible"/>
                                      </p:to>
                                    </p:set>
                                    <p:animEffect transition="in" filter="strips(downRight)">
                                      <p:cBhvr>
                                        <p:cTn id="38" dur="500"/>
                                        <p:tgtEl>
                                          <p:spTgt spid="76890"/>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76893">
                                            <p:txEl>
                                              <p:pRg st="0" end="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7" presetClass="entr" presetSubtype="1"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ppt_x</p:attrName>
                                        </p:attrNameLst>
                                      </p:cBhvr>
                                      <p:tavLst>
                                        <p:tav tm="0">
                                          <p:val>
                                            <p:strVal val="#ppt_x"/>
                                          </p:val>
                                        </p:tav>
                                        <p:tav tm="100000">
                                          <p:val>
                                            <p:strVal val="#ppt_x"/>
                                          </p:val>
                                        </p:tav>
                                      </p:tavLst>
                                    </p:anim>
                                    <p:anim calcmode="lin" valueType="num">
                                      <p:cBhvr>
                                        <p:cTn id="48" dur="500" fill="hold"/>
                                        <p:tgtEl>
                                          <p:spTgt spid="11"/>
                                        </p:tgtEl>
                                        <p:attrNameLst>
                                          <p:attrName>ppt_y</p:attrName>
                                        </p:attrNameLst>
                                      </p:cBhvr>
                                      <p:tavLst>
                                        <p:tav tm="0">
                                          <p:val>
                                            <p:strVal val="#ppt_y-#ppt_h/2"/>
                                          </p:val>
                                        </p:tav>
                                        <p:tav tm="100000">
                                          <p:val>
                                            <p:strVal val="#ppt_y"/>
                                          </p:val>
                                        </p:tav>
                                      </p:tavLst>
                                    </p:anim>
                                    <p:anim calcmode="lin" valueType="num">
                                      <p:cBhvr>
                                        <p:cTn id="49" dur="500" fill="hold"/>
                                        <p:tgtEl>
                                          <p:spTgt spid="11"/>
                                        </p:tgtEl>
                                        <p:attrNameLst>
                                          <p:attrName>ppt_w</p:attrName>
                                        </p:attrNameLst>
                                      </p:cBhvr>
                                      <p:tavLst>
                                        <p:tav tm="0">
                                          <p:val>
                                            <p:strVal val="#ppt_w"/>
                                          </p:val>
                                        </p:tav>
                                        <p:tav tm="100000">
                                          <p:val>
                                            <p:strVal val="#ppt_w"/>
                                          </p:val>
                                        </p:tav>
                                      </p:tavLst>
                                    </p:anim>
                                    <p:anim calcmode="lin" valueType="num">
                                      <p:cBhvr>
                                        <p:cTn id="50"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18" presetClass="entr" presetSubtype="6" fill="hold" grpId="0" nodeType="clickEffect">
                                  <p:stCondLst>
                                    <p:cond delay="0"/>
                                  </p:stCondLst>
                                  <p:childTnLst>
                                    <p:set>
                                      <p:cBhvr>
                                        <p:cTn id="54" dur="1" fill="hold">
                                          <p:stCondLst>
                                            <p:cond delay="0"/>
                                          </p:stCondLst>
                                        </p:cTn>
                                        <p:tgtEl>
                                          <p:spTgt spid="76891"/>
                                        </p:tgtEl>
                                        <p:attrNameLst>
                                          <p:attrName>style.visibility</p:attrName>
                                        </p:attrNameLst>
                                      </p:cBhvr>
                                      <p:to>
                                        <p:strVal val="visible"/>
                                      </p:to>
                                    </p:set>
                                    <p:animEffect transition="in" filter="strips(downRight)">
                                      <p:cBhvr>
                                        <p:cTn id="55" dur="500"/>
                                        <p:tgtEl>
                                          <p:spTgt spid="76891"/>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499"/>
                                          </p:stCondLst>
                                        </p:cTn>
                                        <p:tgtEl>
                                          <p:spTgt spid="76894">
                                            <p:txEl>
                                              <p:pRg st="0" end="0"/>
                                            </p:txEl>
                                          </p:spTgt>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7" presetClass="entr" presetSubtype="1" fill="hold" nodeType="clickEffect">
                                  <p:stCondLst>
                                    <p:cond delay="0"/>
                                  </p:stCondLst>
                                  <p:childTnLst>
                                    <p:set>
                                      <p:cBhvr>
                                        <p:cTn id="63" dur="1" fill="hold">
                                          <p:stCondLst>
                                            <p:cond delay="0"/>
                                          </p:stCondLst>
                                        </p:cTn>
                                        <p:tgtEl>
                                          <p:spTgt spid="13"/>
                                        </p:tgtEl>
                                        <p:attrNameLst>
                                          <p:attrName>style.visibility</p:attrName>
                                        </p:attrNameLst>
                                      </p:cBhvr>
                                      <p:to>
                                        <p:strVal val="visible"/>
                                      </p:to>
                                    </p:set>
                                    <p:anim calcmode="lin" valueType="num">
                                      <p:cBhvr>
                                        <p:cTn id="64" dur="500" fill="hold"/>
                                        <p:tgtEl>
                                          <p:spTgt spid="13"/>
                                        </p:tgtEl>
                                        <p:attrNameLst>
                                          <p:attrName>ppt_x</p:attrName>
                                        </p:attrNameLst>
                                      </p:cBhvr>
                                      <p:tavLst>
                                        <p:tav tm="0">
                                          <p:val>
                                            <p:strVal val="#ppt_x"/>
                                          </p:val>
                                        </p:tav>
                                        <p:tav tm="100000">
                                          <p:val>
                                            <p:strVal val="#ppt_x"/>
                                          </p:val>
                                        </p:tav>
                                      </p:tavLst>
                                    </p:anim>
                                    <p:anim calcmode="lin" valueType="num">
                                      <p:cBhvr>
                                        <p:cTn id="65" dur="500" fill="hold"/>
                                        <p:tgtEl>
                                          <p:spTgt spid="13"/>
                                        </p:tgtEl>
                                        <p:attrNameLst>
                                          <p:attrName>ppt_y</p:attrName>
                                        </p:attrNameLst>
                                      </p:cBhvr>
                                      <p:tavLst>
                                        <p:tav tm="0">
                                          <p:val>
                                            <p:strVal val="#ppt_y-#ppt_h/2"/>
                                          </p:val>
                                        </p:tav>
                                        <p:tav tm="100000">
                                          <p:val>
                                            <p:strVal val="#ppt_y"/>
                                          </p:val>
                                        </p:tav>
                                      </p:tavLst>
                                    </p:anim>
                                    <p:anim calcmode="lin" valueType="num">
                                      <p:cBhvr>
                                        <p:cTn id="66" dur="500" fill="hold"/>
                                        <p:tgtEl>
                                          <p:spTgt spid="13"/>
                                        </p:tgtEl>
                                        <p:attrNameLst>
                                          <p:attrName>ppt_w</p:attrName>
                                        </p:attrNameLst>
                                      </p:cBhvr>
                                      <p:tavLst>
                                        <p:tav tm="0">
                                          <p:val>
                                            <p:strVal val="#ppt_w"/>
                                          </p:val>
                                        </p:tav>
                                        <p:tav tm="100000">
                                          <p:val>
                                            <p:strVal val="#ppt_w"/>
                                          </p:val>
                                        </p:tav>
                                      </p:tavLst>
                                    </p:anim>
                                    <p:anim calcmode="lin" valueType="num">
                                      <p:cBhvr>
                                        <p:cTn id="67"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nodeType="clickEffect">
                                  <p:stCondLst>
                                    <p:cond delay="0"/>
                                  </p:stCondLst>
                                  <p:childTnLst>
                                    <p:set>
                                      <p:cBhvr>
                                        <p:cTn id="71" dur="1" fill="hold">
                                          <p:stCondLst>
                                            <p:cond delay="499"/>
                                          </p:stCondLst>
                                        </p:cTn>
                                        <p:tgtEl>
                                          <p:spTgt spid="7"/>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nodeType="clickEffect">
                                  <p:stCondLst>
                                    <p:cond delay="0"/>
                                  </p:stCondLst>
                                  <p:childTnLst>
                                    <p:set>
                                      <p:cBhvr>
                                        <p:cTn id="75" dur="1" fill="hold">
                                          <p:stCondLst>
                                            <p:cond delay="499"/>
                                          </p:stCondLst>
                                        </p:cTn>
                                        <p:tgtEl>
                                          <p:spTgt spid="5"/>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nodeType="clickEffect">
                                  <p:stCondLst>
                                    <p:cond delay="0"/>
                                  </p:stCondLst>
                                  <p:childTnLst>
                                    <p:set>
                                      <p:cBhvr>
                                        <p:cTn id="79" dur="1" fill="hold">
                                          <p:stCondLst>
                                            <p:cond delay="499"/>
                                          </p:stCondLst>
                                        </p:cTn>
                                        <p:tgtEl>
                                          <p:spTgt spid="6"/>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0" nodeType="clickEffect">
                                  <p:stCondLst>
                                    <p:cond delay="0"/>
                                  </p:stCondLst>
                                  <p:childTnLst>
                                    <p:set>
                                      <p:cBhvr>
                                        <p:cTn id="83" dur="1" fill="hold">
                                          <p:stCondLst>
                                            <p:cond delay="499"/>
                                          </p:stCondLst>
                                        </p:cTn>
                                        <p:tgtEl>
                                          <p:spTgt spid="76882">
                                            <p:txEl>
                                              <p:pRg st="0" end="0"/>
                                            </p:txEl>
                                          </p:spTgt>
                                        </p:tgtEl>
                                        <p:attrNameLst>
                                          <p:attrName>style.visibility</p:attrName>
                                        </p:attrNameLst>
                                      </p:cBhvr>
                                      <p:to>
                                        <p:strVal val="visible"/>
                                      </p:to>
                                    </p:set>
                                  </p:childTnLst>
                                </p:cTn>
                              </p:par>
                            </p:childTnLst>
                          </p:cTn>
                        </p:par>
                      </p:childTnLst>
                    </p:cTn>
                  </p:par>
                  <p:par>
                    <p:cTn id="84" fill="hold">
                      <p:stCondLst>
                        <p:cond delay="indefinite"/>
                      </p:stCondLst>
                      <p:childTnLst>
                        <p:par>
                          <p:cTn id="85" fill="hold">
                            <p:stCondLst>
                              <p:cond delay="0"/>
                            </p:stCondLst>
                            <p:childTnLst>
                              <p:par>
                                <p:cTn id="86" presetID="23" presetClass="entr" presetSubtype="16" fill="hold" nodeType="clickEffect">
                                  <p:stCondLst>
                                    <p:cond delay="0"/>
                                  </p:stCondLst>
                                  <p:childTnLst>
                                    <p:set>
                                      <p:cBhvr>
                                        <p:cTn id="87" dur="1" fill="hold">
                                          <p:stCondLst>
                                            <p:cond delay="0"/>
                                          </p:stCondLst>
                                        </p:cTn>
                                        <p:tgtEl>
                                          <p:spTgt spid="4"/>
                                        </p:tgtEl>
                                        <p:attrNameLst>
                                          <p:attrName>style.visibility</p:attrName>
                                        </p:attrNameLst>
                                      </p:cBhvr>
                                      <p:to>
                                        <p:strVal val="visible"/>
                                      </p:to>
                                    </p:set>
                                    <p:anim calcmode="lin" valueType="num">
                                      <p:cBhvr>
                                        <p:cTn id="88" dur="500" fill="hold"/>
                                        <p:tgtEl>
                                          <p:spTgt spid="4"/>
                                        </p:tgtEl>
                                        <p:attrNameLst>
                                          <p:attrName>ppt_w</p:attrName>
                                        </p:attrNameLst>
                                      </p:cBhvr>
                                      <p:tavLst>
                                        <p:tav tm="0">
                                          <p:val>
                                            <p:fltVal val="0"/>
                                          </p:val>
                                        </p:tav>
                                        <p:tav tm="100000">
                                          <p:val>
                                            <p:strVal val="#ppt_w"/>
                                          </p:val>
                                        </p:tav>
                                      </p:tavLst>
                                    </p:anim>
                                    <p:anim calcmode="lin" valueType="num">
                                      <p:cBhvr>
                                        <p:cTn id="89"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0" fill="hold">
                      <p:stCondLst>
                        <p:cond delay="indefinite"/>
                      </p:stCondLst>
                      <p:childTnLst>
                        <p:par>
                          <p:cTn id="91" fill="hold">
                            <p:stCondLst>
                              <p:cond delay="0"/>
                            </p:stCondLst>
                            <p:childTnLst>
                              <p:par>
                                <p:cTn id="92" presetID="1" presetClass="entr" presetSubtype="0" fill="hold" grpId="0" nodeType="clickEffect">
                                  <p:stCondLst>
                                    <p:cond delay="0"/>
                                  </p:stCondLst>
                                  <p:childTnLst>
                                    <p:set>
                                      <p:cBhvr>
                                        <p:cTn id="93" dur="1" fill="hold">
                                          <p:stCondLst>
                                            <p:cond delay="499"/>
                                          </p:stCondLst>
                                        </p:cTn>
                                        <p:tgtEl>
                                          <p:spTgt spid="76878">
                                            <p:txEl>
                                              <p:pRg st="0" end="0"/>
                                            </p:txEl>
                                          </p:spTgt>
                                        </p:tgtEl>
                                        <p:attrNameLst>
                                          <p:attrName>style.visibility</p:attrName>
                                        </p:attrNameLst>
                                      </p:cBhvr>
                                      <p:to>
                                        <p:strVal val="visible"/>
                                      </p:to>
                                    </p:set>
                                  </p:childTnLst>
                                </p:cTn>
                              </p:par>
                            </p:childTnLst>
                          </p:cTn>
                        </p:par>
                      </p:childTnLst>
                    </p:cTn>
                  </p:par>
                  <p:par>
                    <p:cTn id="94" fill="hold">
                      <p:stCondLst>
                        <p:cond delay="indefinite"/>
                      </p:stCondLst>
                      <p:childTnLst>
                        <p:par>
                          <p:cTn id="95" fill="hold">
                            <p:stCondLst>
                              <p:cond delay="0"/>
                            </p:stCondLst>
                            <p:childTnLst>
                              <p:par>
                                <p:cTn id="96" presetID="1" presetClass="entr" presetSubtype="0" fill="hold" grpId="0" nodeType="clickEffect">
                                  <p:stCondLst>
                                    <p:cond delay="0"/>
                                  </p:stCondLst>
                                  <p:childTnLst>
                                    <p:set>
                                      <p:cBhvr>
                                        <p:cTn id="97" dur="1" fill="hold">
                                          <p:stCondLst>
                                            <p:cond delay="499"/>
                                          </p:stCondLst>
                                        </p:cTn>
                                        <p:tgtEl>
                                          <p:spTgt spid="76879">
                                            <p:txEl>
                                              <p:pRg st="0" end="0"/>
                                            </p:txEl>
                                          </p:spTgt>
                                        </p:tgtEl>
                                        <p:attrNameLst>
                                          <p:attrName>style.visibility</p:attrName>
                                        </p:attrNameLst>
                                      </p:cBhvr>
                                      <p:to>
                                        <p:strVal val="visible"/>
                                      </p:to>
                                    </p:se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grpId="0" nodeType="clickEffect">
                                  <p:stCondLst>
                                    <p:cond delay="0"/>
                                  </p:stCondLst>
                                  <p:childTnLst>
                                    <p:set>
                                      <p:cBhvr>
                                        <p:cTn id="101" dur="1" fill="hold">
                                          <p:stCondLst>
                                            <p:cond delay="499"/>
                                          </p:stCondLst>
                                        </p:cTn>
                                        <p:tgtEl>
                                          <p:spTgt spid="76881">
                                            <p:txEl>
                                              <p:pRg st="0" end="0"/>
                                            </p:txEl>
                                          </p:spTgt>
                                        </p:tgtEl>
                                        <p:attrNameLst>
                                          <p:attrName>style.visibility</p:attrName>
                                        </p:attrNameLst>
                                      </p:cBhvr>
                                      <p:to>
                                        <p:strVal val="visible"/>
                                      </p:to>
                                    </p:set>
                                  </p:childTnLst>
                                </p:cTn>
                              </p:par>
                            </p:childTnLst>
                          </p:cTn>
                        </p:par>
                      </p:childTnLst>
                    </p:cTn>
                  </p:par>
                  <p:par>
                    <p:cTn id="102" fill="hold">
                      <p:stCondLst>
                        <p:cond delay="indefinite"/>
                      </p:stCondLst>
                      <p:childTnLst>
                        <p:par>
                          <p:cTn id="103" fill="hold">
                            <p:stCondLst>
                              <p:cond delay="0"/>
                            </p:stCondLst>
                            <p:childTnLst>
                              <p:par>
                                <p:cTn id="104" presetID="1" presetClass="entr" presetSubtype="0" fill="hold" grpId="0" nodeType="clickEffect">
                                  <p:stCondLst>
                                    <p:cond delay="0"/>
                                  </p:stCondLst>
                                  <p:childTnLst>
                                    <p:set>
                                      <p:cBhvr>
                                        <p:cTn id="105" dur="1" fill="hold">
                                          <p:stCondLst>
                                            <p:cond delay="499"/>
                                          </p:stCondLst>
                                        </p:cTn>
                                        <p:tgtEl>
                                          <p:spTgt spid="76880">
                                            <p:txEl>
                                              <p:pRg st="0" end="0"/>
                                            </p:txEl>
                                          </p:spTgt>
                                        </p:tgtEl>
                                        <p:attrNameLst>
                                          <p:attrName>style.visibility</p:attrName>
                                        </p:attrNameLst>
                                      </p:cBhvr>
                                      <p:to>
                                        <p:strVal val="visible"/>
                                      </p:to>
                                    </p:set>
                                  </p:childTnLst>
                                </p:cTn>
                              </p:par>
                            </p:childTnLst>
                          </p:cTn>
                        </p:par>
                      </p:childTnLst>
                    </p:cTn>
                  </p:par>
                  <p:par>
                    <p:cTn id="106" fill="hold">
                      <p:stCondLst>
                        <p:cond delay="indefinite"/>
                      </p:stCondLst>
                      <p:childTnLst>
                        <p:par>
                          <p:cTn id="107" fill="hold">
                            <p:stCondLst>
                              <p:cond delay="0"/>
                            </p:stCondLst>
                            <p:childTnLst>
                              <p:par>
                                <p:cTn id="108" presetID="23" presetClass="entr" presetSubtype="16" fill="hold" grpId="0" nodeType="clickEffect">
                                  <p:stCondLst>
                                    <p:cond delay="0"/>
                                  </p:stCondLst>
                                  <p:childTnLst>
                                    <p:set>
                                      <p:cBhvr>
                                        <p:cTn id="109" dur="1" fill="hold">
                                          <p:stCondLst>
                                            <p:cond delay="0"/>
                                          </p:stCondLst>
                                        </p:cTn>
                                        <p:tgtEl>
                                          <p:spTgt spid="76901"/>
                                        </p:tgtEl>
                                        <p:attrNameLst>
                                          <p:attrName>style.visibility</p:attrName>
                                        </p:attrNameLst>
                                      </p:cBhvr>
                                      <p:to>
                                        <p:strVal val="visible"/>
                                      </p:to>
                                    </p:set>
                                    <p:anim calcmode="lin" valueType="num">
                                      <p:cBhvr>
                                        <p:cTn id="110" dur="500" fill="hold"/>
                                        <p:tgtEl>
                                          <p:spTgt spid="76901"/>
                                        </p:tgtEl>
                                        <p:attrNameLst>
                                          <p:attrName>ppt_w</p:attrName>
                                        </p:attrNameLst>
                                      </p:cBhvr>
                                      <p:tavLst>
                                        <p:tav tm="0">
                                          <p:val>
                                            <p:fltVal val="0"/>
                                          </p:val>
                                        </p:tav>
                                        <p:tav tm="100000">
                                          <p:val>
                                            <p:strVal val="#ppt_w"/>
                                          </p:val>
                                        </p:tav>
                                      </p:tavLst>
                                    </p:anim>
                                    <p:anim calcmode="lin" valueType="num">
                                      <p:cBhvr>
                                        <p:cTn id="111" dur="500" fill="hold"/>
                                        <p:tgtEl>
                                          <p:spTgt spid="76901"/>
                                        </p:tgtEl>
                                        <p:attrNameLst>
                                          <p:attrName>ppt_h</p:attrName>
                                        </p:attrNameLst>
                                      </p:cBhvr>
                                      <p:tavLst>
                                        <p:tav tm="0">
                                          <p:val>
                                            <p:fltVal val="0"/>
                                          </p:val>
                                        </p:tav>
                                        <p:tav tm="100000">
                                          <p:val>
                                            <p:strVal val="#ppt_h"/>
                                          </p:val>
                                        </p:tav>
                                      </p:tavLst>
                                    </p:anim>
                                  </p:childTnLst>
                                </p:cTn>
                              </p:par>
                            </p:childTnLst>
                          </p:cTn>
                        </p:par>
                      </p:childTnLst>
                    </p:cTn>
                  </p:par>
                  <p:par>
                    <p:cTn id="112" fill="hold">
                      <p:stCondLst>
                        <p:cond delay="indefinite"/>
                      </p:stCondLst>
                      <p:childTnLst>
                        <p:par>
                          <p:cTn id="113" fill="hold">
                            <p:stCondLst>
                              <p:cond delay="0"/>
                            </p:stCondLst>
                            <p:childTnLst>
                              <p:par>
                                <p:cTn id="114" presetID="18" presetClass="entr" presetSubtype="3" fill="hold" grpId="0" nodeType="clickEffect">
                                  <p:stCondLst>
                                    <p:cond delay="0"/>
                                  </p:stCondLst>
                                  <p:childTnLst>
                                    <p:set>
                                      <p:cBhvr>
                                        <p:cTn id="115" dur="1" fill="hold">
                                          <p:stCondLst>
                                            <p:cond delay="0"/>
                                          </p:stCondLst>
                                        </p:cTn>
                                        <p:tgtEl>
                                          <p:spTgt spid="76870"/>
                                        </p:tgtEl>
                                        <p:attrNameLst>
                                          <p:attrName>style.visibility</p:attrName>
                                        </p:attrNameLst>
                                      </p:cBhvr>
                                      <p:to>
                                        <p:strVal val="visible"/>
                                      </p:to>
                                    </p:set>
                                    <p:animEffect transition="in" filter="strips(upRight)">
                                      <p:cBhvr>
                                        <p:cTn id="116" dur="500"/>
                                        <p:tgtEl>
                                          <p:spTgt spid="76870"/>
                                        </p:tgtEl>
                                      </p:cBhvr>
                                    </p:animEffect>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nodeType="clickEffect">
                                  <p:stCondLst>
                                    <p:cond delay="0"/>
                                  </p:stCondLst>
                                  <p:childTnLst>
                                    <p:set>
                                      <p:cBhvr>
                                        <p:cTn id="120" dur="1" fill="hold">
                                          <p:stCondLst>
                                            <p:cond delay="499"/>
                                          </p:stCondLst>
                                        </p:cTn>
                                        <p:tgtEl>
                                          <p:spTgt spid="76871"/>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ntr" presetSubtype="0" fill="hold" nodeType="clickEffect">
                                  <p:stCondLst>
                                    <p:cond delay="0"/>
                                  </p:stCondLst>
                                  <p:childTnLst>
                                    <p:set>
                                      <p:cBhvr>
                                        <p:cTn id="124" dur="1" fill="hold">
                                          <p:stCondLst>
                                            <p:cond delay="499"/>
                                          </p:stCondLst>
                                        </p:cTn>
                                        <p:tgtEl>
                                          <p:spTgt spid="8"/>
                                        </p:tgtEl>
                                        <p:attrNameLst>
                                          <p:attrName>style.visibility</p:attrName>
                                        </p:attrNameLst>
                                      </p:cBhvr>
                                      <p:to>
                                        <p:strVal val="visible"/>
                                      </p:to>
                                    </p:set>
                                  </p:childTnLst>
                                </p:cTn>
                              </p:par>
                            </p:childTnLst>
                          </p:cTn>
                        </p:par>
                      </p:childTnLst>
                    </p:cTn>
                  </p:par>
                  <p:par>
                    <p:cTn id="125" fill="hold">
                      <p:stCondLst>
                        <p:cond delay="indefinite"/>
                      </p:stCondLst>
                      <p:childTnLst>
                        <p:par>
                          <p:cTn id="126" fill="hold">
                            <p:stCondLst>
                              <p:cond delay="0"/>
                            </p:stCondLst>
                            <p:childTnLst>
                              <p:par>
                                <p:cTn id="127" presetID="1" presetClass="entr" presetSubtype="0" fill="hold" grpId="0" nodeType="clickEffect">
                                  <p:stCondLst>
                                    <p:cond delay="0"/>
                                  </p:stCondLst>
                                  <p:childTnLst>
                                    <p:set>
                                      <p:cBhvr>
                                        <p:cTn id="128" dur="1" fill="hold">
                                          <p:stCondLst>
                                            <p:cond delay="499"/>
                                          </p:stCondLst>
                                        </p:cTn>
                                        <p:tgtEl>
                                          <p:spTgt spid="76896">
                                            <p:txEl>
                                              <p:pRg st="0" end="0"/>
                                            </p:txEl>
                                          </p:spTgt>
                                        </p:tgtEl>
                                        <p:attrNameLst>
                                          <p:attrName>style.visibility</p:attrName>
                                        </p:attrNameLst>
                                      </p:cBhvr>
                                      <p:to>
                                        <p:strVal val="visible"/>
                                      </p:to>
                                    </p:set>
                                  </p:childTnLst>
                                </p:cTn>
                              </p:par>
                            </p:childTnLst>
                          </p:cTn>
                        </p:par>
                      </p:childTnLst>
                    </p:cTn>
                  </p:par>
                  <p:par>
                    <p:cTn id="129" fill="hold">
                      <p:stCondLst>
                        <p:cond delay="indefinite"/>
                      </p:stCondLst>
                      <p:childTnLst>
                        <p:par>
                          <p:cTn id="130" fill="hold">
                            <p:stCondLst>
                              <p:cond delay="0"/>
                            </p:stCondLst>
                            <p:childTnLst>
                              <p:par>
                                <p:cTn id="131" presetID="1" presetClass="entr" presetSubtype="0" fill="hold" grpId="0" nodeType="clickEffect">
                                  <p:stCondLst>
                                    <p:cond delay="0"/>
                                  </p:stCondLst>
                                  <p:childTnLst>
                                    <p:set>
                                      <p:cBhvr>
                                        <p:cTn id="132" dur="1" fill="hold">
                                          <p:stCondLst>
                                            <p:cond delay="499"/>
                                          </p:stCondLst>
                                        </p:cTn>
                                        <p:tgtEl>
                                          <p:spTgt spid="76895">
                                            <p:txEl>
                                              <p:pRg st="0" end="0"/>
                                            </p:txEl>
                                          </p:spTgt>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 presetClass="entr" presetSubtype="0" fill="hold" grpId="0" nodeType="clickEffect">
                                  <p:stCondLst>
                                    <p:cond delay="0"/>
                                  </p:stCondLst>
                                  <p:childTnLst>
                                    <p:set>
                                      <p:cBhvr>
                                        <p:cTn id="136" dur="1" fill="hold">
                                          <p:stCondLst>
                                            <p:cond delay="499"/>
                                          </p:stCondLst>
                                        </p:cTn>
                                        <p:tgtEl>
                                          <p:spTgt spid="76897">
                                            <p:txEl>
                                              <p:pRg st="0" end="0"/>
                                            </p:txEl>
                                          </p:spTgt>
                                        </p:tgtEl>
                                        <p:attrNameLst>
                                          <p:attrName>style.visibility</p:attrName>
                                        </p:attrNameLst>
                                      </p:cBhvr>
                                      <p:to>
                                        <p:strVal val="visible"/>
                                      </p:to>
                                    </p:set>
                                  </p:childTnLst>
                                </p:cTn>
                              </p:par>
                            </p:childTnLst>
                          </p:cTn>
                        </p:par>
                      </p:childTnLst>
                    </p:cTn>
                  </p:par>
                  <p:par>
                    <p:cTn id="137" fill="hold">
                      <p:stCondLst>
                        <p:cond delay="indefinite"/>
                      </p:stCondLst>
                      <p:childTnLst>
                        <p:par>
                          <p:cTn id="138" fill="hold">
                            <p:stCondLst>
                              <p:cond delay="0"/>
                            </p:stCondLst>
                            <p:childTnLst>
                              <p:par>
                                <p:cTn id="139" presetID="1" presetClass="entr" presetSubtype="0" fill="hold" grpId="0" nodeType="clickEffect">
                                  <p:stCondLst>
                                    <p:cond delay="0"/>
                                  </p:stCondLst>
                                  <p:childTnLst>
                                    <p:set>
                                      <p:cBhvr>
                                        <p:cTn id="140" dur="1" fill="hold">
                                          <p:stCondLst>
                                            <p:cond delay="499"/>
                                          </p:stCondLst>
                                        </p:cTn>
                                        <p:tgtEl>
                                          <p:spTgt spid="7691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animBg="1" autoUpdateAnimBg="0"/>
      <p:bldP spid="76870" grpId="0" animBg="1"/>
      <p:bldP spid="76878" grpId="0" build="p" autoUpdateAnimBg="0"/>
      <p:bldP spid="76879" grpId="0" build="p" autoUpdateAnimBg="0"/>
      <p:bldP spid="76880" grpId="0" build="p" autoUpdateAnimBg="0"/>
      <p:bldP spid="76881" grpId="0" build="p" autoUpdateAnimBg="0"/>
      <p:bldP spid="76882" grpId="0" build="p" autoUpdateAnimBg="0"/>
      <p:bldP spid="76889" grpId="0" animBg="1"/>
      <p:bldP spid="76890" grpId="0" animBg="1"/>
      <p:bldP spid="76891" grpId="0" animBg="1"/>
      <p:bldP spid="76892" grpId="0" build="p" autoUpdateAnimBg="0"/>
      <p:bldP spid="76893" grpId="0" build="p" autoUpdateAnimBg="0"/>
      <p:bldP spid="76894" grpId="0" build="p" autoUpdateAnimBg="0"/>
      <p:bldP spid="76895" grpId="0" build="p" autoUpdateAnimBg="0"/>
      <p:bldP spid="76896" grpId="0" build="p" autoUpdateAnimBg="0"/>
      <p:bldP spid="76897" grpId="0" build="p" autoUpdateAnimBg="0"/>
      <p:bldP spid="76901" grpId="0" animBg="1"/>
      <p:bldP spid="76917"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Box 2"/>
          <p:cNvSpPr txBox="1">
            <a:spLocks noChangeArrowheads="1"/>
          </p:cNvSpPr>
          <p:nvPr/>
        </p:nvSpPr>
        <p:spPr bwMode="auto">
          <a:xfrm>
            <a:off x="2914650" y="42863"/>
            <a:ext cx="3313113" cy="361950"/>
          </a:xfrm>
          <a:prstGeom prst="rect">
            <a:avLst/>
          </a:prstGeom>
          <a:solidFill>
            <a:srgbClr val="FFFF99"/>
          </a:solidFill>
          <a:ln w="25400">
            <a:solidFill>
              <a:schemeClr val="accent2"/>
            </a:solidFill>
            <a:miter lim="800000"/>
            <a:headEnd/>
            <a:tailEnd/>
          </a:ln>
        </p:spPr>
        <p:txBody>
          <a:bodyPr>
            <a:spAutoFit/>
          </a:bodyPr>
          <a:lstStyle/>
          <a:p>
            <a:pPr algn="ctr" eaLnBrk="0" hangingPunct="0">
              <a:spcBef>
                <a:spcPct val="50000"/>
              </a:spcBef>
            </a:pPr>
            <a:r>
              <a:rPr lang="es-ES_tradnl" sz="1600">
                <a:solidFill>
                  <a:schemeClr val="accent2"/>
                </a:solidFill>
                <a:latin typeface="Verdana" pitchFamily="34" charset="0"/>
              </a:rPr>
              <a:t>ESTRUCTURA DE LA TIERRA</a:t>
            </a:r>
            <a:endParaRPr lang="es-ES_tradnl" sz="1600">
              <a:latin typeface="Verdana" pitchFamily="34" charset="0"/>
            </a:endParaRPr>
          </a:p>
        </p:txBody>
      </p:sp>
      <p:sp>
        <p:nvSpPr>
          <p:cNvPr id="77881" name="Text Box 57"/>
          <p:cNvSpPr txBox="1">
            <a:spLocks noChangeArrowheads="1"/>
          </p:cNvSpPr>
          <p:nvPr/>
        </p:nvSpPr>
        <p:spPr bwMode="auto">
          <a:xfrm>
            <a:off x="33338" y="1579563"/>
            <a:ext cx="1262062" cy="323850"/>
          </a:xfrm>
          <a:prstGeom prst="rect">
            <a:avLst/>
          </a:prstGeom>
          <a:solidFill>
            <a:srgbClr val="FAF478"/>
          </a:solidFill>
          <a:ln w="19050">
            <a:solidFill>
              <a:srgbClr val="993300"/>
            </a:solidFill>
            <a:miter lim="800000"/>
            <a:headEnd/>
            <a:tailEnd/>
          </a:ln>
        </p:spPr>
        <p:txBody>
          <a:bodyPr lIns="54000" tIns="46800" rIns="54000" bIns="46800" anchor="ctr">
            <a:spAutoFit/>
          </a:bodyPr>
          <a:lstStyle/>
          <a:p>
            <a:pPr algn="ctr" eaLnBrk="0" hangingPunct="0">
              <a:spcBef>
                <a:spcPct val="50000"/>
              </a:spcBef>
            </a:pPr>
            <a:r>
              <a:rPr lang="es-ES_tradnl" sz="1400" b="1">
                <a:solidFill>
                  <a:srgbClr val="990000"/>
                </a:solidFill>
              </a:rPr>
              <a:t>LITOSFERA</a:t>
            </a:r>
          </a:p>
        </p:txBody>
      </p:sp>
      <p:sp>
        <p:nvSpPr>
          <p:cNvPr id="77882" name="Text Box 58"/>
          <p:cNvSpPr txBox="1">
            <a:spLocks noChangeArrowheads="1"/>
          </p:cNvSpPr>
          <p:nvPr/>
        </p:nvSpPr>
        <p:spPr bwMode="auto">
          <a:xfrm>
            <a:off x="5002213" y="1579563"/>
            <a:ext cx="2022475" cy="323850"/>
          </a:xfrm>
          <a:prstGeom prst="rect">
            <a:avLst/>
          </a:prstGeom>
          <a:solidFill>
            <a:srgbClr val="FAF478"/>
          </a:solidFill>
          <a:ln w="19050">
            <a:solidFill>
              <a:srgbClr val="993300"/>
            </a:solidFill>
            <a:miter lim="800000"/>
            <a:headEnd/>
            <a:tailEnd/>
          </a:ln>
        </p:spPr>
        <p:txBody>
          <a:bodyPr lIns="54000" tIns="46800" rIns="54000" bIns="46800" anchor="ctr">
            <a:spAutoFit/>
          </a:bodyPr>
          <a:lstStyle/>
          <a:p>
            <a:pPr algn="ctr" eaLnBrk="0" hangingPunct="0">
              <a:spcBef>
                <a:spcPct val="50000"/>
              </a:spcBef>
            </a:pPr>
            <a:r>
              <a:rPr lang="es-ES_tradnl" sz="1400" b="1">
                <a:solidFill>
                  <a:srgbClr val="990000"/>
                </a:solidFill>
              </a:rPr>
              <a:t>NÚCLEO EXTERNO</a:t>
            </a:r>
          </a:p>
        </p:txBody>
      </p:sp>
      <p:sp>
        <p:nvSpPr>
          <p:cNvPr id="77883" name="Text Box 59"/>
          <p:cNvSpPr txBox="1">
            <a:spLocks noChangeArrowheads="1"/>
          </p:cNvSpPr>
          <p:nvPr/>
        </p:nvSpPr>
        <p:spPr bwMode="auto">
          <a:xfrm>
            <a:off x="1357313" y="1473200"/>
            <a:ext cx="1790700" cy="536575"/>
          </a:xfrm>
          <a:prstGeom prst="rect">
            <a:avLst/>
          </a:prstGeom>
          <a:solidFill>
            <a:srgbClr val="FAF478"/>
          </a:solidFill>
          <a:ln w="19050">
            <a:solidFill>
              <a:srgbClr val="993300"/>
            </a:solidFill>
            <a:miter lim="800000"/>
            <a:headEnd/>
            <a:tailEnd/>
          </a:ln>
        </p:spPr>
        <p:txBody>
          <a:bodyPr lIns="54000" tIns="46800" rIns="54000" bIns="46800" anchor="ctr">
            <a:spAutoFit/>
          </a:bodyPr>
          <a:lstStyle/>
          <a:p>
            <a:pPr algn="ctr" eaLnBrk="0" hangingPunct="0">
              <a:spcBef>
                <a:spcPct val="50000"/>
              </a:spcBef>
            </a:pPr>
            <a:r>
              <a:rPr lang="es-ES_tradnl" sz="1400" b="1">
                <a:solidFill>
                  <a:srgbClr val="990000"/>
                </a:solidFill>
              </a:rPr>
              <a:t>Manto superior sublitosférico</a:t>
            </a:r>
          </a:p>
        </p:txBody>
      </p:sp>
      <p:sp>
        <p:nvSpPr>
          <p:cNvPr id="77884" name="Text Box 60"/>
          <p:cNvSpPr txBox="1">
            <a:spLocks noChangeArrowheads="1"/>
          </p:cNvSpPr>
          <p:nvPr/>
        </p:nvSpPr>
        <p:spPr bwMode="auto">
          <a:xfrm>
            <a:off x="3230563" y="1579563"/>
            <a:ext cx="1690687" cy="323850"/>
          </a:xfrm>
          <a:prstGeom prst="rect">
            <a:avLst/>
          </a:prstGeom>
          <a:solidFill>
            <a:srgbClr val="FAF478"/>
          </a:solidFill>
          <a:ln w="19050">
            <a:solidFill>
              <a:srgbClr val="993300"/>
            </a:solidFill>
            <a:miter lim="800000"/>
            <a:headEnd/>
            <a:tailEnd/>
          </a:ln>
        </p:spPr>
        <p:txBody>
          <a:bodyPr lIns="54000" tIns="46800" rIns="54000" bIns="46800" anchor="ctr">
            <a:spAutoFit/>
          </a:bodyPr>
          <a:lstStyle/>
          <a:p>
            <a:pPr algn="ctr" eaLnBrk="0" hangingPunct="0">
              <a:spcBef>
                <a:spcPct val="50000"/>
              </a:spcBef>
            </a:pPr>
            <a:r>
              <a:rPr lang="es-ES_tradnl" sz="1400" b="1">
                <a:solidFill>
                  <a:srgbClr val="990000"/>
                </a:solidFill>
              </a:rPr>
              <a:t>MANTO INFERIOR</a:t>
            </a:r>
          </a:p>
        </p:txBody>
      </p:sp>
      <p:sp>
        <p:nvSpPr>
          <p:cNvPr id="77885" name="Text Box 61"/>
          <p:cNvSpPr txBox="1">
            <a:spLocks noChangeArrowheads="1"/>
          </p:cNvSpPr>
          <p:nvPr/>
        </p:nvSpPr>
        <p:spPr bwMode="auto">
          <a:xfrm>
            <a:off x="7119938" y="1579563"/>
            <a:ext cx="1963737" cy="323850"/>
          </a:xfrm>
          <a:prstGeom prst="rect">
            <a:avLst/>
          </a:prstGeom>
          <a:solidFill>
            <a:srgbClr val="FAF478"/>
          </a:solidFill>
          <a:ln w="19050">
            <a:solidFill>
              <a:srgbClr val="993300"/>
            </a:solidFill>
            <a:miter lim="800000"/>
            <a:headEnd/>
            <a:tailEnd/>
          </a:ln>
        </p:spPr>
        <p:txBody>
          <a:bodyPr lIns="54000" tIns="46800" rIns="54000" bIns="46800" anchor="ctr">
            <a:spAutoFit/>
          </a:bodyPr>
          <a:lstStyle/>
          <a:p>
            <a:pPr algn="ctr" eaLnBrk="0" hangingPunct="0">
              <a:spcBef>
                <a:spcPct val="50000"/>
              </a:spcBef>
            </a:pPr>
            <a:r>
              <a:rPr lang="es-ES_tradnl" sz="1400" b="1">
                <a:solidFill>
                  <a:srgbClr val="990000"/>
                </a:solidFill>
              </a:rPr>
              <a:t>NÚCLEO INTERNO</a:t>
            </a:r>
          </a:p>
        </p:txBody>
      </p:sp>
      <p:grpSp>
        <p:nvGrpSpPr>
          <p:cNvPr id="2" name="Group 84"/>
          <p:cNvGrpSpPr>
            <a:grpSpLocks/>
          </p:cNvGrpSpPr>
          <p:nvPr/>
        </p:nvGrpSpPr>
        <p:grpSpPr bwMode="auto">
          <a:xfrm>
            <a:off x="33338" y="1771650"/>
            <a:ext cx="1349375" cy="2349500"/>
            <a:chOff x="0" y="1206"/>
            <a:chExt cx="850" cy="1480"/>
          </a:xfrm>
        </p:grpSpPr>
        <p:sp>
          <p:nvSpPr>
            <p:cNvPr id="39965" name="Rectangle 63"/>
            <p:cNvSpPr>
              <a:spLocks noChangeArrowheads="1"/>
            </p:cNvSpPr>
            <p:nvPr/>
          </p:nvSpPr>
          <p:spPr bwMode="auto">
            <a:xfrm>
              <a:off x="0" y="1330"/>
              <a:ext cx="798" cy="1284"/>
            </a:xfrm>
            <a:prstGeom prst="rect">
              <a:avLst/>
            </a:prstGeom>
            <a:solidFill>
              <a:srgbClr val="F1D4C5"/>
            </a:solidFill>
            <a:ln w="19050">
              <a:solidFill>
                <a:srgbClr val="993300"/>
              </a:solidFill>
              <a:miter lim="800000"/>
              <a:headEnd/>
              <a:tailEnd type="none" w="lg" len="med"/>
            </a:ln>
          </p:spPr>
          <p:txBody>
            <a:bodyPr lIns="18000" tIns="46800" rIns="90000" bIns="46800" anchor="ctr">
              <a:spAutoFit/>
            </a:bodyPr>
            <a:lstStyle/>
            <a:p>
              <a:endParaRPr lang="es-ES_tradnl"/>
            </a:p>
          </p:txBody>
        </p:sp>
        <p:sp>
          <p:nvSpPr>
            <p:cNvPr id="39966" name="Text Box 64"/>
            <p:cNvSpPr txBox="1">
              <a:spLocks noChangeArrowheads="1"/>
            </p:cNvSpPr>
            <p:nvPr/>
          </p:nvSpPr>
          <p:spPr bwMode="auto">
            <a:xfrm>
              <a:off x="64" y="1206"/>
              <a:ext cx="786" cy="1480"/>
            </a:xfrm>
            <a:prstGeom prst="rect">
              <a:avLst/>
            </a:prstGeom>
            <a:noFill/>
            <a:ln w="19050">
              <a:noFill/>
              <a:miter lim="800000"/>
              <a:headEnd/>
              <a:tailEnd type="none" w="lg" len="med"/>
            </a:ln>
          </p:spPr>
          <p:txBody>
            <a:bodyPr lIns="18000" tIns="46800" rIns="90000" bIns="46800" anchor="ctr"/>
            <a:lstStyle/>
            <a:p>
              <a:pPr eaLnBrk="0" hangingPunct="0">
                <a:spcBef>
                  <a:spcPct val="50000"/>
                </a:spcBef>
              </a:pPr>
              <a:r>
                <a:rPr lang="es-ES_tradnl" sz="1200"/>
                <a:t>La más externa. Rígida. La litosférica oceánica de 50  a 100 km de espesor. La litosfera continental de 100 a 200 km.</a:t>
              </a:r>
            </a:p>
          </p:txBody>
        </p:sp>
      </p:grpSp>
      <p:grpSp>
        <p:nvGrpSpPr>
          <p:cNvPr id="3" name="Group 85"/>
          <p:cNvGrpSpPr>
            <a:grpSpLocks/>
          </p:cNvGrpSpPr>
          <p:nvPr/>
        </p:nvGrpSpPr>
        <p:grpSpPr bwMode="auto">
          <a:xfrm>
            <a:off x="1352550" y="2111375"/>
            <a:ext cx="1790700" cy="2254250"/>
            <a:chOff x="852" y="1420"/>
            <a:chExt cx="1128" cy="1420"/>
          </a:xfrm>
        </p:grpSpPr>
        <p:sp>
          <p:nvSpPr>
            <p:cNvPr id="39963" name="Rectangle 66"/>
            <p:cNvSpPr>
              <a:spLocks noChangeArrowheads="1"/>
            </p:cNvSpPr>
            <p:nvPr/>
          </p:nvSpPr>
          <p:spPr bwMode="auto">
            <a:xfrm>
              <a:off x="852" y="1420"/>
              <a:ext cx="1128" cy="1420"/>
            </a:xfrm>
            <a:prstGeom prst="rect">
              <a:avLst/>
            </a:prstGeom>
            <a:solidFill>
              <a:srgbClr val="F1D4C5"/>
            </a:solidFill>
            <a:ln w="19050">
              <a:solidFill>
                <a:srgbClr val="993300"/>
              </a:solidFill>
              <a:miter lim="800000"/>
              <a:headEnd/>
              <a:tailEnd type="none" w="lg" len="med"/>
            </a:ln>
          </p:spPr>
          <p:txBody>
            <a:bodyPr lIns="18000" tIns="46800" rIns="90000" bIns="46800" anchor="ctr">
              <a:spAutoFit/>
            </a:bodyPr>
            <a:lstStyle/>
            <a:p>
              <a:endParaRPr lang="es-ES_tradnl"/>
            </a:p>
          </p:txBody>
        </p:sp>
        <p:sp>
          <p:nvSpPr>
            <p:cNvPr id="39964" name="Text Box 67"/>
            <p:cNvSpPr txBox="1">
              <a:spLocks noChangeArrowheads="1"/>
            </p:cNvSpPr>
            <p:nvPr/>
          </p:nvSpPr>
          <p:spPr bwMode="auto">
            <a:xfrm>
              <a:off x="939" y="1427"/>
              <a:ext cx="1002" cy="1381"/>
            </a:xfrm>
            <a:prstGeom prst="rect">
              <a:avLst/>
            </a:prstGeom>
            <a:noFill/>
            <a:ln w="19050">
              <a:noFill/>
              <a:miter lim="800000"/>
              <a:headEnd/>
              <a:tailEnd type="none" w="lg" len="med"/>
            </a:ln>
          </p:spPr>
          <p:txBody>
            <a:bodyPr lIns="18000" tIns="46800" rIns="90000" bIns="46800" anchor="ctr">
              <a:spAutoFit/>
            </a:bodyPr>
            <a:lstStyle/>
            <a:p>
              <a:pPr eaLnBrk="0" hangingPunct="0">
                <a:spcBef>
                  <a:spcPct val="50000"/>
                </a:spcBef>
              </a:pPr>
              <a:r>
                <a:rPr lang="es-ES_tradnl" sz="1200"/>
                <a:t>Capa plástica. Hasta los 670 km de profundidad. Materiales en estado sólido. Existen corrientes de convección con movimientos de 1 a 12 cm por año. </a:t>
              </a:r>
            </a:p>
            <a:p>
              <a:pPr eaLnBrk="0" hangingPunct="0">
                <a:spcBef>
                  <a:spcPct val="50000"/>
                </a:spcBef>
              </a:pPr>
              <a:r>
                <a:rPr lang="es-ES_tradnl" sz="1200"/>
                <a:t>Fluido de viscosidad elevada</a:t>
              </a:r>
            </a:p>
          </p:txBody>
        </p:sp>
      </p:grpSp>
      <p:grpSp>
        <p:nvGrpSpPr>
          <p:cNvPr id="4" name="Group 88"/>
          <p:cNvGrpSpPr>
            <a:grpSpLocks/>
          </p:cNvGrpSpPr>
          <p:nvPr/>
        </p:nvGrpSpPr>
        <p:grpSpPr bwMode="auto">
          <a:xfrm>
            <a:off x="3232150" y="1963738"/>
            <a:ext cx="1684338" cy="1682750"/>
            <a:chOff x="2036" y="1237"/>
            <a:chExt cx="1061" cy="1060"/>
          </a:xfrm>
        </p:grpSpPr>
        <p:sp>
          <p:nvSpPr>
            <p:cNvPr id="39961" name="Rectangle 69"/>
            <p:cNvSpPr>
              <a:spLocks noChangeArrowheads="1"/>
            </p:cNvSpPr>
            <p:nvPr/>
          </p:nvSpPr>
          <p:spPr bwMode="auto">
            <a:xfrm>
              <a:off x="2036" y="1237"/>
              <a:ext cx="1061" cy="1060"/>
            </a:xfrm>
            <a:prstGeom prst="rect">
              <a:avLst/>
            </a:prstGeom>
            <a:solidFill>
              <a:srgbClr val="F1D4C5"/>
            </a:solidFill>
            <a:ln w="19050">
              <a:solidFill>
                <a:srgbClr val="993300"/>
              </a:solidFill>
              <a:miter lim="800000"/>
              <a:headEnd/>
              <a:tailEnd type="none" w="lg" len="med"/>
            </a:ln>
          </p:spPr>
          <p:txBody>
            <a:bodyPr lIns="18000" tIns="46800" rIns="90000" bIns="46800" anchor="ctr">
              <a:spAutoFit/>
            </a:bodyPr>
            <a:lstStyle/>
            <a:p>
              <a:endParaRPr lang="es-ES_tradnl"/>
            </a:p>
          </p:txBody>
        </p:sp>
        <p:sp>
          <p:nvSpPr>
            <p:cNvPr id="39962" name="Text Box 70"/>
            <p:cNvSpPr txBox="1">
              <a:spLocks noChangeArrowheads="1"/>
            </p:cNvSpPr>
            <p:nvPr/>
          </p:nvSpPr>
          <p:spPr bwMode="auto">
            <a:xfrm>
              <a:off x="2094" y="1254"/>
              <a:ext cx="1001" cy="978"/>
            </a:xfrm>
            <a:prstGeom prst="rect">
              <a:avLst/>
            </a:prstGeom>
            <a:noFill/>
            <a:ln w="19050">
              <a:noFill/>
              <a:miter lim="800000"/>
              <a:headEnd/>
              <a:tailEnd type="none" w="lg" len="med"/>
            </a:ln>
          </p:spPr>
          <p:txBody>
            <a:bodyPr lIns="18000" tIns="46800" rIns="18000" bIns="46800" anchor="ctr">
              <a:spAutoFit/>
            </a:bodyPr>
            <a:lstStyle/>
            <a:p>
              <a:pPr eaLnBrk="0" hangingPunct="0">
                <a:spcBef>
                  <a:spcPct val="50000"/>
                </a:spcBef>
              </a:pPr>
              <a:r>
                <a:rPr lang="es-ES_tradnl" sz="1200"/>
                <a:t>Incluye el resto del manto. Sus rocas están sometidas a corrientes de convección. En su base se encuentra la capa D’’ integrada por los “posos del manto”.</a:t>
              </a:r>
            </a:p>
          </p:txBody>
        </p:sp>
      </p:grpSp>
      <p:grpSp>
        <p:nvGrpSpPr>
          <p:cNvPr id="5" name="Group 86"/>
          <p:cNvGrpSpPr>
            <a:grpSpLocks/>
          </p:cNvGrpSpPr>
          <p:nvPr/>
        </p:nvGrpSpPr>
        <p:grpSpPr bwMode="auto">
          <a:xfrm>
            <a:off x="5002213" y="1963738"/>
            <a:ext cx="2030412" cy="1609725"/>
            <a:chOff x="3151" y="1327"/>
            <a:chExt cx="1279" cy="1014"/>
          </a:xfrm>
        </p:grpSpPr>
        <p:sp>
          <p:nvSpPr>
            <p:cNvPr id="39959" name="Rectangle 72"/>
            <p:cNvSpPr>
              <a:spLocks noChangeArrowheads="1"/>
            </p:cNvSpPr>
            <p:nvPr/>
          </p:nvSpPr>
          <p:spPr bwMode="auto">
            <a:xfrm>
              <a:off x="3151" y="1327"/>
              <a:ext cx="1279" cy="1014"/>
            </a:xfrm>
            <a:prstGeom prst="rect">
              <a:avLst/>
            </a:prstGeom>
            <a:solidFill>
              <a:srgbClr val="F1D4C5"/>
            </a:solidFill>
            <a:ln w="19050">
              <a:solidFill>
                <a:srgbClr val="993300"/>
              </a:solidFill>
              <a:miter lim="800000"/>
              <a:headEnd/>
              <a:tailEnd type="none" w="lg" len="med"/>
            </a:ln>
          </p:spPr>
          <p:txBody>
            <a:bodyPr lIns="18000" tIns="46800" rIns="90000" bIns="46800" anchor="ctr">
              <a:spAutoFit/>
            </a:bodyPr>
            <a:lstStyle/>
            <a:p>
              <a:endParaRPr lang="es-ES_tradnl"/>
            </a:p>
          </p:txBody>
        </p:sp>
        <p:sp>
          <p:nvSpPr>
            <p:cNvPr id="39960" name="Text Box 73"/>
            <p:cNvSpPr txBox="1">
              <a:spLocks noChangeArrowheads="1"/>
            </p:cNvSpPr>
            <p:nvPr/>
          </p:nvSpPr>
          <p:spPr bwMode="auto">
            <a:xfrm>
              <a:off x="3256" y="1445"/>
              <a:ext cx="1077" cy="863"/>
            </a:xfrm>
            <a:prstGeom prst="rect">
              <a:avLst/>
            </a:prstGeom>
            <a:noFill/>
            <a:ln w="19050">
              <a:noFill/>
              <a:miter lim="800000"/>
              <a:headEnd/>
              <a:tailEnd type="none" w="lg" len="med"/>
            </a:ln>
          </p:spPr>
          <p:txBody>
            <a:bodyPr lIns="18000" tIns="46800" rIns="18000" bIns="46800" anchor="ctr">
              <a:spAutoFit/>
            </a:bodyPr>
            <a:lstStyle/>
            <a:p>
              <a:pPr eaLnBrk="0" hangingPunct="0">
                <a:spcBef>
                  <a:spcPct val="50000"/>
                </a:spcBef>
              </a:pPr>
              <a:r>
                <a:rPr lang="es-ES_tradnl" sz="1200"/>
                <a:t>Llega a los 5150 km. Se encuentra en estado líquido. Tienen corrientes de convección y crea el campo magnético terrestre.</a:t>
              </a:r>
            </a:p>
          </p:txBody>
        </p:sp>
      </p:grpSp>
      <p:grpSp>
        <p:nvGrpSpPr>
          <p:cNvPr id="6" name="Group 87"/>
          <p:cNvGrpSpPr>
            <a:grpSpLocks/>
          </p:cNvGrpSpPr>
          <p:nvPr/>
        </p:nvGrpSpPr>
        <p:grpSpPr bwMode="auto">
          <a:xfrm>
            <a:off x="7121525" y="1963738"/>
            <a:ext cx="1957388" cy="1393825"/>
            <a:chOff x="4486" y="1327"/>
            <a:chExt cx="1233" cy="878"/>
          </a:xfrm>
        </p:grpSpPr>
        <p:sp>
          <p:nvSpPr>
            <p:cNvPr id="39957" name="Rectangle 75"/>
            <p:cNvSpPr>
              <a:spLocks noChangeArrowheads="1"/>
            </p:cNvSpPr>
            <p:nvPr/>
          </p:nvSpPr>
          <p:spPr bwMode="auto">
            <a:xfrm>
              <a:off x="4486" y="1327"/>
              <a:ext cx="1233" cy="878"/>
            </a:xfrm>
            <a:prstGeom prst="rect">
              <a:avLst/>
            </a:prstGeom>
            <a:solidFill>
              <a:srgbClr val="F1D4C5"/>
            </a:solidFill>
            <a:ln w="19050">
              <a:solidFill>
                <a:srgbClr val="993300"/>
              </a:solidFill>
              <a:miter lim="800000"/>
              <a:headEnd/>
              <a:tailEnd type="none" w="lg" len="med"/>
            </a:ln>
          </p:spPr>
          <p:txBody>
            <a:bodyPr lIns="18000" tIns="46800" rIns="90000" bIns="46800" anchor="ctr">
              <a:spAutoFit/>
            </a:bodyPr>
            <a:lstStyle/>
            <a:p>
              <a:endParaRPr lang="es-ES_tradnl"/>
            </a:p>
          </p:txBody>
        </p:sp>
        <p:sp>
          <p:nvSpPr>
            <p:cNvPr id="39958" name="Text Box 76"/>
            <p:cNvSpPr txBox="1">
              <a:spLocks noChangeArrowheads="1"/>
            </p:cNvSpPr>
            <p:nvPr/>
          </p:nvSpPr>
          <p:spPr bwMode="auto">
            <a:xfrm>
              <a:off x="4576" y="1481"/>
              <a:ext cx="1069" cy="633"/>
            </a:xfrm>
            <a:prstGeom prst="rect">
              <a:avLst/>
            </a:prstGeom>
            <a:noFill/>
            <a:ln w="19050">
              <a:noFill/>
              <a:miter lim="800000"/>
              <a:headEnd/>
              <a:tailEnd type="none" w="lg" len="med"/>
            </a:ln>
          </p:spPr>
          <p:txBody>
            <a:bodyPr lIns="18000" tIns="46800" rIns="90000" bIns="46800" anchor="ctr">
              <a:spAutoFit/>
            </a:bodyPr>
            <a:lstStyle/>
            <a:p>
              <a:pPr eaLnBrk="0" hangingPunct="0">
                <a:spcBef>
                  <a:spcPct val="50000"/>
                </a:spcBef>
              </a:pPr>
              <a:r>
                <a:rPr lang="es-ES_tradnl" sz="1200"/>
                <a:t>Formado por hierro sólido cristalizado. Su tamaño aumenta a algunas décimas de milímetro por año.</a:t>
              </a:r>
            </a:p>
          </p:txBody>
        </p:sp>
      </p:grpSp>
      <p:sp>
        <p:nvSpPr>
          <p:cNvPr id="77901" name="Text Box 77"/>
          <p:cNvSpPr txBox="1">
            <a:spLocks noChangeArrowheads="1"/>
          </p:cNvSpPr>
          <p:nvPr/>
        </p:nvSpPr>
        <p:spPr bwMode="auto">
          <a:xfrm>
            <a:off x="2906713" y="549275"/>
            <a:ext cx="3155950" cy="336550"/>
          </a:xfrm>
          <a:prstGeom prst="rect">
            <a:avLst/>
          </a:prstGeom>
          <a:solidFill>
            <a:srgbClr val="EBE3FD"/>
          </a:solidFill>
          <a:ln w="19050">
            <a:noFill/>
            <a:miter lim="800000"/>
            <a:headEnd/>
            <a:tailEnd/>
          </a:ln>
        </p:spPr>
        <p:txBody>
          <a:bodyPr lIns="18000" tIns="46800" rIns="90000" bIns="46800" anchor="ctr">
            <a:spAutoFit/>
          </a:bodyPr>
          <a:lstStyle/>
          <a:p>
            <a:pPr algn="ctr" eaLnBrk="0" hangingPunct="0">
              <a:spcBef>
                <a:spcPct val="50000"/>
              </a:spcBef>
            </a:pPr>
            <a:r>
              <a:rPr lang="es-ES_tradnl" sz="1600" b="1">
                <a:solidFill>
                  <a:srgbClr val="006600"/>
                </a:solidFill>
              </a:rPr>
              <a:t>UNIDADES DINÁMICAS</a:t>
            </a:r>
          </a:p>
        </p:txBody>
      </p:sp>
      <p:grpSp>
        <p:nvGrpSpPr>
          <p:cNvPr id="7" name="Group 78"/>
          <p:cNvGrpSpPr>
            <a:grpSpLocks/>
          </p:cNvGrpSpPr>
          <p:nvPr/>
        </p:nvGrpSpPr>
        <p:grpSpPr bwMode="auto">
          <a:xfrm>
            <a:off x="601663" y="900113"/>
            <a:ext cx="7577137" cy="650875"/>
            <a:chOff x="700" y="1236"/>
            <a:chExt cx="4773" cy="410"/>
          </a:xfrm>
        </p:grpSpPr>
        <p:sp>
          <p:nvSpPr>
            <p:cNvPr id="39952" name="Freeform 79"/>
            <p:cNvSpPr>
              <a:spLocks/>
            </p:cNvSpPr>
            <p:nvPr/>
          </p:nvSpPr>
          <p:spPr bwMode="auto">
            <a:xfrm>
              <a:off x="700" y="1236"/>
              <a:ext cx="2418" cy="391"/>
            </a:xfrm>
            <a:custGeom>
              <a:avLst/>
              <a:gdLst>
                <a:gd name="T0" fmla="*/ 2418 w 2418"/>
                <a:gd name="T1" fmla="*/ 0 h 391"/>
                <a:gd name="T2" fmla="*/ 2418 w 2418"/>
                <a:gd name="T3" fmla="*/ 164 h 391"/>
                <a:gd name="T4" fmla="*/ 0 w 2418"/>
                <a:gd name="T5" fmla="*/ 164 h 391"/>
                <a:gd name="T6" fmla="*/ 0 w 2418"/>
                <a:gd name="T7" fmla="*/ 391 h 391"/>
                <a:gd name="T8" fmla="*/ 0 60000 65536"/>
                <a:gd name="T9" fmla="*/ 0 60000 65536"/>
                <a:gd name="T10" fmla="*/ 0 60000 65536"/>
                <a:gd name="T11" fmla="*/ 0 60000 65536"/>
                <a:gd name="T12" fmla="*/ 0 w 2418"/>
                <a:gd name="T13" fmla="*/ 0 h 391"/>
                <a:gd name="T14" fmla="*/ 2418 w 2418"/>
                <a:gd name="T15" fmla="*/ 391 h 391"/>
              </a:gdLst>
              <a:ahLst/>
              <a:cxnLst>
                <a:cxn ang="T8">
                  <a:pos x="T0" y="T1"/>
                </a:cxn>
                <a:cxn ang="T9">
                  <a:pos x="T2" y="T3"/>
                </a:cxn>
                <a:cxn ang="T10">
                  <a:pos x="T4" y="T5"/>
                </a:cxn>
                <a:cxn ang="T11">
                  <a:pos x="T6" y="T7"/>
                </a:cxn>
              </a:cxnLst>
              <a:rect l="T12" t="T13" r="T14" b="T15"/>
              <a:pathLst>
                <a:path w="2418" h="391">
                  <a:moveTo>
                    <a:pt x="2418" y="0"/>
                  </a:moveTo>
                  <a:lnTo>
                    <a:pt x="2418" y="164"/>
                  </a:lnTo>
                  <a:lnTo>
                    <a:pt x="0" y="164"/>
                  </a:lnTo>
                  <a:lnTo>
                    <a:pt x="0" y="391"/>
                  </a:lnTo>
                </a:path>
              </a:pathLst>
            </a:custGeom>
            <a:noFill/>
            <a:ln w="25400">
              <a:solidFill>
                <a:schemeClr val="tx1"/>
              </a:solidFill>
              <a:round/>
              <a:headEnd/>
              <a:tailEnd type="triangle" w="lg" len="med"/>
            </a:ln>
          </p:spPr>
          <p:txBody>
            <a:bodyPr wrap="none" lIns="18000" tIns="46800" rIns="90000" bIns="46800" anchor="ctr">
              <a:spAutoFit/>
            </a:bodyPr>
            <a:lstStyle/>
            <a:p>
              <a:endParaRPr lang="es-ES_tradnl"/>
            </a:p>
          </p:txBody>
        </p:sp>
        <p:sp>
          <p:nvSpPr>
            <p:cNvPr id="39953" name="Freeform 80"/>
            <p:cNvSpPr>
              <a:spLocks/>
            </p:cNvSpPr>
            <p:nvPr/>
          </p:nvSpPr>
          <p:spPr bwMode="auto">
            <a:xfrm>
              <a:off x="3109" y="1400"/>
              <a:ext cx="2364" cy="236"/>
            </a:xfrm>
            <a:custGeom>
              <a:avLst/>
              <a:gdLst>
                <a:gd name="T0" fmla="*/ 0 w 2364"/>
                <a:gd name="T1" fmla="*/ 0 h 236"/>
                <a:gd name="T2" fmla="*/ 2364 w 2364"/>
                <a:gd name="T3" fmla="*/ 0 h 236"/>
                <a:gd name="T4" fmla="*/ 2364 w 2364"/>
                <a:gd name="T5" fmla="*/ 236 h 236"/>
                <a:gd name="T6" fmla="*/ 0 60000 65536"/>
                <a:gd name="T7" fmla="*/ 0 60000 65536"/>
                <a:gd name="T8" fmla="*/ 0 60000 65536"/>
                <a:gd name="T9" fmla="*/ 0 w 2364"/>
                <a:gd name="T10" fmla="*/ 0 h 236"/>
                <a:gd name="T11" fmla="*/ 2364 w 2364"/>
                <a:gd name="T12" fmla="*/ 236 h 236"/>
              </a:gdLst>
              <a:ahLst/>
              <a:cxnLst>
                <a:cxn ang="T6">
                  <a:pos x="T0" y="T1"/>
                </a:cxn>
                <a:cxn ang="T7">
                  <a:pos x="T2" y="T3"/>
                </a:cxn>
                <a:cxn ang="T8">
                  <a:pos x="T4" y="T5"/>
                </a:cxn>
              </a:cxnLst>
              <a:rect l="T9" t="T10" r="T11" b="T12"/>
              <a:pathLst>
                <a:path w="2364" h="236">
                  <a:moveTo>
                    <a:pt x="0" y="0"/>
                  </a:moveTo>
                  <a:lnTo>
                    <a:pt x="2364" y="0"/>
                  </a:lnTo>
                  <a:lnTo>
                    <a:pt x="2364" y="236"/>
                  </a:lnTo>
                </a:path>
              </a:pathLst>
            </a:custGeom>
            <a:noFill/>
            <a:ln w="25400">
              <a:solidFill>
                <a:schemeClr val="tx1"/>
              </a:solidFill>
              <a:round/>
              <a:headEnd/>
              <a:tailEnd type="triangle" w="lg" len="med"/>
            </a:ln>
          </p:spPr>
          <p:txBody>
            <a:bodyPr wrap="none" lIns="18000" tIns="46800" rIns="90000" bIns="46800" anchor="ctr">
              <a:spAutoFit/>
            </a:bodyPr>
            <a:lstStyle/>
            <a:p>
              <a:endParaRPr lang="es-ES_tradnl"/>
            </a:p>
          </p:txBody>
        </p:sp>
        <p:sp>
          <p:nvSpPr>
            <p:cNvPr id="39954" name="Line 81"/>
            <p:cNvSpPr>
              <a:spLocks noChangeShapeType="1"/>
            </p:cNvSpPr>
            <p:nvPr/>
          </p:nvSpPr>
          <p:spPr bwMode="auto">
            <a:xfrm>
              <a:off x="1818" y="1401"/>
              <a:ext cx="0" cy="236"/>
            </a:xfrm>
            <a:prstGeom prst="line">
              <a:avLst/>
            </a:prstGeom>
            <a:noFill/>
            <a:ln w="25400">
              <a:solidFill>
                <a:schemeClr val="tx1"/>
              </a:solidFill>
              <a:round/>
              <a:headEnd/>
              <a:tailEnd type="triangle" w="lg" len="med"/>
            </a:ln>
          </p:spPr>
          <p:txBody>
            <a:bodyPr wrap="none" lIns="18000" tIns="46800" rIns="90000" bIns="46800" anchor="ctr">
              <a:spAutoFit/>
            </a:bodyPr>
            <a:lstStyle/>
            <a:p>
              <a:endParaRPr lang="es-ES"/>
            </a:p>
          </p:txBody>
        </p:sp>
        <p:sp>
          <p:nvSpPr>
            <p:cNvPr id="39955" name="Line 82"/>
            <p:cNvSpPr>
              <a:spLocks noChangeShapeType="1"/>
            </p:cNvSpPr>
            <p:nvPr/>
          </p:nvSpPr>
          <p:spPr bwMode="auto">
            <a:xfrm>
              <a:off x="2936" y="1410"/>
              <a:ext cx="0" cy="236"/>
            </a:xfrm>
            <a:prstGeom prst="line">
              <a:avLst/>
            </a:prstGeom>
            <a:noFill/>
            <a:ln w="25400">
              <a:solidFill>
                <a:schemeClr val="tx1"/>
              </a:solidFill>
              <a:round/>
              <a:headEnd/>
              <a:tailEnd type="triangle" w="lg" len="med"/>
            </a:ln>
          </p:spPr>
          <p:txBody>
            <a:bodyPr wrap="none" lIns="18000" tIns="46800" rIns="90000" bIns="46800" anchor="ctr">
              <a:spAutoFit/>
            </a:bodyPr>
            <a:lstStyle/>
            <a:p>
              <a:endParaRPr lang="es-ES"/>
            </a:p>
          </p:txBody>
        </p:sp>
        <p:sp>
          <p:nvSpPr>
            <p:cNvPr id="39956" name="Line 83"/>
            <p:cNvSpPr>
              <a:spLocks noChangeShapeType="1"/>
            </p:cNvSpPr>
            <p:nvPr/>
          </p:nvSpPr>
          <p:spPr bwMode="auto">
            <a:xfrm>
              <a:off x="4109" y="1410"/>
              <a:ext cx="0" cy="236"/>
            </a:xfrm>
            <a:prstGeom prst="line">
              <a:avLst/>
            </a:prstGeom>
            <a:noFill/>
            <a:ln w="25400">
              <a:solidFill>
                <a:schemeClr val="tx1"/>
              </a:solidFill>
              <a:round/>
              <a:headEnd/>
              <a:tailEnd type="triangle" w="lg" len="med"/>
            </a:ln>
          </p:spPr>
          <p:txBody>
            <a:bodyPr wrap="none" lIns="18000" tIns="46800" rIns="90000" bIns="46800" anchor="ctr">
              <a:spAutoFit/>
            </a:bodyPr>
            <a:lstStyle/>
            <a:p>
              <a:endParaRPr lang="es-ES"/>
            </a:p>
          </p:txBody>
        </p:sp>
      </p:grpSp>
      <p:sp>
        <p:nvSpPr>
          <p:cNvPr id="77913" name="Text Box 89"/>
          <p:cNvSpPr txBox="1">
            <a:spLocks noChangeArrowheads="1"/>
          </p:cNvSpPr>
          <p:nvPr/>
        </p:nvSpPr>
        <p:spPr bwMode="auto">
          <a:xfrm>
            <a:off x="1835150" y="5084763"/>
            <a:ext cx="4321175" cy="366712"/>
          </a:xfrm>
          <a:prstGeom prst="rect">
            <a:avLst/>
          </a:prstGeom>
          <a:noFill/>
          <a:ln w="9525">
            <a:noFill/>
            <a:miter lim="800000"/>
            <a:headEnd/>
            <a:tailEnd/>
          </a:ln>
        </p:spPr>
        <p:txBody>
          <a:bodyPr>
            <a:spAutoFit/>
          </a:bodyPr>
          <a:lstStyle/>
          <a:p>
            <a:pPr>
              <a:spcBef>
                <a:spcPct val="50000"/>
              </a:spcBef>
            </a:pPr>
            <a:endParaRPr lang="es-ES_tradnl"/>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77826"/>
                                        </p:tgtEl>
                                        <p:attrNameLst>
                                          <p:attrName>style.visibility</p:attrName>
                                        </p:attrNameLst>
                                      </p:cBhvr>
                                      <p:to>
                                        <p:strVal val="visible"/>
                                      </p:to>
                                    </p:set>
                                    <p:anim to="" calcmode="lin" valueType="num">
                                      <p:cBhvr>
                                        <p:cTn id="7" dur="1" fill="hold"/>
                                        <p:tgtEl>
                                          <p:spTgt spid="7782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17" presetClass="entr" presetSubtype="4" fill="hold" grpId="0" nodeType="clickEffect">
                                  <p:stCondLst>
                                    <p:cond delay="0"/>
                                  </p:stCondLst>
                                  <p:childTnLst>
                                    <p:set>
                                      <p:cBhvr>
                                        <p:cTn id="11" dur="1" fill="hold">
                                          <p:stCondLst>
                                            <p:cond delay="0"/>
                                          </p:stCondLst>
                                        </p:cTn>
                                        <p:tgtEl>
                                          <p:spTgt spid="77901"/>
                                        </p:tgtEl>
                                        <p:attrNameLst>
                                          <p:attrName>style.visibility</p:attrName>
                                        </p:attrNameLst>
                                      </p:cBhvr>
                                      <p:to>
                                        <p:strVal val="visible"/>
                                      </p:to>
                                    </p:set>
                                    <p:anim calcmode="lin" valueType="num">
                                      <p:cBhvr>
                                        <p:cTn id="12" dur="500" fill="hold"/>
                                        <p:tgtEl>
                                          <p:spTgt spid="77901"/>
                                        </p:tgtEl>
                                        <p:attrNameLst>
                                          <p:attrName>ppt_x</p:attrName>
                                        </p:attrNameLst>
                                      </p:cBhvr>
                                      <p:tavLst>
                                        <p:tav tm="0">
                                          <p:val>
                                            <p:strVal val="#ppt_x"/>
                                          </p:val>
                                        </p:tav>
                                        <p:tav tm="100000">
                                          <p:val>
                                            <p:strVal val="#ppt_x"/>
                                          </p:val>
                                        </p:tav>
                                      </p:tavLst>
                                    </p:anim>
                                    <p:anim calcmode="lin" valueType="num">
                                      <p:cBhvr>
                                        <p:cTn id="13" dur="500" fill="hold"/>
                                        <p:tgtEl>
                                          <p:spTgt spid="77901"/>
                                        </p:tgtEl>
                                        <p:attrNameLst>
                                          <p:attrName>ppt_y</p:attrName>
                                        </p:attrNameLst>
                                      </p:cBhvr>
                                      <p:tavLst>
                                        <p:tav tm="0">
                                          <p:val>
                                            <p:strVal val="#ppt_y+#ppt_h/2"/>
                                          </p:val>
                                        </p:tav>
                                        <p:tav tm="100000">
                                          <p:val>
                                            <p:strVal val="#ppt_y"/>
                                          </p:val>
                                        </p:tav>
                                      </p:tavLst>
                                    </p:anim>
                                    <p:anim calcmode="lin" valueType="num">
                                      <p:cBhvr>
                                        <p:cTn id="14" dur="500" fill="hold"/>
                                        <p:tgtEl>
                                          <p:spTgt spid="77901"/>
                                        </p:tgtEl>
                                        <p:attrNameLst>
                                          <p:attrName>ppt_w</p:attrName>
                                        </p:attrNameLst>
                                      </p:cBhvr>
                                      <p:tavLst>
                                        <p:tav tm="0">
                                          <p:val>
                                            <p:strVal val="#ppt_w"/>
                                          </p:val>
                                        </p:tav>
                                        <p:tav tm="100000">
                                          <p:val>
                                            <p:strVal val="#ppt_w"/>
                                          </p:val>
                                        </p:tav>
                                      </p:tavLst>
                                    </p:anim>
                                    <p:anim calcmode="lin" valueType="num">
                                      <p:cBhvr>
                                        <p:cTn id="15" dur="500" fill="hold"/>
                                        <p:tgtEl>
                                          <p:spTgt spid="77901"/>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7" presetClass="entr" presetSubtype="1"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ppt_h/2"/>
                                          </p:val>
                                        </p:tav>
                                        <p:tav tm="100000">
                                          <p:val>
                                            <p:strVal val="#ppt_y"/>
                                          </p:val>
                                        </p:tav>
                                      </p:tavLst>
                                    </p:anim>
                                    <p:anim calcmode="lin" valueType="num">
                                      <p:cBhvr>
                                        <p:cTn id="22" dur="500" fill="hold"/>
                                        <p:tgtEl>
                                          <p:spTgt spid="7"/>
                                        </p:tgtEl>
                                        <p:attrNameLst>
                                          <p:attrName>ppt_w</p:attrName>
                                        </p:attrNameLst>
                                      </p:cBhvr>
                                      <p:tavLst>
                                        <p:tav tm="0">
                                          <p:val>
                                            <p:strVal val="#ppt_w"/>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499"/>
                                          </p:stCondLst>
                                        </p:cTn>
                                        <p:tgtEl>
                                          <p:spTgt spid="7788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 to="" calcmode="lin" valueType="num">
                                      <p:cBhvr>
                                        <p:cTn id="32" dur="1" fill="hold"/>
                                        <p:tgtEl>
                                          <p:spTgt spid="2"/>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7788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24" presetClass="entr" presetSubtype="0" fill="hold" nodeType="clickEffect">
                                  <p:stCondLst>
                                    <p:cond delay="0"/>
                                  </p:stCondLst>
                                  <p:childTnLst>
                                    <p:set>
                                      <p:cBhvr>
                                        <p:cTn id="40" dur="1" fill="hold">
                                          <p:stCondLst>
                                            <p:cond delay="0"/>
                                          </p:stCondLst>
                                        </p:cTn>
                                        <p:tgtEl>
                                          <p:spTgt spid="3"/>
                                        </p:tgtEl>
                                        <p:attrNameLst>
                                          <p:attrName>style.visibility</p:attrName>
                                        </p:attrNameLst>
                                      </p:cBhvr>
                                      <p:to>
                                        <p:strVal val="visible"/>
                                      </p:to>
                                    </p:set>
                                    <p:anim to="" calcmode="lin" valueType="num">
                                      <p:cBhvr>
                                        <p:cTn id="41" dur="1" fill="hold"/>
                                        <p:tgtEl>
                                          <p:spTgt spid="3"/>
                                        </p:tgtEl>
                                        <p:attrNameLst>
                                          <p:attrName/>
                                        </p:attrNameLst>
                                      </p:cBhvr>
                                    </p:anim>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499"/>
                                          </p:stCondLst>
                                        </p:cTn>
                                        <p:tgtEl>
                                          <p:spTgt spid="77884"/>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24" presetClass="entr" presetSubtype="0" fill="hold" nodeType="clickEffect">
                                  <p:stCondLst>
                                    <p:cond delay="0"/>
                                  </p:stCondLst>
                                  <p:childTnLst>
                                    <p:set>
                                      <p:cBhvr>
                                        <p:cTn id="49" dur="1" fill="hold">
                                          <p:stCondLst>
                                            <p:cond delay="0"/>
                                          </p:stCondLst>
                                        </p:cTn>
                                        <p:tgtEl>
                                          <p:spTgt spid="4"/>
                                        </p:tgtEl>
                                        <p:attrNameLst>
                                          <p:attrName>style.visibility</p:attrName>
                                        </p:attrNameLst>
                                      </p:cBhvr>
                                      <p:to>
                                        <p:strVal val="visible"/>
                                      </p:to>
                                    </p:set>
                                    <p:anim to="" calcmode="lin" valueType="num">
                                      <p:cBhvr>
                                        <p:cTn id="50" dur="1" fill="hold"/>
                                        <p:tgtEl>
                                          <p:spTgt spid="4"/>
                                        </p:tgtEl>
                                        <p:attrNameLst>
                                          <p:attrName/>
                                        </p:attrNameLst>
                                      </p:cBhvr>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7788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499"/>
                                          </p:stCondLst>
                                        </p:cTn>
                                        <p:tgtEl>
                                          <p:spTgt spid="7788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24" presetClass="entr" presetSubtype="0" fill="hold" nodeType="clickEffect">
                                  <p:stCondLst>
                                    <p:cond delay="0"/>
                                  </p:stCondLst>
                                  <p:childTnLst>
                                    <p:set>
                                      <p:cBhvr>
                                        <p:cTn id="62" dur="1" fill="hold">
                                          <p:stCondLst>
                                            <p:cond delay="0"/>
                                          </p:stCondLst>
                                        </p:cTn>
                                        <p:tgtEl>
                                          <p:spTgt spid="5"/>
                                        </p:tgtEl>
                                        <p:attrNameLst>
                                          <p:attrName>style.visibility</p:attrName>
                                        </p:attrNameLst>
                                      </p:cBhvr>
                                      <p:to>
                                        <p:strVal val="visible"/>
                                      </p:to>
                                    </p:set>
                                    <p:anim to="" calcmode="lin" valueType="num">
                                      <p:cBhvr>
                                        <p:cTn id="63" dur="1" fill="hold"/>
                                        <p:tgtEl>
                                          <p:spTgt spid="5"/>
                                        </p:tgtEl>
                                        <p:attrNameLst>
                                          <p:attrName/>
                                        </p:attrNameLst>
                                      </p:cBhvr>
                                    </p:anim>
                                  </p:childTnLst>
                                </p:cTn>
                              </p:par>
                            </p:childTnLst>
                          </p:cTn>
                        </p:par>
                      </p:childTnLst>
                    </p:cTn>
                  </p:par>
                  <p:par>
                    <p:cTn id="64" fill="hold">
                      <p:stCondLst>
                        <p:cond delay="indefinite"/>
                      </p:stCondLst>
                      <p:childTnLst>
                        <p:par>
                          <p:cTn id="65" fill="hold">
                            <p:stCondLst>
                              <p:cond delay="0"/>
                            </p:stCondLst>
                            <p:childTnLst>
                              <p:par>
                                <p:cTn id="66" presetID="24" presetClass="entr" presetSubtype="0" fill="hold" nodeType="clickEffect">
                                  <p:stCondLst>
                                    <p:cond delay="0"/>
                                  </p:stCondLst>
                                  <p:childTnLst>
                                    <p:set>
                                      <p:cBhvr>
                                        <p:cTn id="67" dur="1" fill="hold">
                                          <p:stCondLst>
                                            <p:cond delay="0"/>
                                          </p:stCondLst>
                                        </p:cTn>
                                        <p:tgtEl>
                                          <p:spTgt spid="6"/>
                                        </p:tgtEl>
                                        <p:attrNameLst>
                                          <p:attrName>style.visibility</p:attrName>
                                        </p:attrNameLst>
                                      </p:cBhvr>
                                      <p:to>
                                        <p:strVal val="visible"/>
                                      </p:to>
                                    </p:set>
                                    <p:anim to="" calcmode="lin" valueType="num">
                                      <p:cBhvr>
                                        <p:cTn id="68" dur="1" fill="hold"/>
                                        <p:tgtEl>
                                          <p:spTgt spid="6"/>
                                        </p:tgtEl>
                                        <p:attrNameLst>
                                          <p:attrName/>
                                        </p:attrNameLst>
                                      </p:cBhvr>
                                    </p:anim>
                                  </p:childTnLst>
                                </p:cTn>
                              </p:par>
                            </p:childTnLst>
                          </p:cTn>
                        </p:par>
                      </p:childTnLst>
                    </p:cTn>
                  </p:par>
                  <p:par>
                    <p:cTn id="69" fill="hold">
                      <p:stCondLst>
                        <p:cond delay="indefinite"/>
                      </p:stCondLst>
                      <p:childTnLst>
                        <p:par>
                          <p:cTn id="70" fill="hold">
                            <p:stCondLst>
                              <p:cond delay="0"/>
                            </p:stCondLst>
                            <p:childTnLst>
                              <p:par>
                                <p:cTn id="71" presetID="24" presetClass="entr" presetSubtype="0" fill="hold" grpId="0" nodeType="clickEffect" nodePh="1">
                                  <p:stCondLst>
                                    <p:cond delay="0"/>
                                  </p:stCondLst>
                                  <p:endCondLst>
                                    <p:cond evt="begin" delay="0">
                                      <p:tn val="71"/>
                                    </p:cond>
                                  </p:endCondLst>
                                  <p:childTnLst>
                                    <p:set>
                                      <p:cBhvr>
                                        <p:cTn id="72" dur="1" fill="hold">
                                          <p:stCondLst>
                                            <p:cond delay="0"/>
                                          </p:stCondLst>
                                        </p:cTn>
                                        <p:tgtEl>
                                          <p:spTgt spid="77913"/>
                                        </p:tgtEl>
                                        <p:attrNameLst>
                                          <p:attrName>style.visibility</p:attrName>
                                        </p:attrNameLst>
                                      </p:cBhvr>
                                      <p:to>
                                        <p:strVal val="visible"/>
                                      </p:to>
                                    </p:set>
                                    <p:anim to="" calcmode="lin" valueType="num">
                                      <p:cBhvr>
                                        <p:cTn id="73" dur="1" fill="hold"/>
                                        <p:tgtEl>
                                          <p:spTgt spid="7791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animBg="1" autoUpdateAnimBg="0"/>
      <p:bldP spid="77881" grpId="0" animBg="1" autoUpdateAnimBg="0"/>
      <p:bldP spid="77882" grpId="0" animBg="1" autoUpdateAnimBg="0"/>
      <p:bldP spid="77883" grpId="0" animBg="1" autoUpdateAnimBg="0"/>
      <p:bldP spid="77884" grpId="0" animBg="1" autoUpdateAnimBg="0"/>
      <p:bldP spid="77885" grpId="0" animBg="1" autoUpdateAnimBg="0"/>
      <p:bldP spid="77901" grpId="0" animBg="1" autoUpdateAnimBg="0"/>
      <p:bldP spid="779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2" name="Picture 4" descr="t14-8b"/>
          <p:cNvPicPr>
            <a:picLocks noChangeAspect="1" noChangeArrowheads="1"/>
          </p:cNvPicPr>
          <p:nvPr/>
        </p:nvPicPr>
        <p:blipFill>
          <a:blip r:embed="rId2"/>
          <a:srcRect/>
          <a:stretch>
            <a:fillRect/>
          </a:stretch>
        </p:blipFill>
        <p:spPr bwMode="auto">
          <a:xfrm>
            <a:off x="508000" y="719138"/>
            <a:ext cx="8255000" cy="5446712"/>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8372"/>
                                        </p:tgtEl>
                                        <p:attrNameLst>
                                          <p:attrName>style.visibility</p:attrName>
                                        </p:attrNameLst>
                                      </p:cBhvr>
                                      <p:to>
                                        <p:strVal val="visible"/>
                                      </p:to>
                                    </p:set>
                                    <p:animEffect transition="in" filter="wipe(up)">
                                      <p:cBhvr>
                                        <p:cTn id="7" dur="500"/>
                                        <p:tgtEl>
                                          <p:spTgt spid="58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228600" y="304800"/>
            <a:ext cx="8637588" cy="762000"/>
          </a:xfrm>
        </p:spPr>
        <p:txBody>
          <a:bodyPr/>
          <a:lstStyle/>
          <a:p>
            <a:pPr eaLnBrk="1" hangingPunct="1"/>
            <a:r>
              <a:rPr lang="es-ES" smtClean="0"/>
              <a:t>Procesos geológicos internos</a:t>
            </a:r>
          </a:p>
        </p:txBody>
      </p:sp>
      <p:sp>
        <p:nvSpPr>
          <p:cNvPr id="40963" name="Rectangle 3"/>
          <p:cNvSpPr>
            <a:spLocks noGrp="1" noChangeArrowheads="1"/>
          </p:cNvSpPr>
          <p:nvPr>
            <p:ph type="body" idx="1"/>
          </p:nvPr>
        </p:nvSpPr>
        <p:spPr>
          <a:xfrm>
            <a:off x="328613" y="1295400"/>
            <a:ext cx="8208962" cy="4760913"/>
          </a:xfrm>
        </p:spPr>
        <p:txBody>
          <a:bodyPr/>
          <a:lstStyle/>
          <a:p>
            <a:pPr eaLnBrk="1" hangingPunct="1"/>
            <a:r>
              <a:rPr lang="es-ES" sz="2800" smtClean="0"/>
              <a:t>Formadores de nuevos relieves.</a:t>
            </a:r>
          </a:p>
          <a:p>
            <a:pPr eaLnBrk="1" hangingPunct="1"/>
            <a:r>
              <a:rPr lang="es-ES" sz="2800" smtClean="0"/>
              <a:t>Tienen lugar gracias a la energía geotérmica.</a:t>
            </a:r>
          </a:p>
          <a:p>
            <a:pPr eaLnBrk="1" hangingPunct="1"/>
            <a:r>
              <a:rPr lang="es-ES" sz="2800" smtClean="0"/>
              <a:t>Gradiente geotérmico: 1ºC cada 33 m. De profundidad. (solo los primeros Km. , la Tª en el centro de la Tierra es de 5000º.C.).</a:t>
            </a:r>
          </a:p>
          <a:p>
            <a:pPr eaLnBrk="1" hangingPunct="1"/>
            <a:r>
              <a:rPr lang="es-ES" sz="2800" smtClean="0"/>
              <a:t>El calor del interior de la tierra se debe al calor residual procedente de su formación y a la desintegración de elementos radiactivos ( en las capas más externas).</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body" sz="half" idx="1"/>
          </p:nvPr>
        </p:nvSpPr>
        <p:spPr>
          <a:xfrm>
            <a:off x="0" y="188913"/>
            <a:ext cx="4643438" cy="6243637"/>
          </a:xfrm>
        </p:spPr>
        <p:txBody>
          <a:bodyPr/>
          <a:lstStyle/>
          <a:p>
            <a:pPr eaLnBrk="1" hangingPunct="1"/>
            <a:r>
              <a:rPr lang="es-ES" sz="2800" smtClean="0"/>
              <a:t>La litosfera se construye en las dorsales, por las que aflora los materiales procedentes del manto.</a:t>
            </a:r>
          </a:p>
          <a:p>
            <a:pPr eaLnBrk="1" hangingPunct="1"/>
            <a:r>
              <a:rPr lang="es-ES" sz="2800" smtClean="0"/>
              <a:t>En los bordes continentales los sedimentos se acumulan, formando rocas sedimentarias y pudiendo emerger por las fuerzas tectónicas.</a:t>
            </a:r>
          </a:p>
          <a:p>
            <a:pPr eaLnBrk="1" hangingPunct="1"/>
            <a:r>
              <a:rPr lang="es-ES" sz="2800" smtClean="0"/>
              <a:t>En las zonas de subducción los materiales se hunden hacia el manto.</a:t>
            </a:r>
          </a:p>
        </p:txBody>
      </p:sp>
      <p:pic>
        <p:nvPicPr>
          <p:cNvPr id="41987" name="Picture 3"/>
          <p:cNvPicPr>
            <a:picLocks noChangeAspect="1" noChangeArrowheads="1"/>
          </p:cNvPicPr>
          <p:nvPr>
            <p:ph sz="half" idx="2"/>
          </p:nvPr>
        </p:nvPicPr>
        <p:blipFill>
          <a:blip r:embed="rId2"/>
          <a:srcRect/>
          <a:stretch>
            <a:fillRect/>
          </a:stretch>
        </p:blipFill>
        <p:spPr>
          <a:xfrm>
            <a:off x="4678363" y="1844675"/>
            <a:ext cx="4465637" cy="3746500"/>
          </a:xfrm>
          <a:noFill/>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s-ES" smtClean="0"/>
              <a:t>Dinámica listosférica</a:t>
            </a:r>
          </a:p>
        </p:txBody>
      </p:sp>
      <p:pic>
        <p:nvPicPr>
          <p:cNvPr id="43011" name="Picture 4" descr="mapa%20de%20placas"/>
          <p:cNvPicPr>
            <a:picLocks noChangeAspect="1" noChangeArrowheads="1"/>
          </p:cNvPicPr>
          <p:nvPr>
            <p:ph type="body" idx="1"/>
          </p:nvPr>
        </p:nvPicPr>
        <p:blipFill>
          <a:blip r:embed="rId2"/>
          <a:srcRect/>
          <a:stretch>
            <a:fillRect/>
          </a:stretch>
        </p:blipFill>
        <p:spPr>
          <a:xfrm>
            <a:off x="1538288" y="2347913"/>
            <a:ext cx="6067425" cy="3028950"/>
          </a:xfrm>
          <a:noFill/>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506413" y="0"/>
            <a:ext cx="8637587" cy="762000"/>
          </a:xfrm>
        </p:spPr>
        <p:txBody>
          <a:bodyPr/>
          <a:lstStyle/>
          <a:p>
            <a:pPr eaLnBrk="1" hangingPunct="1"/>
            <a:r>
              <a:rPr lang="es-ES" smtClean="0"/>
              <a:t>Tectónica de placas</a:t>
            </a:r>
          </a:p>
        </p:txBody>
      </p:sp>
      <p:pic>
        <p:nvPicPr>
          <p:cNvPr id="44035" name="Picture 3"/>
          <p:cNvPicPr>
            <a:picLocks noChangeAspect="1" noChangeArrowheads="1"/>
          </p:cNvPicPr>
          <p:nvPr>
            <p:ph sz="quarter" idx="1"/>
          </p:nvPr>
        </p:nvPicPr>
        <p:blipFill>
          <a:blip r:embed="rId2"/>
          <a:srcRect/>
          <a:stretch>
            <a:fillRect/>
          </a:stretch>
        </p:blipFill>
        <p:spPr>
          <a:xfrm>
            <a:off x="4289425" y="981075"/>
            <a:ext cx="4741863" cy="5876925"/>
          </a:xfrm>
          <a:noFill/>
        </p:spPr>
      </p:pic>
      <p:sp>
        <p:nvSpPr>
          <p:cNvPr id="44036" name="Rectangle 4"/>
          <p:cNvSpPr>
            <a:spLocks noGrp="1" noChangeArrowheads="1"/>
          </p:cNvSpPr>
          <p:nvPr>
            <p:ph type="body" sz="half" idx="3"/>
          </p:nvPr>
        </p:nvSpPr>
        <p:spPr>
          <a:xfrm>
            <a:off x="323850" y="981075"/>
            <a:ext cx="4029075" cy="5616575"/>
          </a:xfrm>
        </p:spPr>
        <p:txBody>
          <a:bodyPr/>
          <a:lstStyle/>
          <a:p>
            <a:pPr eaLnBrk="1" hangingPunct="1"/>
            <a:r>
              <a:rPr lang="es-ES" sz="2800" smtClean="0"/>
              <a:t>Wegener ( Deriva continental 1912)</a:t>
            </a:r>
          </a:p>
          <a:p>
            <a:pPr eaLnBrk="1" hangingPunct="1"/>
            <a:endParaRPr lang="es-ES" sz="2800" smtClean="0"/>
          </a:p>
          <a:p>
            <a:pPr eaLnBrk="1" hangingPunct="1"/>
            <a:endParaRPr lang="es-ES" sz="2800" smtClean="0"/>
          </a:p>
          <a:p>
            <a:pPr eaLnBrk="1" hangingPunct="1"/>
            <a:endParaRPr lang="es-ES" sz="2800" smtClean="0"/>
          </a:p>
          <a:p>
            <a:pPr eaLnBrk="1" hangingPunct="1"/>
            <a:endParaRPr lang="es-ES" sz="2800" smtClean="0"/>
          </a:p>
          <a:p>
            <a:pPr eaLnBrk="1" hangingPunct="1"/>
            <a:r>
              <a:rPr lang="es-ES" sz="2800" smtClean="0"/>
              <a:t>Teoría de expansión del fondo oceánico.</a:t>
            </a:r>
          </a:p>
          <a:p>
            <a:pPr eaLnBrk="1" hangingPunct="1"/>
            <a:r>
              <a:rPr lang="es-ES" sz="2800" smtClean="0"/>
              <a:t>Celdas convectivas del manto.</a:t>
            </a:r>
          </a:p>
          <a:p>
            <a:pPr eaLnBrk="1" hangingPunct="1"/>
            <a:r>
              <a:rPr lang="es-ES" sz="2800" smtClean="0"/>
              <a:t>Plumas convectivas.</a:t>
            </a:r>
          </a:p>
        </p:txBody>
      </p:sp>
      <p:pic>
        <p:nvPicPr>
          <p:cNvPr id="44037" name="Picture 5" descr="Deriva"/>
          <p:cNvPicPr>
            <a:picLocks noChangeAspect="1" noChangeArrowheads="1" noCrop="1"/>
          </p:cNvPicPr>
          <p:nvPr>
            <p:ph sz="quarter" idx="2"/>
          </p:nvPr>
        </p:nvPicPr>
        <p:blipFill>
          <a:blip r:embed="rId3"/>
          <a:srcRect/>
          <a:stretch>
            <a:fillRect/>
          </a:stretch>
        </p:blipFill>
        <p:spPr>
          <a:xfrm>
            <a:off x="1173163" y="1652588"/>
            <a:ext cx="2671762" cy="2179637"/>
          </a:xfrm>
          <a:noFill/>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3 Título"/>
          <p:cNvSpPr>
            <a:spLocks noGrp="1"/>
          </p:cNvSpPr>
          <p:nvPr>
            <p:ph type="title"/>
          </p:nvPr>
        </p:nvSpPr>
        <p:spPr/>
        <p:txBody>
          <a:bodyPr/>
          <a:lstStyle/>
          <a:p>
            <a:r>
              <a:rPr lang="es-ES" sz="2800" smtClean="0"/>
              <a:t>Teoría de la Tectónica de Placas</a:t>
            </a:r>
          </a:p>
        </p:txBody>
      </p:sp>
      <p:sp>
        <p:nvSpPr>
          <p:cNvPr id="45059" name="4 Marcador de contenido"/>
          <p:cNvSpPr>
            <a:spLocks noGrp="1"/>
          </p:cNvSpPr>
          <p:nvPr>
            <p:ph idx="1"/>
          </p:nvPr>
        </p:nvSpPr>
        <p:spPr/>
        <p:txBody>
          <a:bodyPr/>
          <a:lstStyle/>
          <a:p>
            <a:r>
              <a:rPr lang="es-ES" sz="2400" smtClean="0"/>
              <a:t>En 1968, se unieron las pruebas de Deriva Continental y de Expansión del fondo oceánico dando lugar a otra mucho más completa conocida como </a:t>
            </a:r>
            <a:r>
              <a:rPr lang="es-ES" sz="2400" smtClean="0">
                <a:solidFill>
                  <a:srgbClr val="FF0000"/>
                </a:solidFill>
              </a:rPr>
              <a:t>Tectónica de placas. </a:t>
            </a:r>
          </a:p>
          <a:p>
            <a:r>
              <a:rPr lang="es-ES" sz="2400" smtClean="0"/>
              <a:t>Según esta Teoría la Tierra se divide en Placas Litosféricas separadas por cinturones sísmicos y volcánicos, cadenas montañosas continentales y submarinas y archipiélagos de islas. Las placas se construyen por las zonas de dorsales a partir del los magmas del manto y se destruyen en las fosas oceánicas subducciendo, ( hundiéndose),de nuevo hacia en manto. 	</a:t>
            </a:r>
          </a:p>
          <a:p>
            <a:endParaRPr lang="es-ES" sz="2400" smtClean="0"/>
          </a:p>
          <a:p>
            <a:endParaRPr lang="es-ES" smtClean="0"/>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a:srcRect/>
          <a:stretch>
            <a:fillRect/>
          </a:stretch>
        </p:blipFill>
        <p:spPr bwMode="auto">
          <a:xfrm>
            <a:off x="0" y="-14288"/>
            <a:ext cx="8893175" cy="68722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4 Título"/>
          <p:cNvSpPr>
            <a:spLocks noGrp="1"/>
          </p:cNvSpPr>
          <p:nvPr>
            <p:ph type="title"/>
          </p:nvPr>
        </p:nvSpPr>
        <p:spPr/>
        <p:txBody>
          <a:bodyPr/>
          <a:lstStyle/>
          <a:p>
            <a:r>
              <a:rPr lang="es-ES" sz="2800" smtClean="0"/>
              <a:t>Manifestaciones de la E. interna de la Tierra</a:t>
            </a:r>
          </a:p>
        </p:txBody>
      </p:sp>
      <p:sp>
        <p:nvSpPr>
          <p:cNvPr id="47107" name="5 Marcador de contenido"/>
          <p:cNvSpPr>
            <a:spLocks noGrp="1"/>
          </p:cNvSpPr>
          <p:nvPr>
            <p:ph sz="half" idx="1"/>
          </p:nvPr>
        </p:nvSpPr>
        <p:spPr/>
        <p:txBody>
          <a:bodyPr/>
          <a:lstStyle/>
          <a:p>
            <a:endParaRPr lang="es-ES_tradnl" smtClean="0"/>
          </a:p>
        </p:txBody>
      </p:sp>
      <p:pic>
        <p:nvPicPr>
          <p:cNvPr id="47108" name="Picture 4" descr="Oldoinyo_riftafricano"/>
          <p:cNvPicPr>
            <a:picLocks noChangeAspect="1" noChangeArrowheads="1"/>
          </p:cNvPicPr>
          <p:nvPr/>
        </p:nvPicPr>
        <p:blipFill>
          <a:blip r:embed="rId2"/>
          <a:srcRect/>
          <a:stretch>
            <a:fillRect/>
          </a:stretch>
        </p:blipFill>
        <p:spPr bwMode="auto">
          <a:xfrm>
            <a:off x="928688" y="2571750"/>
            <a:ext cx="2857500" cy="1838325"/>
          </a:xfrm>
          <a:prstGeom prst="rect">
            <a:avLst/>
          </a:prstGeom>
          <a:noFill/>
          <a:ln w="9525">
            <a:noFill/>
            <a:miter lim="800000"/>
            <a:headEnd/>
            <a:tailEnd/>
          </a:ln>
        </p:spPr>
      </p:pic>
      <p:pic>
        <p:nvPicPr>
          <p:cNvPr id="47109" name="Picture 4" descr="Falla"/>
          <p:cNvPicPr>
            <a:picLocks noGrp="1" noChangeAspect="1" noChangeArrowheads="1"/>
          </p:cNvPicPr>
          <p:nvPr>
            <p:ph sz="half" idx="2"/>
          </p:nvPr>
        </p:nvPicPr>
        <p:blipFill>
          <a:blip r:embed="rId3"/>
          <a:srcRect/>
          <a:stretch>
            <a:fillRect/>
          </a:stretch>
        </p:blipFill>
        <p:spPr>
          <a:xfrm>
            <a:off x="5715000" y="1785938"/>
            <a:ext cx="2095500" cy="3810000"/>
          </a:xfrm>
          <a:noFill/>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s-ES" smtClean="0"/>
              <a:t>Tipos de placas</a:t>
            </a:r>
          </a:p>
        </p:txBody>
      </p:sp>
      <p:pic>
        <p:nvPicPr>
          <p:cNvPr id="48131" name="Picture 4" descr="mapa_placas"/>
          <p:cNvPicPr>
            <a:picLocks noChangeAspect="1" noChangeArrowheads="1"/>
          </p:cNvPicPr>
          <p:nvPr>
            <p:ph type="body" idx="1"/>
          </p:nvPr>
        </p:nvPicPr>
        <p:blipFill>
          <a:blip r:embed="rId2"/>
          <a:srcRect/>
          <a:stretch>
            <a:fillRect/>
          </a:stretch>
        </p:blipFill>
        <p:spPr>
          <a:xfrm>
            <a:off x="1952625" y="2019300"/>
            <a:ext cx="5238750" cy="3686175"/>
          </a:xfrm>
          <a:noFill/>
        </p:spPr>
      </p:pic>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1 Título"/>
          <p:cNvSpPr>
            <a:spLocks noGrp="1"/>
          </p:cNvSpPr>
          <p:nvPr>
            <p:ph type="title"/>
          </p:nvPr>
        </p:nvSpPr>
        <p:spPr/>
        <p:txBody>
          <a:bodyPr/>
          <a:lstStyle/>
          <a:p>
            <a:r>
              <a:rPr lang="es-ES" sz="3200" smtClean="0">
                <a:solidFill>
                  <a:schemeClr val="tx1"/>
                </a:solidFill>
              </a:rPr>
              <a:t>Los bordes son las zonas de contacto entre placas.</a:t>
            </a:r>
            <a:endParaRPr lang="es-ES" sz="3200" smtClean="0"/>
          </a:p>
        </p:txBody>
      </p:sp>
      <p:sp>
        <p:nvSpPr>
          <p:cNvPr id="49155" name="2 Marcador de contenido"/>
          <p:cNvSpPr>
            <a:spLocks noGrp="1"/>
          </p:cNvSpPr>
          <p:nvPr>
            <p:ph idx="1"/>
          </p:nvPr>
        </p:nvSpPr>
        <p:spPr/>
        <p:txBody>
          <a:bodyPr/>
          <a:lstStyle/>
          <a:p>
            <a:r>
              <a:rPr lang="es-ES" sz="2400" smtClean="0"/>
              <a:t>Pueden ser de tres tipos: </a:t>
            </a:r>
          </a:p>
          <a:p>
            <a:r>
              <a:rPr lang="es-ES" sz="2400" b="1" smtClean="0"/>
              <a:t>A.- BORDES DIVERGENTES O CONSTRUCTIVOS: Son las dorsales en ellos se construye litosfera y se produce un movimiento de separación ( divergente). </a:t>
            </a:r>
          </a:p>
          <a:p>
            <a:r>
              <a:rPr lang="es-ES" sz="2400" b="1" smtClean="0"/>
              <a:t>B.- BORDES CONVERGENTES O DESTRUCTUTIVOS: Son las zonas de subducción, en ellos se destruye litosfera y las placas están chocando ( convergiendo). </a:t>
            </a:r>
          </a:p>
          <a:p>
            <a:r>
              <a:rPr lang="es-ES" sz="2400" b="1" smtClean="0"/>
              <a:t>C.- BORDES TRANSFORMANTES: Son las fallas transformantes, en ellos se produce un movimiento lateral de una placa contra otra. 	</a:t>
            </a:r>
          </a:p>
          <a:p>
            <a:endParaRPr lang="es-ES" sz="2400" smtClean="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4" descr="mapa%20placs%20y%20limites4"/>
          <p:cNvPicPr>
            <a:picLocks noChangeAspect="1" noChangeArrowheads="1"/>
          </p:cNvPicPr>
          <p:nvPr/>
        </p:nvPicPr>
        <p:blipFill>
          <a:blip r:embed="rId3"/>
          <a:srcRect/>
          <a:stretch>
            <a:fillRect/>
          </a:stretch>
        </p:blipFill>
        <p:spPr bwMode="auto">
          <a:xfrm>
            <a:off x="0" y="0"/>
            <a:ext cx="9144000" cy="6934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6" name="Picture 4" descr="t14-9a1"/>
          <p:cNvPicPr>
            <a:picLocks noChangeAspect="1" noChangeArrowheads="1"/>
          </p:cNvPicPr>
          <p:nvPr/>
        </p:nvPicPr>
        <p:blipFill>
          <a:blip r:embed="rId2"/>
          <a:srcRect/>
          <a:stretch>
            <a:fillRect/>
          </a:stretch>
        </p:blipFill>
        <p:spPr bwMode="auto">
          <a:xfrm>
            <a:off x="185738" y="692150"/>
            <a:ext cx="4395787" cy="5019675"/>
          </a:xfrm>
          <a:prstGeom prst="rect">
            <a:avLst/>
          </a:prstGeom>
          <a:noFill/>
          <a:ln w="9525">
            <a:noFill/>
            <a:miter lim="800000"/>
            <a:headEnd/>
            <a:tailEnd/>
          </a:ln>
        </p:spPr>
      </p:pic>
      <p:grpSp>
        <p:nvGrpSpPr>
          <p:cNvPr id="2" name="Group 5"/>
          <p:cNvGrpSpPr>
            <a:grpSpLocks/>
          </p:cNvGrpSpPr>
          <p:nvPr/>
        </p:nvGrpSpPr>
        <p:grpSpPr bwMode="auto">
          <a:xfrm>
            <a:off x="4721225" y="765175"/>
            <a:ext cx="4314825" cy="4981575"/>
            <a:chOff x="300" y="857"/>
            <a:chExt cx="2711" cy="3391"/>
          </a:xfrm>
        </p:grpSpPr>
        <p:pic>
          <p:nvPicPr>
            <p:cNvPr id="18436" name="Picture 6" descr="t14-9b"/>
            <p:cNvPicPr>
              <a:picLocks noChangeAspect="1" noChangeArrowheads="1"/>
            </p:cNvPicPr>
            <p:nvPr/>
          </p:nvPicPr>
          <p:blipFill>
            <a:blip r:embed="rId3"/>
            <a:srcRect/>
            <a:stretch>
              <a:fillRect/>
            </a:stretch>
          </p:blipFill>
          <p:spPr bwMode="auto">
            <a:xfrm>
              <a:off x="300" y="857"/>
              <a:ext cx="2711" cy="3065"/>
            </a:xfrm>
            <a:prstGeom prst="rect">
              <a:avLst/>
            </a:prstGeom>
            <a:noFill/>
            <a:ln w="9525">
              <a:noFill/>
              <a:miter lim="800000"/>
              <a:headEnd/>
              <a:tailEnd/>
            </a:ln>
          </p:spPr>
        </p:pic>
        <p:sp>
          <p:nvSpPr>
            <p:cNvPr id="18437" name="Text Box 7"/>
            <p:cNvSpPr txBox="1">
              <a:spLocks noChangeArrowheads="1"/>
            </p:cNvSpPr>
            <p:nvPr/>
          </p:nvSpPr>
          <p:spPr bwMode="auto">
            <a:xfrm>
              <a:off x="605" y="3924"/>
              <a:ext cx="2095" cy="324"/>
            </a:xfrm>
            <a:prstGeom prst="rect">
              <a:avLst/>
            </a:prstGeom>
            <a:solidFill>
              <a:srgbClr val="FFFF99"/>
            </a:solidFill>
            <a:ln w="28575">
              <a:noFill/>
              <a:miter lim="800000"/>
              <a:headEnd/>
              <a:tailEnd type="none" w="lg" len="lg"/>
            </a:ln>
          </p:spPr>
          <p:txBody>
            <a:bodyPr>
              <a:spAutoFit/>
            </a:bodyPr>
            <a:lstStyle/>
            <a:p>
              <a:pPr marL="190500" indent="-190500" algn="just" eaLnBrk="0" hangingPunct="0">
                <a:lnSpc>
                  <a:spcPct val="90000"/>
                </a:lnSpc>
              </a:pPr>
              <a:r>
                <a:rPr lang="es-ES_tradnl" sz="1400"/>
                <a:t>La colisión de un pequeño planeta pudo provocar la formación de la Luna.</a:t>
              </a:r>
              <a:endParaRPr lang="es-ES" sz="1400"/>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9396"/>
                                        </p:tgtEl>
                                        <p:attrNameLst>
                                          <p:attrName>style.visibility</p:attrName>
                                        </p:attrNameLst>
                                      </p:cBhvr>
                                      <p:to>
                                        <p:strVal val="visible"/>
                                      </p:to>
                                    </p:set>
                                    <p:animEffect transition="in" filter="wipe(up)">
                                      <p:cBhvr>
                                        <p:cTn id="7" dur="500"/>
                                        <p:tgtEl>
                                          <p:spTgt spid="5939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4" descr="limites%20placas"/>
          <p:cNvPicPr>
            <a:picLocks noChangeAspect="1" noChangeArrowheads="1"/>
          </p:cNvPicPr>
          <p:nvPr/>
        </p:nvPicPr>
        <p:blipFill>
          <a:blip r:embed="rId2"/>
          <a:srcRect/>
          <a:stretch>
            <a:fillRect/>
          </a:stretch>
        </p:blipFill>
        <p:spPr bwMode="auto">
          <a:xfrm>
            <a:off x="1403350" y="0"/>
            <a:ext cx="5976938"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1 Título"/>
          <p:cNvSpPr>
            <a:spLocks noGrp="1"/>
          </p:cNvSpPr>
          <p:nvPr>
            <p:ph type="title"/>
          </p:nvPr>
        </p:nvSpPr>
        <p:spPr/>
        <p:txBody>
          <a:bodyPr/>
          <a:lstStyle/>
          <a:p>
            <a:r>
              <a:rPr lang="es-ES" sz="4000" b="1" smtClean="0">
                <a:solidFill>
                  <a:schemeClr val="tx1"/>
                </a:solidFill>
              </a:rPr>
              <a:t>DORSALES OCEÁNICAS 	</a:t>
            </a:r>
            <a:br>
              <a:rPr lang="es-ES" sz="4000" b="1" smtClean="0">
                <a:solidFill>
                  <a:schemeClr val="tx1"/>
                </a:solidFill>
              </a:rPr>
            </a:br>
            <a:endParaRPr lang="es-ES" sz="2800" smtClean="0"/>
          </a:p>
        </p:txBody>
      </p:sp>
      <p:sp>
        <p:nvSpPr>
          <p:cNvPr id="52227" name="2 Marcador de contenido"/>
          <p:cNvSpPr>
            <a:spLocks noGrp="1"/>
          </p:cNvSpPr>
          <p:nvPr>
            <p:ph idx="1"/>
          </p:nvPr>
        </p:nvSpPr>
        <p:spPr/>
        <p:txBody>
          <a:bodyPr>
            <a:normAutofit lnSpcReduction="10000"/>
          </a:bodyPr>
          <a:lstStyle/>
          <a:p>
            <a:r>
              <a:rPr lang="es-ES" sz="2400" smtClean="0"/>
              <a:t>Son zonas de divergencia entre dos placas. </a:t>
            </a:r>
          </a:p>
          <a:p>
            <a:r>
              <a:rPr lang="es-ES" sz="2400" smtClean="0"/>
              <a:t>Las dorsales oceánicas son grandes cordilleras sumergidas por las que asciende material procedente del manto, que se consolida a ambos lados de la misma, haciendo de esta forma que los océanos se ensanchen, aumentando la corteza oceánica basáltica y separando los continentes. </a:t>
            </a:r>
          </a:p>
          <a:p>
            <a:r>
              <a:rPr lang="es-ES" sz="2400" smtClean="0"/>
              <a:t>Tienen una alta actividad volcánica, son muy fisuradas y con una zona central llamada </a:t>
            </a:r>
            <a:r>
              <a:rPr lang="es-ES" sz="2400" b="1" smtClean="0"/>
              <a:t>RIFT VALLEY. </a:t>
            </a:r>
          </a:p>
          <a:p>
            <a:r>
              <a:rPr lang="es-ES" sz="2400" smtClean="0"/>
              <a:t>Son zonas relativamente anchas, que pueden elevarse sobre el fondo oceánico hasta 4 Km. </a:t>
            </a:r>
          </a:p>
          <a:p>
            <a:r>
              <a:rPr lang="es-ES" sz="2400" smtClean="0"/>
              <a:t>En algunas ocasiones sobresalen del agua, formando islas volcánicas, como Islandia. 	</a:t>
            </a:r>
          </a:p>
          <a:p>
            <a:endParaRPr lang="es-ES" sz="2400" smtClean="0"/>
          </a:p>
          <a:p>
            <a:endParaRPr lang="es-ES" sz="2400" smtClean="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4" descr="paleom_oceanico"/>
          <p:cNvPicPr>
            <a:picLocks noChangeAspect="1" noChangeArrowheads="1"/>
          </p:cNvPicPr>
          <p:nvPr/>
        </p:nvPicPr>
        <p:blipFill>
          <a:blip r:embed="rId2"/>
          <a:srcRect/>
          <a:stretch>
            <a:fillRect/>
          </a:stretch>
        </p:blipFill>
        <p:spPr bwMode="auto">
          <a:xfrm>
            <a:off x="1200150" y="1076325"/>
            <a:ext cx="7620000" cy="531653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4" descr="Paleomagnetismo"/>
          <p:cNvPicPr>
            <a:picLocks noChangeAspect="1" noChangeArrowheads="1"/>
          </p:cNvPicPr>
          <p:nvPr/>
        </p:nvPicPr>
        <p:blipFill>
          <a:blip r:embed="rId2"/>
          <a:srcRect/>
          <a:stretch>
            <a:fillRect/>
          </a:stretch>
        </p:blipFill>
        <p:spPr bwMode="auto">
          <a:xfrm>
            <a:off x="2124075" y="1052513"/>
            <a:ext cx="5472113" cy="4427537"/>
          </a:xfrm>
          <a:prstGeom prst="rect">
            <a:avLst/>
          </a:prstGeom>
          <a:noFill/>
          <a:ln w="9525">
            <a:noFill/>
            <a:miter lim="800000"/>
            <a:headEnd/>
            <a:tailEnd/>
          </a:ln>
        </p:spPr>
      </p:pic>
      <p:sp>
        <p:nvSpPr>
          <p:cNvPr id="54275" name="2 Título"/>
          <p:cNvSpPr>
            <a:spLocks noGrp="1"/>
          </p:cNvSpPr>
          <p:nvPr>
            <p:ph type="title"/>
          </p:nvPr>
        </p:nvSpPr>
        <p:spPr/>
        <p:txBody>
          <a:bodyPr/>
          <a:lstStyle/>
          <a:p>
            <a:r>
              <a:rPr lang="es-ES" sz="2000" smtClean="0"/>
              <a:t>Expansión del fondo oceánico</a:t>
            </a:r>
          </a:p>
        </p:txBody>
      </p:sp>
      <p:sp>
        <p:nvSpPr>
          <p:cNvPr id="54276" name="3 Marcador de contenido"/>
          <p:cNvSpPr>
            <a:spLocks noGrp="1"/>
          </p:cNvSpPr>
          <p:nvPr>
            <p:ph idx="1"/>
          </p:nvPr>
        </p:nvSpPr>
        <p:spPr>
          <a:xfrm>
            <a:off x="428625" y="1785938"/>
            <a:ext cx="8229600" cy="4525962"/>
          </a:xfrm>
        </p:spPr>
        <p:txBody>
          <a:bodyPr/>
          <a:lstStyle/>
          <a:p>
            <a:endParaRPr lang="es-ES_tradnl" smtClean="0"/>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4" descr="subduccion1_texto"/>
          <p:cNvPicPr>
            <a:picLocks noChangeAspect="1" noChangeArrowheads="1"/>
          </p:cNvPicPr>
          <p:nvPr/>
        </p:nvPicPr>
        <p:blipFill>
          <a:blip r:embed="rId2"/>
          <a:srcRect/>
          <a:stretch>
            <a:fillRect/>
          </a:stretch>
        </p:blipFill>
        <p:spPr bwMode="auto">
          <a:xfrm>
            <a:off x="1619250" y="1557338"/>
            <a:ext cx="6157913" cy="439261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1 Título"/>
          <p:cNvSpPr>
            <a:spLocks noGrp="1"/>
          </p:cNvSpPr>
          <p:nvPr>
            <p:ph type="title"/>
          </p:nvPr>
        </p:nvSpPr>
        <p:spPr>
          <a:xfrm>
            <a:off x="500063" y="0"/>
            <a:ext cx="8186737" cy="1000125"/>
          </a:xfrm>
        </p:spPr>
        <p:txBody>
          <a:bodyPr/>
          <a:lstStyle/>
          <a:p>
            <a:r>
              <a:rPr lang="es-ES" sz="2800" b="1" smtClean="0">
                <a:solidFill>
                  <a:schemeClr val="tx1"/>
                </a:solidFill>
              </a:rPr>
              <a:t>ZONAS DE SUBDUCCIÓN</a:t>
            </a:r>
            <a:endParaRPr lang="es-ES" sz="2800" smtClean="0"/>
          </a:p>
        </p:txBody>
      </p:sp>
      <p:sp>
        <p:nvSpPr>
          <p:cNvPr id="56323" name="2 Marcador de contenido"/>
          <p:cNvSpPr>
            <a:spLocks noGrp="1"/>
          </p:cNvSpPr>
          <p:nvPr>
            <p:ph idx="1"/>
          </p:nvPr>
        </p:nvSpPr>
        <p:spPr>
          <a:xfrm>
            <a:off x="457200" y="1000125"/>
            <a:ext cx="8229600" cy="5126038"/>
          </a:xfrm>
        </p:spPr>
        <p:txBody>
          <a:bodyPr>
            <a:normAutofit fontScale="92500"/>
          </a:bodyPr>
          <a:lstStyle/>
          <a:p>
            <a:pPr>
              <a:buFontTx/>
              <a:buNone/>
            </a:pPr>
            <a:r>
              <a:rPr lang="es-ES" sz="2400" b="1" smtClean="0"/>
              <a:t>	</a:t>
            </a:r>
            <a:r>
              <a:rPr lang="es-ES" sz="2400" smtClean="0"/>
              <a:t>Son zonas de convergencia entre dos placas litosféricas. </a:t>
            </a:r>
          </a:p>
          <a:p>
            <a:r>
              <a:rPr lang="es-ES" sz="2400" smtClean="0"/>
              <a:t>En estos lugares se produce una gran actividad sísmica y volcánica. Son las únicas zonas en donde se registran terremotos profundos ( hasta 700 Km.). </a:t>
            </a:r>
          </a:p>
          <a:p>
            <a:r>
              <a:rPr lang="es-ES" sz="2400" smtClean="0"/>
              <a:t>Se caracterizan por el deslizamiento de grandes bloques de la litosfera oceánica hacia el interior del manto en un proceso llamado </a:t>
            </a:r>
            <a:r>
              <a:rPr lang="es-ES" sz="2400" b="1" smtClean="0"/>
              <a:t>SUBDUCCIÓN. </a:t>
            </a:r>
          </a:p>
          <a:p>
            <a:r>
              <a:rPr lang="es-ES" sz="2400" smtClean="0"/>
              <a:t>En estas zonas se localizan las grandes </a:t>
            </a:r>
            <a:r>
              <a:rPr lang="es-ES" sz="2400" b="1" smtClean="0"/>
              <a:t>FOSAS OCEÁNICAS , los cinturones montañosos volcánicos que bordean los continentes, los arcos de islas y las grandes cordilleras intracontinentales.</a:t>
            </a:r>
          </a:p>
          <a:p>
            <a:r>
              <a:rPr lang="es-ES" sz="2400" smtClean="0"/>
              <a:t>Hay tres tipos de subducción dependiendo de las placas que convergen: Oceánica-Oceánica; Oceánica-Continental; Continental-continental.( En este caso se llama Obducción). 	</a:t>
            </a:r>
          </a:p>
          <a:p>
            <a:endParaRPr lang="es-ES" sz="2400" smtClean="0"/>
          </a:p>
          <a:p>
            <a:endParaRPr lang="es-ES" sz="2400" smtClean="0"/>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4" descr="subduccion2_texto"/>
          <p:cNvPicPr>
            <a:picLocks noChangeAspect="1" noChangeArrowheads="1"/>
          </p:cNvPicPr>
          <p:nvPr/>
        </p:nvPicPr>
        <p:blipFill>
          <a:blip r:embed="rId2"/>
          <a:srcRect/>
          <a:stretch>
            <a:fillRect/>
          </a:stretch>
        </p:blipFill>
        <p:spPr bwMode="auto">
          <a:xfrm>
            <a:off x="2339975" y="1341438"/>
            <a:ext cx="5616575" cy="41036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endParaRPr lang="es-ES_tradnl" smtClean="0"/>
          </a:p>
        </p:txBody>
      </p:sp>
      <p:pic>
        <p:nvPicPr>
          <p:cNvPr id="58371" name="Picture 4" descr="subduccion3_texto"/>
          <p:cNvPicPr>
            <a:picLocks noChangeAspect="1" noChangeArrowheads="1"/>
          </p:cNvPicPr>
          <p:nvPr>
            <p:ph type="body" idx="1"/>
          </p:nvPr>
        </p:nvPicPr>
        <p:blipFill>
          <a:blip r:embed="rId2"/>
          <a:srcRect/>
          <a:stretch>
            <a:fillRect/>
          </a:stretch>
        </p:blipFill>
        <p:spPr>
          <a:xfrm>
            <a:off x="684213" y="1773238"/>
            <a:ext cx="6983412" cy="3743325"/>
          </a:xfrm>
          <a:noFill/>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1 Título"/>
          <p:cNvSpPr>
            <a:spLocks noGrp="1"/>
          </p:cNvSpPr>
          <p:nvPr>
            <p:ph type="title"/>
          </p:nvPr>
        </p:nvSpPr>
        <p:spPr/>
        <p:txBody>
          <a:bodyPr/>
          <a:lstStyle/>
          <a:p>
            <a:r>
              <a:rPr lang="es-ES" sz="2800" b="1" smtClean="0">
                <a:solidFill>
                  <a:schemeClr val="tx1"/>
                </a:solidFill>
              </a:rPr>
              <a:t>FALLAS TRANSFORMANTES</a:t>
            </a:r>
            <a:endParaRPr lang="es-ES" sz="2800" smtClean="0"/>
          </a:p>
        </p:txBody>
      </p:sp>
      <p:sp>
        <p:nvSpPr>
          <p:cNvPr id="59395" name="2 Marcador de contenido"/>
          <p:cNvSpPr>
            <a:spLocks noGrp="1"/>
          </p:cNvSpPr>
          <p:nvPr>
            <p:ph idx="1"/>
          </p:nvPr>
        </p:nvSpPr>
        <p:spPr>
          <a:xfrm>
            <a:off x="457200" y="1214438"/>
            <a:ext cx="8229600" cy="4911725"/>
          </a:xfrm>
        </p:spPr>
        <p:txBody>
          <a:bodyPr>
            <a:normAutofit lnSpcReduction="10000"/>
          </a:bodyPr>
          <a:lstStyle/>
          <a:p>
            <a:pPr>
              <a:buFontTx/>
              <a:buNone/>
            </a:pPr>
            <a:r>
              <a:rPr lang="es-ES" sz="2000" b="1" smtClean="0"/>
              <a:t>	</a:t>
            </a:r>
          </a:p>
          <a:p>
            <a:r>
              <a:rPr lang="es-ES" sz="2000" smtClean="0"/>
              <a:t>La intrusión de lava por el eje de la dorsal hace que se produzca un desplazamiento del suelo oceánico a ambos lados de la dorsal. </a:t>
            </a:r>
          </a:p>
          <a:p>
            <a:r>
              <a:rPr lang="es-ES" sz="2000" smtClean="0"/>
              <a:t>Sin embargo el desplazamiento no es uniforme ya que hay zonas en que se opone una mayor resistencia. </a:t>
            </a:r>
          </a:p>
          <a:p>
            <a:r>
              <a:rPr lang="es-ES" sz="2000" smtClean="0"/>
              <a:t>Esto provoca roturas en el eje de la dorsal, que deja de ser una línea continua para convertirse en grandes segmentos separados por fallas. </a:t>
            </a:r>
          </a:p>
          <a:p>
            <a:r>
              <a:rPr lang="es-ES" sz="2000" smtClean="0"/>
              <a:t>Estas </a:t>
            </a:r>
            <a:r>
              <a:rPr lang="es-ES" sz="2000" b="1" smtClean="0"/>
              <a:t>FALLAS TRANSFORMANTES no son iguales que las fallas de desgarre normales, ya que no están producidas por fuerzas opuestas y el rozamiento y por tanto las zonas sísmicas solamente se producen en la zona comprendida entre los ejes desplazados de la dorsal y no a lo largo de toda la falla. </a:t>
            </a:r>
          </a:p>
          <a:p>
            <a:r>
              <a:rPr lang="es-ES" sz="2000" smtClean="0"/>
              <a:t>Un ejemplo de falla de transformación es la falla de San Andrés en California, que está separando la Península de California del resto del Continente Norteamericano. 	</a:t>
            </a:r>
          </a:p>
          <a:p>
            <a:endParaRPr lang="es-ES" sz="2000" smtClean="0"/>
          </a:p>
          <a:p>
            <a:endParaRPr lang="es-ES" sz="2000" smtClean="0"/>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1 Título"/>
          <p:cNvSpPr>
            <a:spLocks noGrp="1"/>
          </p:cNvSpPr>
          <p:nvPr>
            <p:ph type="title"/>
          </p:nvPr>
        </p:nvSpPr>
        <p:spPr/>
        <p:txBody>
          <a:bodyPr/>
          <a:lstStyle/>
          <a:p>
            <a:r>
              <a:rPr lang="es-ES" sz="2800" b="1" smtClean="0">
                <a:solidFill>
                  <a:schemeClr val="tx1"/>
                </a:solidFill>
              </a:rPr>
              <a:t>MARGENES CONTINENTALES PASIVOS 	</a:t>
            </a:r>
            <a:br>
              <a:rPr lang="es-ES" sz="2800" b="1" smtClean="0">
                <a:solidFill>
                  <a:schemeClr val="tx1"/>
                </a:solidFill>
              </a:rPr>
            </a:br>
            <a:endParaRPr lang="es-ES" sz="2800" smtClean="0"/>
          </a:p>
        </p:txBody>
      </p:sp>
      <p:sp>
        <p:nvSpPr>
          <p:cNvPr id="60419" name="2 Marcador de contenido"/>
          <p:cNvSpPr>
            <a:spLocks noGrp="1"/>
          </p:cNvSpPr>
          <p:nvPr>
            <p:ph idx="1"/>
          </p:nvPr>
        </p:nvSpPr>
        <p:spPr>
          <a:xfrm>
            <a:off x="457200" y="928688"/>
            <a:ext cx="8229600" cy="5197475"/>
          </a:xfrm>
        </p:spPr>
        <p:txBody>
          <a:bodyPr/>
          <a:lstStyle/>
          <a:p>
            <a:endParaRPr lang="es-ES" sz="2000" smtClean="0"/>
          </a:p>
          <a:p>
            <a:r>
              <a:rPr lang="es-ES" sz="1600" smtClean="0"/>
              <a:t>Son zonas de limite entre corteza continental y oceánica que no se corresponden con límites de placas y en las que no se crea ni destruye litosfera. 	</a:t>
            </a:r>
          </a:p>
          <a:p>
            <a:r>
              <a:rPr lang="es-ES" sz="1600" b="1" smtClean="0">
                <a:solidFill>
                  <a:srgbClr val="FF0000"/>
                </a:solidFill>
              </a:rPr>
              <a:t>PUNTOS CALIENTES 	</a:t>
            </a:r>
          </a:p>
          <a:p>
            <a:r>
              <a:rPr lang="es-ES" sz="1600" smtClean="0"/>
              <a:t>Aunque la mayor parte de los fenómenos geológicos se corresponden con los límites de placas, también se produce actividad en otras zonas. </a:t>
            </a:r>
          </a:p>
          <a:p>
            <a:r>
              <a:rPr lang="es-ES" sz="1600" smtClean="0"/>
              <a:t>Actualmente existen zonas en las que el magma ultrabásico del manto profundo sale al exterior en forma de columnas estrechas y alargadas </a:t>
            </a:r>
            <a:r>
              <a:rPr lang="es-ES" sz="1600" b="1" smtClean="0"/>
              <a:t>( PENACHOS O PLUMAS DEL MANTO) y que dan lugar a manifestaciones volcánicas de baja sismicidad llamados PUNTOS CALIENTES ( HOT SPOT). </a:t>
            </a:r>
          </a:p>
          <a:p>
            <a:r>
              <a:rPr lang="es-ES" sz="1600" smtClean="0"/>
              <a:t>Los puntos calientes no se mueven junto con las placas, sino que parece que están muy enraizadas en el manto. Al ir desplazándose la placa producen cadenas de islas volcánicas. </a:t>
            </a:r>
          </a:p>
          <a:p>
            <a:r>
              <a:rPr lang="es-ES" sz="1600" smtClean="0"/>
              <a:t>Las islas más antiguas son inactivas y terminan por hundirse en el océano, mientras que surgen nuevas islas volcánicas. Es el caso de las islas de Hawai. </a:t>
            </a:r>
          </a:p>
          <a:p>
            <a:endParaRPr lang="es-ES" sz="2000" smtClean="0"/>
          </a:p>
          <a:p>
            <a:endParaRPr lang="es-ES" sz="2000" smtClean="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s-ES_tradnl" sz="2800" smtClean="0"/>
              <a:t>ESTRUCTURA INTERNA DE LA TIERRA</a:t>
            </a:r>
          </a:p>
        </p:txBody>
      </p:sp>
      <p:sp>
        <p:nvSpPr>
          <p:cNvPr id="19459" name="Rectangle 3"/>
          <p:cNvSpPr>
            <a:spLocks noGrp="1" noChangeArrowheads="1"/>
          </p:cNvSpPr>
          <p:nvPr>
            <p:ph type="body" idx="1"/>
          </p:nvPr>
        </p:nvSpPr>
        <p:spPr/>
        <p:txBody>
          <a:bodyPr/>
          <a:lstStyle/>
          <a:p>
            <a:pPr eaLnBrk="1" hangingPunct="1">
              <a:lnSpc>
                <a:spcPct val="90000"/>
              </a:lnSpc>
            </a:pPr>
            <a:r>
              <a:rPr lang="es-ES_tradnl" smtClean="0">
                <a:solidFill>
                  <a:schemeClr val="hlink"/>
                </a:solidFill>
              </a:rPr>
              <a:t>Métodos de estudio:</a:t>
            </a:r>
          </a:p>
          <a:p>
            <a:pPr lvl="1" eaLnBrk="1" hangingPunct="1">
              <a:lnSpc>
                <a:spcPct val="90000"/>
              </a:lnSpc>
              <a:buFontTx/>
              <a:buNone/>
            </a:pPr>
            <a:r>
              <a:rPr lang="es-ES_tradnl" smtClean="0"/>
              <a:t>Directos: A través de la observación de aquellas zonas a las que se tiene acceso y de los materiales procedentes del interior terrestre que llegan a superficie, se obtienen datos acerca del interior terrestre.</a:t>
            </a:r>
          </a:p>
          <a:p>
            <a:pPr lvl="1" eaLnBrk="1" hangingPunct="1">
              <a:lnSpc>
                <a:spcPct val="90000"/>
              </a:lnSpc>
              <a:buFontTx/>
              <a:buNone/>
            </a:pPr>
            <a:r>
              <a:rPr lang="es-ES_tradnl" smtClean="0"/>
              <a:t>Indirectos: Se infieren las características del interior a partir de datos de diversa naturaleza como el comportamiento de las ondas generadas por los terremotos.</a:t>
            </a:r>
          </a:p>
        </p:txBody>
      </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1 Título"/>
          <p:cNvSpPr>
            <a:spLocks noGrp="1"/>
          </p:cNvSpPr>
          <p:nvPr>
            <p:ph type="title"/>
          </p:nvPr>
        </p:nvSpPr>
        <p:spPr/>
        <p:txBody>
          <a:bodyPr/>
          <a:lstStyle/>
          <a:p>
            <a:r>
              <a:rPr lang="es-ES" sz="3200" smtClean="0"/>
              <a:t>Origen de las Canarias</a:t>
            </a:r>
          </a:p>
        </p:txBody>
      </p:sp>
      <p:sp>
        <p:nvSpPr>
          <p:cNvPr id="61443" name="2 Marcador de contenido"/>
          <p:cNvSpPr>
            <a:spLocks noGrp="1"/>
          </p:cNvSpPr>
          <p:nvPr>
            <p:ph idx="1"/>
          </p:nvPr>
        </p:nvSpPr>
        <p:spPr/>
        <p:txBody>
          <a:bodyPr/>
          <a:lstStyle/>
          <a:p>
            <a:r>
              <a:rPr lang="es-ES" sz="2000" smtClean="0"/>
              <a:t>Las Islas Canarias ( Según la Teoría de Wilson de Puntos Calientes) pueden tener también este origen aunque no está demostrado y hay otras teorías paralelas acerca de su origen. </a:t>
            </a:r>
          </a:p>
          <a:p>
            <a:r>
              <a:rPr lang="es-ES" sz="2000" smtClean="0"/>
              <a:t>( La Teoría de la fractura propagante: que asocian su origen a la Cordillera del Atlas ( África), una de cuyas fracturas podría propagarse hasta las Canarias y en diferentes fases dinámicas dar origen a las diferentes islas.) </a:t>
            </a:r>
          </a:p>
          <a:p>
            <a:r>
              <a:rPr lang="es-ES" sz="2000" smtClean="0"/>
              <a:t>( La Teoría de los bloques levantados: Indica que el choque entre la Placa Europea y Africana origina el levantamiento de bloques en el fondo oceánico. Este levantamiento origina fases de generación de magma y la formación de las Islas en ciclos sucesivos desde hace 20 millones de años.) 	</a:t>
            </a:r>
          </a:p>
          <a:p>
            <a:endParaRPr lang="es-ES" sz="2000" smtClean="0"/>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2"/>
          <a:srcRect/>
          <a:stretch>
            <a:fillRect/>
          </a:stretch>
        </p:blipFill>
        <p:spPr bwMode="auto">
          <a:xfrm>
            <a:off x="1928813" y="1500188"/>
            <a:ext cx="2857500" cy="30241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1 Título"/>
          <p:cNvSpPr>
            <a:spLocks noGrp="1"/>
          </p:cNvSpPr>
          <p:nvPr>
            <p:ph type="title"/>
          </p:nvPr>
        </p:nvSpPr>
        <p:spPr/>
        <p:txBody>
          <a:bodyPr/>
          <a:lstStyle/>
          <a:p>
            <a:r>
              <a:rPr lang="es-ES" b="1" smtClean="0">
                <a:solidFill>
                  <a:schemeClr val="tx1"/>
                </a:solidFill>
              </a:rPr>
              <a:t>CICLO DE WILSON 	</a:t>
            </a:r>
            <a:endParaRPr lang="es-ES" sz="3200" smtClean="0"/>
          </a:p>
        </p:txBody>
      </p:sp>
      <p:sp>
        <p:nvSpPr>
          <p:cNvPr id="63491" name="2 Marcador de contenido"/>
          <p:cNvSpPr>
            <a:spLocks noGrp="1"/>
          </p:cNvSpPr>
          <p:nvPr>
            <p:ph idx="1"/>
          </p:nvPr>
        </p:nvSpPr>
        <p:spPr/>
        <p:txBody>
          <a:bodyPr/>
          <a:lstStyle/>
          <a:p>
            <a:pPr>
              <a:buFontTx/>
              <a:buNone/>
            </a:pPr>
            <a:endParaRPr lang="es-ES" b="1" smtClean="0"/>
          </a:p>
          <a:p>
            <a:r>
              <a:rPr lang="es-ES" smtClean="0"/>
              <a:t>Los procesos de tectónica de placas pueden resumirse en un esquema secuencial que se conoce como </a:t>
            </a:r>
            <a:r>
              <a:rPr lang="es-ES" b="1" smtClean="0"/>
              <a:t>CICLO DE WILSON. Estos procesos pueden observarse en diferentes zonas del planeta. 	</a:t>
            </a:r>
          </a:p>
          <a:p>
            <a:endParaRPr lang="es-ES" smtClean="0"/>
          </a:p>
          <a:p>
            <a:endParaRPr lang="es-ES" smtClean="0"/>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3 Título"/>
          <p:cNvSpPr>
            <a:spLocks noGrp="1"/>
          </p:cNvSpPr>
          <p:nvPr>
            <p:ph type="title"/>
          </p:nvPr>
        </p:nvSpPr>
        <p:spPr/>
        <p:txBody>
          <a:bodyPr/>
          <a:lstStyle/>
          <a:p>
            <a:r>
              <a:rPr lang="es-ES" smtClean="0"/>
              <a:t>1.- ( Esquema 1 y 2).</a:t>
            </a:r>
          </a:p>
        </p:txBody>
      </p:sp>
      <p:sp>
        <p:nvSpPr>
          <p:cNvPr id="64515" name="5 Marcador de texto"/>
          <p:cNvSpPr>
            <a:spLocks noGrp="1"/>
          </p:cNvSpPr>
          <p:nvPr>
            <p:ph type="body" sz="half" idx="2"/>
          </p:nvPr>
        </p:nvSpPr>
        <p:spPr>
          <a:xfrm>
            <a:off x="457200" y="1428750"/>
            <a:ext cx="3257550" cy="4697413"/>
          </a:xfrm>
        </p:spPr>
        <p:txBody>
          <a:bodyPr/>
          <a:lstStyle/>
          <a:p>
            <a:r>
              <a:rPr lang="es-ES" sz="2000" b="1" smtClean="0"/>
              <a:t>El ciclo comienza con la fragmentación de un continente debido a la acción de un punto caliente. Esto provoca adelgazamiento y fracturación de la litosfera. Aparece entonces un Rift, que ira evolucionando y rellenándose de agua. En la actualidad esto está ocurriendo en el Rift Africano. </a:t>
            </a:r>
          </a:p>
          <a:p>
            <a:endParaRPr lang="es-ES" sz="2000" smtClean="0"/>
          </a:p>
        </p:txBody>
      </p:sp>
      <p:pic>
        <p:nvPicPr>
          <p:cNvPr id="64516" name="Picture 2"/>
          <p:cNvPicPr>
            <a:picLocks noGrp="1" noChangeAspect="1" noChangeArrowheads="1"/>
          </p:cNvPicPr>
          <p:nvPr>
            <p:ph idx="1"/>
          </p:nvPr>
        </p:nvPicPr>
        <p:blipFill>
          <a:blip r:embed="rId2"/>
          <a:srcRect/>
          <a:stretch>
            <a:fillRect/>
          </a:stretch>
        </p:blipFill>
        <p:spPr>
          <a:xfrm>
            <a:off x="4714875" y="928688"/>
            <a:ext cx="3875088" cy="5214937"/>
          </a:xfrm>
          <a:noFill/>
        </p:spPr>
      </p:pic>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6 Título"/>
          <p:cNvSpPr>
            <a:spLocks noGrp="1"/>
          </p:cNvSpPr>
          <p:nvPr>
            <p:ph type="title"/>
          </p:nvPr>
        </p:nvSpPr>
        <p:spPr/>
        <p:txBody>
          <a:bodyPr/>
          <a:lstStyle/>
          <a:p>
            <a:endParaRPr lang="es-ES_tradnl" smtClean="0"/>
          </a:p>
        </p:txBody>
      </p:sp>
      <p:sp>
        <p:nvSpPr>
          <p:cNvPr id="65539" name="2 Marcador de contenido"/>
          <p:cNvSpPr>
            <a:spLocks noGrp="1"/>
          </p:cNvSpPr>
          <p:nvPr>
            <p:ph idx="1"/>
          </p:nvPr>
        </p:nvSpPr>
        <p:spPr/>
        <p:txBody>
          <a:bodyPr/>
          <a:lstStyle/>
          <a:p>
            <a:endParaRPr lang="es-ES" smtClean="0"/>
          </a:p>
          <a:p>
            <a:endParaRPr lang="es-ES" sz="2800" smtClean="0"/>
          </a:p>
        </p:txBody>
      </p:sp>
      <p:sp>
        <p:nvSpPr>
          <p:cNvPr id="65540" name="4 Marcador de texto"/>
          <p:cNvSpPr>
            <a:spLocks noGrp="1"/>
          </p:cNvSpPr>
          <p:nvPr>
            <p:ph type="body" sz="half" idx="4294967295"/>
          </p:nvPr>
        </p:nvSpPr>
        <p:spPr>
          <a:xfrm>
            <a:off x="0" y="1428750"/>
            <a:ext cx="3008313" cy="4691063"/>
          </a:xfrm>
        </p:spPr>
        <p:txBody>
          <a:bodyPr/>
          <a:lstStyle/>
          <a:p>
            <a:endParaRPr lang="es-ES" sz="1800" smtClean="0"/>
          </a:p>
          <a:p>
            <a:r>
              <a:rPr lang="es-ES" sz="1800" smtClean="0"/>
              <a:t>	</a:t>
            </a:r>
          </a:p>
          <a:p>
            <a:endParaRPr lang="es-ES" sz="1800" smtClean="0"/>
          </a:p>
          <a:p>
            <a:endParaRPr lang="es-ES" sz="1800" smtClean="0"/>
          </a:p>
        </p:txBody>
      </p:sp>
      <p:sp>
        <p:nvSpPr>
          <p:cNvPr id="65541" name="5 Rectángulo"/>
          <p:cNvSpPr>
            <a:spLocks noChangeArrowheads="1"/>
          </p:cNvSpPr>
          <p:nvPr/>
        </p:nvSpPr>
        <p:spPr bwMode="auto">
          <a:xfrm>
            <a:off x="428625" y="1643063"/>
            <a:ext cx="6929438" cy="4524375"/>
          </a:xfrm>
          <a:prstGeom prst="rect">
            <a:avLst/>
          </a:prstGeom>
          <a:noFill/>
          <a:ln w="9525">
            <a:noFill/>
            <a:miter lim="800000"/>
            <a:headEnd/>
            <a:tailEnd/>
          </a:ln>
        </p:spPr>
        <p:txBody>
          <a:bodyPr>
            <a:spAutoFit/>
          </a:bodyPr>
          <a:lstStyle/>
          <a:p>
            <a:r>
              <a:rPr lang="es-ES" sz="2400" b="1"/>
              <a:t>2.- La segunda fase del Ciclo del Wilson es la Expansión del fondo oceánico a ambos lados de la Dorsal. </a:t>
            </a:r>
          </a:p>
          <a:p>
            <a:endParaRPr lang="es-ES" sz="2400" b="1"/>
          </a:p>
          <a:p>
            <a:endParaRPr lang="es-ES" sz="2400" b="1"/>
          </a:p>
          <a:p>
            <a:r>
              <a:rPr lang="es-ES" sz="2400" b="1"/>
              <a:t>( Esquema 3). En la actualidad esto puede observarse en el Océano Atlántico. </a:t>
            </a:r>
          </a:p>
          <a:p>
            <a:r>
              <a:rPr lang="es-ES" sz="2400"/>
              <a:t>La Isla de Islandia es una cresta de la dorsal Atlántica que sobresale del agua, por lo tanto en esta Isla pueden observarse una serie de volcanes fisurales que la atraviesan y la expanden a ambos lados. </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8 Título"/>
          <p:cNvSpPr>
            <a:spLocks noGrp="1"/>
          </p:cNvSpPr>
          <p:nvPr>
            <p:ph type="title"/>
          </p:nvPr>
        </p:nvSpPr>
        <p:spPr/>
        <p:txBody>
          <a:bodyPr/>
          <a:lstStyle/>
          <a:p>
            <a:endParaRPr lang="es-ES_tradnl" smtClean="0"/>
          </a:p>
        </p:txBody>
      </p:sp>
      <p:sp>
        <p:nvSpPr>
          <p:cNvPr id="66563" name="7 Marcador de texto"/>
          <p:cNvSpPr>
            <a:spLocks noGrp="1"/>
          </p:cNvSpPr>
          <p:nvPr>
            <p:ph idx="1"/>
          </p:nvPr>
        </p:nvSpPr>
        <p:spPr/>
        <p:txBody>
          <a:bodyPr/>
          <a:lstStyle/>
          <a:p>
            <a:r>
              <a:rPr lang="es-ES" sz="2800" b="1" smtClean="0"/>
              <a:t>3.- A medida que la dorsal va expandiendo el océano la corteza se irá enfriando a ambos lados de la dorsal y se van depositando materiales en los márgenes continentales. La presión hará que la corteza oceánica se fracture y se hunda por debajo de la corteza continental menos densa o de otra corteza oceánica ( Ver tipos de subducción).</a:t>
            </a:r>
          </a:p>
          <a:p>
            <a:pPr>
              <a:buFontTx/>
              <a:buNone/>
            </a:pPr>
            <a:r>
              <a:rPr lang="es-ES" sz="2800" b="1" smtClean="0"/>
              <a:t> ( Esquema 4). Esto ocurre en el Océano Pacífico. 	</a:t>
            </a:r>
          </a:p>
          <a:p>
            <a:endParaRPr lang="es-ES" sz="2800" smtClean="0"/>
          </a:p>
          <a:p>
            <a:endParaRPr lang="es-ES" sz="2800" smtClean="0"/>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4 Título"/>
          <p:cNvSpPr>
            <a:spLocks noGrp="1"/>
          </p:cNvSpPr>
          <p:nvPr>
            <p:ph type="title"/>
          </p:nvPr>
        </p:nvSpPr>
        <p:spPr/>
        <p:txBody>
          <a:bodyPr/>
          <a:lstStyle/>
          <a:p>
            <a:endParaRPr lang="es-ES_tradnl" smtClean="0"/>
          </a:p>
        </p:txBody>
      </p:sp>
      <p:sp>
        <p:nvSpPr>
          <p:cNvPr id="67587" name="3 Marcador de texto"/>
          <p:cNvSpPr>
            <a:spLocks noGrp="1"/>
          </p:cNvSpPr>
          <p:nvPr>
            <p:ph idx="1"/>
          </p:nvPr>
        </p:nvSpPr>
        <p:spPr/>
        <p:txBody>
          <a:bodyPr/>
          <a:lstStyle/>
          <a:p>
            <a:r>
              <a:rPr lang="es-ES" sz="2800" b="1" smtClean="0"/>
              <a:t>4.- La subducción provocará la formación de montañas en los bordes continentales o de arcos de islas en los suelos oceánicos que serán zonas de gran actividad sísmica y volcánica. ( Esquema 4 y 5). Es el caso del Océano Pacífico y Sudamérica, con la formación de la Cordillera de los Andes. También en algunas zonas los desplazamientos en diferentes direcciones de las placas provocan fallas como la de San Andrés en California. </a:t>
            </a:r>
          </a:p>
          <a:p>
            <a:endParaRPr lang="es-ES" sz="2800" smtClean="0"/>
          </a:p>
          <a:p>
            <a:endParaRPr lang="es-ES" smtClean="0"/>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4 Título"/>
          <p:cNvSpPr>
            <a:spLocks noGrp="1"/>
          </p:cNvSpPr>
          <p:nvPr>
            <p:ph type="title"/>
          </p:nvPr>
        </p:nvSpPr>
        <p:spPr/>
        <p:txBody>
          <a:bodyPr/>
          <a:lstStyle/>
          <a:p>
            <a:endParaRPr lang="es-ES_tradnl" smtClean="0"/>
          </a:p>
        </p:txBody>
      </p:sp>
      <p:sp>
        <p:nvSpPr>
          <p:cNvPr id="68611" name="3 Marcador de texto"/>
          <p:cNvSpPr>
            <a:spLocks noGrp="1"/>
          </p:cNvSpPr>
          <p:nvPr>
            <p:ph idx="1"/>
          </p:nvPr>
        </p:nvSpPr>
        <p:spPr/>
        <p:txBody>
          <a:bodyPr>
            <a:normAutofit lnSpcReduction="10000"/>
          </a:bodyPr>
          <a:lstStyle/>
          <a:p>
            <a:endParaRPr lang="es-ES" smtClean="0"/>
          </a:p>
          <a:p>
            <a:r>
              <a:rPr lang="es-ES" b="1" smtClean="0"/>
              <a:t>5.- Cuando la dorsal se aproxima a la costa, se introduce ella misma por subdución y comienza el cierre. Al colisionar los continentes se producen montañas intracontinentales de grandes alturas. (Esquema 6) </a:t>
            </a:r>
          </a:p>
          <a:p>
            <a:pPr>
              <a:buFontTx/>
              <a:buNone/>
            </a:pPr>
            <a:r>
              <a:rPr lang="es-ES" smtClean="0"/>
              <a:t>   ( </a:t>
            </a:r>
            <a:r>
              <a:rPr lang="es-ES" b="1" smtClean="0"/>
              <a:t>OBDUCCIÓN). ( Es el caso del Himalaya). 	</a:t>
            </a:r>
          </a:p>
          <a:p>
            <a:endParaRPr lang="es-ES" smtClean="0"/>
          </a:p>
          <a:p>
            <a:endParaRPr lang="es-ES" smtClean="0"/>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p:cNvPicPr>
            <a:picLocks noChangeAspect="1" noChangeArrowheads="1"/>
          </p:cNvPicPr>
          <p:nvPr/>
        </p:nvPicPr>
        <p:blipFill>
          <a:blip r:embed="rId2"/>
          <a:srcRect/>
          <a:stretch>
            <a:fillRect/>
          </a:stretch>
        </p:blipFill>
        <p:spPr bwMode="auto">
          <a:xfrm>
            <a:off x="357188" y="500063"/>
            <a:ext cx="8429625" cy="56483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1 Título"/>
          <p:cNvSpPr>
            <a:spLocks noGrp="1"/>
          </p:cNvSpPr>
          <p:nvPr>
            <p:ph type="ctrTitle"/>
          </p:nvPr>
        </p:nvSpPr>
        <p:spPr/>
        <p:txBody>
          <a:bodyPr/>
          <a:lstStyle/>
          <a:p>
            <a:r>
              <a:rPr lang="es-ES" smtClean="0"/>
              <a:t>Dinámica Litosférica</a:t>
            </a:r>
          </a:p>
        </p:txBody>
      </p:sp>
      <p:sp>
        <p:nvSpPr>
          <p:cNvPr id="70659" name="2 Subtítulo"/>
          <p:cNvSpPr>
            <a:spLocks noGrp="1"/>
          </p:cNvSpPr>
          <p:nvPr>
            <p:ph type="subTitle" idx="1"/>
          </p:nvPr>
        </p:nvSpPr>
        <p:spPr/>
        <p:txBody>
          <a:bodyPr/>
          <a:lstStyle/>
          <a:p>
            <a:r>
              <a:rPr lang="es-ES" sz="4000" smtClean="0"/>
              <a:t>Deformaciones corticales</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Text Box 4"/>
          <p:cNvSpPr txBox="1">
            <a:spLocks noChangeArrowheads="1"/>
          </p:cNvSpPr>
          <p:nvPr/>
        </p:nvSpPr>
        <p:spPr bwMode="auto">
          <a:xfrm>
            <a:off x="1763713" y="42863"/>
            <a:ext cx="4968875" cy="606425"/>
          </a:xfrm>
          <a:prstGeom prst="rect">
            <a:avLst/>
          </a:prstGeom>
          <a:solidFill>
            <a:srgbClr val="FFFF99"/>
          </a:solidFill>
          <a:ln w="25400">
            <a:solidFill>
              <a:schemeClr val="accent2"/>
            </a:solidFill>
            <a:miter lim="800000"/>
            <a:headEnd/>
            <a:tailEnd/>
          </a:ln>
        </p:spPr>
        <p:txBody>
          <a:bodyPr>
            <a:spAutoFit/>
          </a:bodyPr>
          <a:lstStyle/>
          <a:p>
            <a:pPr algn="ctr" eaLnBrk="0" hangingPunct="0">
              <a:spcBef>
                <a:spcPct val="50000"/>
              </a:spcBef>
            </a:pPr>
            <a:r>
              <a:rPr lang="es-ES_tradnl" sz="1600">
                <a:solidFill>
                  <a:schemeClr val="accent2"/>
                </a:solidFill>
                <a:latin typeface="Verdana" pitchFamily="34" charset="0"/>
              </a:rPr>
              <a:t>DATOS DIRECTOS SOBRE EL INTERIOR TERRESTRE </a:t>
            </a:r>
            <a:endParaRPr lang="es-ES_tradnl" sz="1600">
              <a:latin typeface="Verdana" pitchFamily="34" charset="0"/>
            </a:endParaRPr>
          </a:p>
        </p:txBody>
      </p:sp>
      <p:pic>
        <p:nvPicPr>
          <p:cNvPr id="13413" name="Picture 101"/>
          <p:cNvPicPr>
            <a:picLocks noChangeAspect="1" noChangeArrowheads="1"/>
          </p:cNvPicPr>
          <p:nvPr/>
        </p:nvPicPr>
        <p:blipFill>
          <a:blip r:embed="rId3"/>
          <a:srcRect/>
          <a:stretch>
            <a:fillRect/>
          </a:stretch>
        </p:blipFill>
        <p:spPr bwMode="auto">
          <a:xfrm>
            <a:off x="323850" y="765175"/>
            <a:ext cx="3167063" cy="3167063"/>
          </a:xfrm>
          <a:prstGeom prst="rect">
            <a:avLst/>
          </a:prstGeom>
          <a:noFill/>
          <a:ln w="9525">
            <a:noFill/>
            <a:miter lim="800000"/>
            <a:headEnd/>
            <a:tailEnd/>
          </a:ln>
        </p:spPr>
      </p:pic>
      <p:grpSp>
        <p:nvGrpSpPr>
          <p:cNvPr id="2" name="Group 102"/>
          <p:cNvGrpSpPr>
            <a:grpSpLocks/>
          </p:cNvGrpSpPr>
          <p:nvPr/>
        </p:nvGrpSpPr>
        <p:grpSpPr bwMode="auto">
          <a:xfrm>
            <a:off x="3706813" y="836613"/>
            <a:ext cx="4140200" cy="685800"/>
            <a:chOff x="3152" y="981"/>
            <a:chExt cx="2608" cy="432"/>
          </a:xfrm>
        </p:grpSpPr>
        <p:sp>
          <p:nvSpPr>
            <p:cNvPr id="20507" name="AutoShape 103"/>
            <p:cNvSpPr>
              <a:spLocks noChangeArrowheads="1"/>
            </p:cNvSpPr>
            <p:nvPr/>
          </p:nvSpPr>
          <p:spPr bwMode="auto">
            <a:xfrm>
              <a:off x="3153" y="1013"/>
              <a:ext cx="2449" cy="400"/>
            </a:xfrm>
            <a:prstGeom prst="foldedCorner">
              <a:avLst>
                <a:gd name="adj" fmla="val 12500"/>
              </a:avLst>
            </a:prstGeom>
            <a:solidFill>
              <a:schemeClr val="folHlink"/>
            </a:solidFill>
            <a:ln w="9525">
              <a:solidFill>
                <a:schemeClr val="tx1"/>
              </a:solidFill>
              <a:round/>
              <a:headEnd/>
              <a:tailEnd/>
            </a:ln>
          </p:spPr>
          <p:txBody>
            <a:bodyPr wrap="none" anchor="ctr"/>
            <a:lstStyle/>
            <a:p>
              <a:endParaRPr lang="es-ES_tradnl"/>
            </a:p>
          </p:txBody>
        </p:sp>
        <p:sp>
          <p:nvSpPr>
            <p:cNvPr id="20508" name="Rectangle 104"/>
            <p:cNvSpPr>
              <a:spLocks noChangeArrowheads="1"/>
            </p:cNvSpPr>
            <p:nvPr/>
          </p:nvSpPr>
          <p:spPr bwMode="auto">
            <a:xfrm>
              <a:off x="3152" y="981"/>
              <a:ext cx="2608" cy="404"/>
            </a:xfrm>
            <a:prstGeom prst="rect">
              <a:avLst/>
            </a:prstGeom>
            <a:noFill/>
            <a:ln w="9525">
              <a:noFill/>
              <a:miter lim="800000"/>
              <a:headEnd/>
              <a:tailEnd/>
            </a:ln>
          </p:spPr>
          <p:txBody>
            <a:bodyPr>
              <a:spAutoFit/>
            </a:bodyPr>
            <a:lstStyle/>
            <a:p>
              <a:r>
                <a:rPr lang="es-ES_tradnl"/>
                <a:t>¿CÓMO CONOCER EL INTERIOR </a:t>
              </a:r>
            </a:p>
            <a:p>
              <a:pPr algn="ctr"/>
              <a:r>
                <a:rPr lang="es-ES_tradnl"/>
                <a:t>TERRESTRE?</a:t>
              </a:r>
              <a:endParaRPr lang="es-ES"/>
            </a:p>
          </p:txBody>
        </p:sp>
      </p:grpSp>
      <p:grpSp>
        <p:nvGrpSpPr>
          <p:cNvPr id="3" name="Group 105"/>
          <p:cNvGrpSpPr>
            <a:grpSpLocks/>
          </p:cNvGrpSpPr>
          <p:nvPr/>
        </p:nvGrpSpPr>
        <p:grpSpPr bwMode="auto">
          <a:xfrm>
            <a:off x="911225" y="1682750"/>
            <a:ext cx="6469063" cy="666750"/>
            <a:chOff x="1041" y="698"/>
            <a:chExt cx="3168" cy="239"/>
          </a:xfrm>
        </p:grpSpPr>
        <p:sp>
          <p:nvSpPr>
            <p:cNvPr id="20502" name="AutoShape 106"/>
            <p:cNvSpPr>
              <a:spLocks/>
            </p:cNvSpPr>
            <p:nvPr/>
          </p:nvSpPr>
          <p:spPr bwMode="auto">
            <a:xfrm rot="5333373">
              <a:off x="2553" y="-94"/>
              <a:ext cx="96" cy="1680"/>
            </a:xfrm>
            <a:prstGeom prst="leftBrace">
              <a:avLst>
                <a:gd name="adj1" fmla="val 145833"/>
                <a:gd name="adj2" fmla="val 50000"/>
              </a:avLst>
            </a:prstGeom>
            <a:noFill/>
            <a:ln w="9525">
              <a:solidFill>
                <a:schemeClr val="tx1"/>
              </a:solidFill>
              <a:round/>
              <a:headEnd/>
              <a:tailEnd/>
            </a:ln>
          </p:spPr>
          <p:txBody>
            <a:bodyPr wrap="none" anchor="ctr"/>
            <a:lstStyle/>
            <a:p>
              <a:endParaRPr lang="es-ES_tradnl"/>
            </a:p>
          </p:txBody>
        </p:sp>
        <p:sp>
          <p:nvSpPr>
            <p:cNvPr id="20503" name="AutoShape 107"/>
            <p:cNvSpPr>
              <a:spLocks noChangeArrowheads="1"/>
            </p:cNvSpPr>
            <p:nvPr/>
          </p:nvSpPr>
          <p:spPr bwMode="auto">
            <a:xfrm>
              <a:off x="1053" y="729"/>
              <a:ext cx="550" cy="188"/>
            </a:xfrm>
            <a:prstGeom prst="flowChartAlternateProcess">
              <a:avLst/>
            </a:prstGeom>
            <a:solidFill>
              <a:schemeClr val="accent1"/>
            </a:solidFill>
            <a:ln w="9525">
              <a:solidFill>
                <a:schemeClr val="tx1"/>
              </a:solidFill>
              <a:miter lim="800000"/>
              <a:headEnd/>
              <a:tailEnd/>
            </a:ln>
          </p:spPr>
          <p:txBody>
            <a:bodyPr wrap="none" anchor="ctr"/>
            <a:lstStyle/>
            <a:p>
              <a:endParaRPr lang="es-ES_tradnl"/>
            </a:p>
          </p:txBody>
        </p:sp>
        <p:sp>
          <p:nvSpPr>
            <p:cNvPr id="20504" name="Rectangle 108"/>
            <p:cNvSpPr>
              <a:spLocks noChangeArrowheads="1"/>
            </p:cNvSpPr>
            <p:nvPr/>
          </p:nvSpPr>
          <p:spPr bwMode="auto">
            <a:xfrm>
              <a:off x="1041" y="707"/>
              <a:ext cx="562" cy="230"/>
            </a:xfrm>
            <a:prstGeom prst="rect">
              <a:avLst/>
            </a:prstGeom>
            <a:noFill/>
            <a:ln w="9525">
              <a:noFill/>
              <a:miter lim="800000"/>
              <a:headEnd/>
              <a:tailEnd/>
            </a:ln>
          </p:spPr>
          <p:txBody>
            <a:bodyPr>
              <a:spAutoFit/>
            </a:bodyPr>
            <a:lstStyle/>
            <a:p>
              <a:r>
                <a:rPr lang="es-ES_tradnl"/>
                <a:t>Métodos</a:t>
              </a:r>
            </a:p>
            <a:p>
              <a:r>
                <a:rPr lang="es-ES_tradnl"/>
                <a:t>directos</a:t>
              </a:r>
              <a:endParaRPr lang="es-ES"/>
            </a:p>
          </p:txBody>
        </p:sp>
        <p:sp>
          <p:nvSpPr>
            <p:cNvPr id="20505" name="AutoShape 109"/>
            <p:cNvSpPr>
              <a:spLocks noChangeArrowheads="1"/>
            </p:cNvSpPr>
            <p:nvPr/>
          </p:nvSpPr>
          <p:spPr bwMode="auto">
            <a:xfrm>
              <a:off x="3611" y="727"/>
              <a:ext cx="550" cy="188"/>
            </a:xfrm>
            <a:prstGeom prst="flowChartAlternateProcess">
              <a:avLst/>
            </a:prstGeom>
            <a:solidFill>
              <a:schemeClr val="accent1"/>
            </a:solidFill>
            <a:ln w="9525">
              <a:solidFill>
                <a:schemeClr val="tx1"/>
              </a:solidFill>
              <a:miter lim="800000"/>
              <a:headEnd/>
              <a:tailEnd/>
            </a:ln>
          </p:spPr>
          <p:txBody>
            <a:bodyPr wrap="none" anchor="ctr"/>
            <a:lstStyle/>
            <a:p>
              <a:endParaRPr lang="es-ES_tradnl"/>
            </a:p>
          </p:txBody>
        </p:sp>
        <p:sp>
          <p:nvSpPr>
            <p:cNvPr id="20506" name="Rectangle 110"/>
            <p:cNvSpPr>
              <a:spLocks noChangeArrowheads="1"/>
            </p:cNvSpPr>
            <p:nvPr/>
          </p:nvSpPr>
          <p:spPr bwMode="auto">
            <a:xfrm>
              <a:off x="3599" y="705"/>
              <a:ext cx="610" cy="230"/>
            </a:xfrm>
            <a:prstGeom prst="rect">
              <a:avLst/>
            </a:prstGeom>
            <a:noFill/>
            <a:ln w="9525">
              <a:noFill/>
              <a:miter lim="800000"/>
              <a:headEnd/>
              <a:tailEnd/>
            </a:ln>
          </p:spPr>
          <p:txBody>
            <a:bodyPr>
              <a:spAutoFit/>
            </a:bodyPr>
            <a:lstStyle/>
            <a:p>
              <a:r>
                <a:rPr lang="es-ES_tradnl"/>
                <a:t>Métodos</a:t>
              </a:r>
            </a:p>
            <a:p>
              <a:r>
                <a:rPr lang="es-ES_tradnl"/>
                <a:t>indirectos</a:t>
              </a:r>
              <a:endParaRPr lang="es-ES"/>
            </a:p>
          </p:txBody>
        </p:sp>
      </p:grpSp>
      <p:grpSp>
        <p:nvGrpSpPr>
          <p:cNvPr id="4" name="Group 111"/>
          <p:cNvGrpSpPr>
            <a:grpSpLocks/>
          </p:cNvGrpSpPr>
          <p:nvPr/>
        </p:nvGrpSpPr>
        <p:grpSpPr bwMode="auto">
          <a:xfrm>
            <a:off x="898525" y="2349500"/>
            <a:ext cx="2808288" cy="304800"/>
            <a:chOff x="4272" y="1584"/>
            <a:chExt cx="1200" cy="192"/>
          </a:xfrm>
        </p:grpSpPr>
        <p:sp>
          <p:nvSpPr>
            <p:cNvPr id="13424" name="AutoShape 112"/>
            <p:cNvSpPr>
              <a:spLocks noChangeArrowheads="1"/>
            </p:cNvSpPr>
            <p:nvPr/>
          </p:nvSpPr>
          <p:spPr bwMode="auto">
            <a:xfrm>
              <a:off x="4272" y="1584"/>
              <a:ext cx="1200" cy="192"/>
            </a:xfrm>
            <a:prstGeom prst="foldedCorner">
              <a:avLst>
                <a:gd name="adj" fmla="val 12500"/>
              </a:avLst>
            </a:prstGeom>
            <a:gradFill rotWithShape="0">
              <a:gsLst>
                <a:gs pos="0">
                  <a:srgbClr val="FFFF00"/>
                </a:gs>
                <a:gs pos="100000">
                  <a:srgbClr val="FFFFFF"/>
                </a:gs>
              </a:gsLst>
              <a:path path="rect">
                <a:fillToRect r="100000" b="100000"/>
              </a:path>
            </a:gradFill>
            <a:ln w="9525">
              <a:solidFill>
                <a:srgbClr val="000000"/>
              </a:solidFill>
              <a:round/>
              <a:headEnd/>
              <a:tailEnd/>
            </a:ln>
            <a:effectLst>
              <a:outerShdw dist="107763" dir="2700000" algn="ctr" rotWithShape="0">
                <a:srgbClr val="808080"/>
              </a:outerShdw>
            </a:effectLst>
          </p:spPr>
          <p:txBody>
            <a:bodyPr/>
            <a:lstStyle/>
            <a:p>
              <a:pPr>
                <a:defRPr/>
              </a:pPr>
              <a:endParaRPr lang="es-ES"/>
            </a:p>
          </p:txBody>
        </p:sp>
        <p:sp>
          <p:nvSpPr>
            <p:cNvPr id="20501" name="Text Box 113"/>
            <p:cNvSpPr txBox="1">
              <a:spLocks noChangeArrowheads="1"/>
            </p:cNvSpPr>
            <p:nvPr/>
          </p:nvSpPr>
          <p:spPr bwMode="auto">
            <a:xfrm>
              <a:off x="4272" y="1584"/>
              <a:ext cx="1152" cy="192"/>
            </a:xfrm>
            <a:prstGeom prst="rect">
              <a:avLst/>
            </a:prstGeom>
            <a:noFill/>
            <a:ln w="9525">
              <a:noFill/>
              <a:miter lim="800000"/>
              <a:headEnd/>
              <a:tailEnd/>
            </a:ln>
          </p:spPr>
          <p:txBody>
            <a:bodyPr>
              <a:spAutoFit/>
            </a:bodyPr>
            <a:lstStyle/>
            <a:p>
              <a:pPr>
                <a:spcBef>
                  <a:spcPct val="50000"/>
                </a:spcBef>
              </a:pPr>
              <a:r>
                <a:rPr lang="es-ES_tradnl" sz="1400">
                  <a:latin typeface="Comic Sans MS" pitchFamily="66" charset="0"/>
                </a:rPr>
                <a:t>Acceder al interior terrestre</a:t>
              </a:r>
            </a:p>
          </p:txBody>
        </p:sp>
      </p:grpSp>
      <p:pic>
        <p:nvPicPr>
          <p:cNvPr id="13426" name="Picture 114"/>
          <p:cNvPicPr>
            <a:picLocks noChangeAspect="1" noChangeArrowheads="1"/>
          </p:cNvPicPr>
          <p:nvPr/>
        </p:nvPicPr>
        <p:blipFill>
          <a:blip r:embed="rId4"/>
          <a:srcRect/>
          <a:stretch>
            <a:fillRect/>
          </a:stretch>
        </p:blipFill>
        <p:spPr bwMode="auto">
          <a:xfrm>
            <a:off x="1042988" y="2852738"/>
            <a:ext cx="2355850" cy="3024187"/>
          </a:xfrm>
          <a:prstGeom prst="rect">
            <a:avLst/>
          </a:prstGeom>
          <a:noFill/>
          <a:ln w="9525">
            <a:noFill/>
            <a:miter lim="800000"/>
            <a:headEnd/>
            <a:tailEnd/>
          </a:ln>
        </p:spPr>
      </p:pic>
      <p:grpSp>
        <p:nvGrpSpPr>
          <p:cNvPr id="5" name="Group 115"/>
          <p:cNvGrpSpPr>
            <a:grpSpLocks/>
          </p:cNvGrpSpPr>
          <p:nvPr/>
        </p:nvGrpSpPr>
        <p:grpSpPr bwMode="auto">
          <a:xfrm>
            <a:off x="898525" y="2908300"/>
            <a:ext cx="3529013" cy="520700"/>
            <a:chOff x="4272" y="1584"/>
            <a:chExt cx="1200" cy="192"/>
          </a:xfrm>
        </p:grpSpPr>
        <p:sp>
          <p:nvSpPr>
            <p:cNvPr id="13428" name="AutoShape 116"/>
            <p:cNvSpPr>
              <a:spLocks noChangeArrowheads="1"/>
            </p:cNvSpPr>
            <p:nvPr/>
          </p:nvSpPr>
          <p:spPr bwMode="auto">
            <a:xfrm>
              <a:off x="4272" y="1584"/>
              <a:ext cx="1200" cy="192"/>
            </a:xfrm>
            <a:prstGeom prst="foldedCorner">
              <a:avLst>
                <a:gd name="adj" fmla="val 12500"/>
              </a:avLst>
            </a:prstGeom>
            <a:gradFill rotWithShape="0">
              <a:gsLst>
                <a:gs pos="0">
                  <a:srgbClr val="FFFF00"/>
                </a:gs>
                <a:gs pos="100000">
                  <a:srgbClr val="FFFFFF"/>
                </a:gs>
              </a:gsLst>
              <a:path path="rect">
                <a:fillToRect r="100000" b="100000"/>
              </a:path>
            </a:gradFill>
            <a:ln w="9525">
              <a:solidFill>
                <a:srgbClr val="000000"/>
              </a:solidFill>
              <a:round/>
              <a:headEnd/>
              <a:tailEnd/>
            </a:ln>
            <a:effectLst>
              <a:outerShdw dist="107763" dir="2700000" algn="ctr" rotWithShape="0">
                <a:srgbClr val="808080"/>
              </a:outerShdw>
            </a:effectLst>
          </p:spPr>
          <p:txBody>
            <a:bodyPr/>
            <a:lstStyle/>
            <a:p>
              <a:pPr>
                <a:defRPr/>
              </a:pPr>
              <a:endParaRPr lang="es-ES"/>
            </a:p>
          </p:txBody>
        </p:sp>
        <p:sp>
          <p:nvSpPr>
            <p:cNvPr id="20499" name="Text Box 117"/>
            <p:cNvSpPr txBox="1">
              <a:spLocks noChangeArrowheads="1"/>
            </p:cNvSpPr>
            <p:nvPr/>
          </p:nvSpPr>
          <p:spPr bwMode="auto">
            <a:xfrm>
              <a:off x="4272" y="1584"/>
              <a:ext cx="1152" cy="191"/>
            </a:xfrm>
            <a:prstGeom prst="rect">
              <a:avLst/>
            </a:prstGeom>
            <a:noFill/>
            <a:ln w="9525">
              <a:noFill/>
              <a:miter lim="800000"/>
              <a:headEnd/>
              <a:tailEnd/>
            </a:ln>
          </p:spPr>
          <p:txBody>
            <a:bodyPr>
              <a:spAutoFit/>
            </a:bodyPr>
            <a:lstStyle/>
            <a:p>
              <a:pPr>
                <a:spcBef>
                  <a:spcPct val="50000"/>
                </a:spcBef>
              </a:pPr>
              <a:r>
                <a:rPr lang="es-ES_tradnl" sz="1400">
                  <a:latin typeface="Comic Sans MS" pitchFamily="66" charset="0"/>
                </a:rPr>
                <a:t>Estudiar materiales que vienen del interior terrestre hasta la superficie</a:t>
              </a:r>
            </a:p>
          </p:txBody>
        </p:sp>
      </p:grpSp>
      <p:pic>
        <p:nvPicPr>
          <p:cNvPr id="13430" name="Picture 118"/>
          <p:cNvPicPr>
            <a:picLocks noChangeAspect="1" noChangeArrowheads="1"/>
          </p:cNvPicPr>
          <p:nvPr/>
        </p:nvPicPr>
        <p:blipFill>
          <a:blip r:embed="rId5"/>
          <a:srcRect/>
          <a:stretch>
            <a:fillRect/>
          </a:stretch>
        </p:blipFill>
        <p:spPr bwMode="auto">
          <a:xfrm>
            <a:off x="898525" y="3573463"/>
            <a:ext cx="3343275" cy="2673350"/>
          </a:xfrm>
          <a:prstGeom prst="rect">
            <a:avLst/>
          </a:prstGeom>
          <a:noFill/>
          <a:ln w="9525">
            <a:noFill/>
            <a:miter lim="800000"/>
            <a:headEnd/>
            <a:tailEnd/>
          </a:ln>
        </p:spPr>
      </p:pic>
      <p:grpSp>
        <p:nvGrpSpPr>
          <p:cNvPr id="6" name="Group 119"/>
          <p:cNvGrpSpPr>
            <a:grpSpLocks/>
          </p:cNvGrpSpPr>
          <p:nvPr/>
        </p:nvGrpSpPr>
        <p:grpSpPr bwMode="auto">
          <a:xfrm>
            <a:off x="5651500" y="2349500"/>
            <a:ext cx="2736850" cy="304800"/>
            <a:chOff x="4272" y="1584"/>
            <a:chExt cx="1200" cy="192"/>
          </a:xfrm>
        </p:grpSpPr>
        <p:sp>
          <p:nvSpPr>
            <p:cNvPr id="13432" name="AutoShape 120"/>
            <p:cNvSpPr>
              <a:spLocks noChangeArrowheads="1"/>
            </p:cNvSpPr>
            <p:nvPr/>
          </p:nvSpPr>
          <p:spPr bwMode="auto">
            <a:xfrm>
              <a:off x="4272" y="1584"/>
              <a:ext cx="1200" cy="192"/>
            </a:xfrm>
            <a:prstGeom prst="foldedCorner">
              <a:avLst>
                <a:gd name="adj" fmla="val 12500"/>
              </a:avLst>
            </a:prstGeom>
            <a:gradFill rotWithShape="0">
              <a:gsLst>
                <a:gs pos="0">
                  <a:srgbClr val="FFFF00"/>
                </a:gs>
                <a:gs pos="100000">
                  <a:srgbClr val="FFFFFF"/>
                </a:gs>
              </a:gsLst>
              <a:path path="rect">
                <a:fillToRect r="100000" b="100000"/>
              </a:path>
            </a:gradFill>
            <a:ln w="9525">
              <a:solidFill>
                <a:srgbClr val="000000"/>
              </a:solidFill>
              <a:round/>
              <a:headEnd/>
              <a:tailEnd/>
            </a:ln>
            <a:effectLst>
              <a:outerShdw dist="107763" dir="2700000" algn="ctr" rotWithShape="0">
                <a:srgbClr val="808080"/>
              </a:outerShdw>
            </a:effectLst>
          </p:spPr>
          <p:txBody>
            <a:bodyPr/>
            <a:lstStyle/>
            <a:p>
              <a:pPr>
                <a:defRPr/>
              </a:pPr>
              <a:endParaRPr lang="es-ES"/>
            </a:p>
          </p:txBody>
        </p:sp>
        <p:sp>
          <p:nvSpPr>
            <p:cNvPr id="20497" name="Text Box 121"/>
            <p:cNvSpPr txBox="1">
              <a:spLocks noChangeArrowheads="1"/>
            </p:cNvSpPr>
            <p:nvPr/>
          </p:nvSpPr>
          <p:spPr bwMode="auto">
            <a:xfrm>
              <a:off x="4272" y="1584"/>
              <a:ext cx="1152" cy="192"/>
            </a:xfrm>
            <a:prstGeom prst="rect">
              <a:avLst/>
            </a:prstGeom>
            <a:noFill/>
            <a:ln w="9525">
              <a:noFill/>
              <a:miter lim="800000"/>
              <a:headEnd/>
              <a:tailEnd/>
            </a:ln>
          </p:spPr>
          <p:txBody>
            <a:bodyPr>
              <a:spAutoFit/>
            </a:bodyPr>
            <a:lstStyle/>
            <a:p>
              <a:pPr>
                <a:spcBef>
                  <a:spcPct val="50000"/>
                </a:spcBef>
              </a:pPr>
              <a:r>
                <a:rPr lang="es-ES_tradnl" sz="1400">
                  <a:latin typeface="Comic Sans MS" pitchFamily="66" charset="0"/>
                </a:rPr>
                <a:t>Estudio de las ondas símicas</a:t>
              </a:r>
            </a:p>
          </p:txBody>
        </p:sp>
      </p:grpSp>
      <p:pic>
        <p:nvPicPr>
          <p:cNvPr id="13434" name="Picture 122"/>
          <p:cNvPicPr>
            <a:picLocks noChangeAspect="1" noChangeArrowheads="1"/>
          </p:cNvPicPr>
          <p:nvPr/>
        </p:nvPicPr>
        <p:blipFill>
          <a:blip r:embed="rId6"/>
          <a:srcRect/>
          <a:stretch>
            <a:fillRect/>
          </a:stretch>
        </p:blipFill>
        <p:spPr bwMode="auto">
          <a:xfrm>
            <a:off x="5508625" y="2906713"/>
            <a:ext cx="3167063" cy="2898775"/>
          </a:xfrm>
          <a:prstGeom prst="rect">
            <a:avLst/>
          </a:prstGeom>
          <a:noFill/>
          <a:ln w="9525">
            <a:noFill/>
            <a:miter lim="800000"/>
            <a:headEnd/>
            <a:tailEnd/>
          </a:ln>
        </p:spPr>
      </p:pic>
      <p:grpSp>
        <p:nvGrpSpPr>
          <p:cNvPr id="7" name="Group 123"/>
          <p:cNvGrpSpPr>
            <a:grpSpLocks/>
          </p:cNvGrpSpPr>
          <p:nvPr/>
        </p:nvGrpSpPr>
        <p:grpSpPr bwMode="auto">
          <a:xfrm>
            <a:off x="5291138" y="2908300"/>
            <a:ext cx="3457575" cy="520700"/>
            <a:chOff x="4272" y="1584"/>
            <a:chExt cx="1200" cy="192"/>
          </a:xfrm>
        </p:grpSpPr>
        <p:sp>
          <p:nvSpPr>
            <p:cNvPr id="13436" name="AutoShape 124"/>
            <p:cNvSpPr>
              <a:spLocks noChangeArrowheads="1"/>
            </p:cNvSpPr>
            <p:nvPr/>
          </p:nvSpPr>
          <p:spPr bwMode="auto">
            <a:xfrm>
              <a:off x="4272" y="1584"/>
              <a:ext cx="1200" cy="192"/>
            </a:xfrm>
            <a:prstGeom prst="foldedCorner">
              <a:avLst>
                <a:gd name="adj" fmla="val 12500"/>
              </a:avLst>
            </a:prstGeom>
            <a:gradFill rotWithShape="0">
              <a:gsLst>
                <a:gs pos="0">
                  <a:srgbClr val="FFFF00"/>
                </a:gs>
                <a:gs pos="100000">
                  <a:srgbClr val="FFFFFF"/>
                </a:gs>
              </a:gsLst>
              <a:path path="rect">
                <a:fillToRect r="100000" b="100000"/>
              </a:path>
            </a:gradFill>
            <a:ln w="9525">
              <a:solidFill>
                <a:srgbClr val="000000"/>
              </a:solidFill>
              <a:round/>
              <a:headEnd/>
              <a:tailEnd/>
            </a:ln>
            <a:effectLst>
              <a:outerShdw dist="107763" dir="2700000" algn="ctr" rotWithShape="0">
                <a:srgbClr val="808080"/>
              </a:outerShdw>
            </a:effectLst>
          </p:spPr>
          <p:txBody>
            <a:bodyPr/>
            <a:lstStyle/>
            <a:p>
              <a:pPr>
                <a:defRPr/>
              </a:pPr>
              <a:endParaRPr lang="es-ES"/>
            </a:p>
          </p:txBody>
        </p:sp>
        <p:sp>
          <p:nvSpPr>
            <p:cNvPr id="20495" name="Text Box 125"/>
            <p:cNvSpPr txBox="1">
              <a:spLocks noChangeArrowheads="1"/>
            </p:cNvSpPr>
            <p:nvPr/>
          </p:nvSpPr>
          <p:spPr bwMode="auto">
            <a:xfrm>
              <a:off x="4272" y="1584"/>
              <a:ext cx="1152" cy="191"/>
            </a:xfrm>
            <a:prstGeom prst="rect">
              <a:avLst/>
            </a:prstGeom>
            <a:noFill/>
            <a:ln w="9525">
              <a:noFill/>
              <a:miter lim="800000"/>
              <a:headEnd/>
              <a:tailEnd/>
            </a:ln>
          </p:spPr>
          <p:txBody>
            <a:bodyPr>
              <a:spAutoFit/>
            </a:bodyPr>
            <a:lstStyle/>
            <a:p>
              <a:pPr>
                <a:spcBef>
                  <a:spcPct val="50000"/>
                </a:spcBef>
              </a:pPr>
              <a:r>
                <a:rPr lang="es-ES_tradnl" sz="1400">
                  <a:latin typeface="Comic Sans MS" pitchFamily="66" charset="0"/>
                </a:rPr>
                <a:t>Distribución de los materiales terrestres en función de la densidad</a:t>
              </a:r>
            </a:p>
          </p:txBody>
        </p:sp>
      </p:grpSp>
      <p:pic>
        <p:nvPicPr>
          <p:cNvPr id="13439" name="Picture 127"/>
          <p:cNvPicPr>
            <a:picLocks noChangeAspect="1" noChangeArrowheads="1"/>
          </p:cNvPicPr>
          <p:nvPr/>
        </p:nvPicPr>
        <p:blipFill>
          <a:blip r:embed="rId7"/>
          <a:srcRect/>
          <a:stretch>
            <a:fillRect/>
          </a:stretch>
        </p:blipFill>
        <p:spPr bwMode="auto">
          <a:xfrm>
            <a:off x="5219700" y="3573463"/>
            <a:ext cx="3529013" cy="2646362"/>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3316"/>
                                        </p:tgtEl>
                                        <p:attrNameLst>
                                          <p:attrName>style.visibility</p:attrName>
                                        </p:attrNameLst>
                                      </p:cBhvr>
                                      <p:to>
                                        <p:strVal val="visible"/>
                                      </p:to>
                                    </p:set>
                                    <p:anim to="" calcmode="lin" valueType="num">
                                      <p:cBhvr>
                                        <p:cTn id="7" dur="1" fill="hold"/>
                                        <p:tgtEl>
                                          <p:spTgt spid="1331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3413"/>
                                        </p:tgtEl>
                                        <p:attrNameLst>
                                          <p:attrName>style.visibility</p:attrName>
                                        </p:attrNameLst>
                                      </p:cBhvr>
                                      <p:to>
                                        <p:strVal val="visible"/>
                                      </p:to>
                                    </p:set>
                                    <p:anim to="" calcmode="lin" valueType="num">
                                      <p:cBhvr>
                                        <p:cTn id="12" dur="1" fill="hold"/>
                                        <p:tgtEl>
                                          <p:spTgt spid="13413"/>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xit" presetSubtype="0" fill="hold" nodeType="clickEffect">
                                  <p:stCondLst>
                                    <p:cond delay="0"/>
                                  </p:stCondLst>
                                  <p:childTnLst>
                                    <p:anim to="" calcmode="lin" valueType="num">
                                      <p:cBhvr>
                                        <p:cTn id="21" dur="1"/>
                                        <p:tgtEl>
                                          <p:spTgt spid="13413"/>
                                        </p:tgtEl>
                                        <p:attrNameLst>
                                          <p:attrName/>
                                        </p:attrNameLst>
                                      </p:cBhvr>
                                    </p:anim>
                                    <p:set>
                                      <p:cBhvr>
                                        <p:cTn id="22" dur="1" fill="hold">
                                          <p:stCondLst>
                                            <p:cond delay="0"/>
                                          </p:stCondLst>
                                        </p:cTn>
                                        <p:tgtEl>
                                          <p:spTgt spid="134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 to="" calcmode="lin" valueType="num">
                                      <p:cBhvr>
                                        <p:cTn id="27" dur="1" fill="hold"/>
                                        <p:tgtEl>
                                          <p:spTgt spid="3"/>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 to="" calcmode="lin" valueType="num">
                                      <p:cBhvr>
                                        <p:cTn id="32" dur="1" fill="hold"/>
                                        <p:tgtEl>
                                          <p:spTgt spid="4"/>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nodeType="clickEffect">
                                  <p:stCondLst>
                                    <p:cond delay="0"/>
                                  </p:stCondLst>
                                  <p:childTnLst>
                                    <p:set>
                                      <p:cBhvr>
                                        <p:cTn id="36" dur="1" fill="hold">
                                          <p:stCondLst>
                                            <p:cond delay="0"/>
                                          </p:stCondLst>
                                        </p:cTn>
                                        <p:tgtEl>
                                          <p:spTgt spid="13426"/>
                                        </p:tgtEl>
                                        <p:attrNameLst>
                                          <p:attrName>style.visibility</p:attrName>
                                        </p:attrNameLst>
                                      </p:cBhvr>
                                      <p:to>
                                        <p:strVal val="visible"/>
                                      </p:to>
                                    </p:set>
                                    <p:anim to="" calcmode="lin" valueType="num">
                                      <p:cBhvr>
                                        <p:cTn id="37" dur="1" fill="hold"/>
                                        <p:tgtEl>
                                          <p:spTgt spid="13426"/>
                                        </p:tgtEl>
                                        <p:attrNameLst>
                                          <p:attrName/>
                                        </p:attrNameLst>
                                      </p:cBhvr>
                                    </p:anim>
                                  </p:childTnLst>
                                </p:cTn>
                              </p:par>
                            </p:childTnLst>
                          </p:cTn>
                        </p:par>
                      </p:childTnLst>
                    </p:cTn>
                  </p:par>
                  <p:par>
                    <p:cTn id="38" fill="hold">
                      <p:stCondLst>
                        <p:cond delay="indefinite"/>
                      </p:stCondLst>
                      <p:childTnLst>
                        <p:par>
                          <p:cTn id="39" fill="hold">
                            <p:stCondLst>
                              <p:cond delay="0"/>
                            </p:stCondLst>
                            <p:childTnLst>
                              <p:par>
                                <p:cTn id="40" presetID="24" presetClass="exit" presetSubtype="0" fill="hold" nodeType="clickEffect">
                                  <p:stCondLst>
                                    <p:cond delay="0"/>
                                  </p:stCondLst>
                                  <p:childTnLst>
                                    <p:anim to="" calcmode="lin" valueType="num">
                                      <p:cBhvr>
                                        <p:cTn id="41" dur="1"/>
                                        <p:tgtEl>
                                          <p:spTgt spid="13426"/>
                                        </p:tgtEl>
                                        <p:attrNameLst>
                                          <p:attrName/>
                                        </p:attrNameLst>
                                      </p:cBhvr>
                                    </p:anim>
                                    <p:set>
                                      <p:cBhvr>
                                        <p:cTn id="42" dur="1" fill="hold">
                                          <p:stCondLst>
                                            <p:cond delay="0"/>
                                          </p:stCondLst>
                                        </p:cTn>
                                        <p:tgtEl>
                                          <p:spTgt spid="1342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nodeType="clickEffect">
                                  <p:stCondLst>
                                    <p:cond delay="0"/>
                                  </p:stCondLst>
                                  <p:childTnLst>
                                    <p:set>
                                      <p:cBhvr>
                                        <p:cTn id="46" dur="1" fill="hold">
                                          <p:stCondLst>
                                            <p:cond delay="0"/>
                                          </p:stCondLst>
                                        </p:cTn>
                                        <p:tgtEl>
                                          <p:spTgt spid="5"/>
                                        </p:tgtEl>
                                        <p:attrNameLst>
                                          <p:attrName>style.visibility</p:attrName>
                                        </p:attrNameLst>
                                      </p:cBhvr>
                                      <p:to>
                                        <p:strVal val="visible"/>
                                      </p:to>
                                    </p:set>
                                    <p:anim to="" calcmode="lin" valueType="num">
                                      <p:cBhvr>
                                        <p:cTn id="47" dur="1" fill="hold"/>
                                        <p:tgtEl>
                                          <p:spTgt spid="5"/>
                                        </p:tgtEl>
                                        <p:attrNameLst>
                                          <p:attrName/>
                                        </p:attrNameLst>
                                      </p:cBhvr>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nodeType="clickEffect">
                                  <p:stCondLst>
                                    <p:cond delay="0"/>
                                  </p:stCondLst>
                                  <p:childTnLst>
                                    <p:set>
                                      <p:cBhvr>
                                        <p:cTn id="51" dur="1" fill="hold">
                                          <p:stCondLst>
                                            <p:cond delay="0"/>
                                          </p:stCondLst>
                                        </p:cTn>
                                        <p:tgtEl>
                                          <p:spTgt spid="13430"/>
                                        </p:tgtEl>
                                        <p:attrNameLst>
                                          <p:attrName>style.visibility</p:attrName>
                                        </p:attrNameLst>
                                      </p:cBhvr>
                                      <p:to>
                                        <p:strVal val="visible"/>
                                      </p:to>
                                    </p:set>
                                    <p:anim to="" calcmode="lin" valueType="num">
                                      <p:cBhvr>
                                        <p:cTn id="52" dur="1" fill="hold"/>
                                        <p:tgtEl>
                                          <p:spTgt spid="13430"/>
                                        </p:tgtEl>
                                        <p:attrNameLst>
                                          <p:attrName/>
                                        </p:attrNameLst>
                                      </p:cBhvr>
                                    </p:anim>
                                  </p:childTnLst>
                                </p:cTn>
                              </p:par>
                            </p:childTnLst>
                          </p:cTn>
                        </p:par>
                      </p:childTnLst>
                    </p:cTn>
                  </p:par>
                  <p:par>
                    <p:cTn id="53" fill="hold">
                      <p:stCondLst>
                        <p:cond delay="indefinite"/>
                      </p:stCondLst>
                      <p:childTnLst>
                        <p:par>
                          <p:cTn id="54" fill="hold">
                            <p:stCondLst>
                              <p:cond delay="0"/>
                            </p:stCondLst>
                            <p:childTnLst>
                              <p:par>
                                <p:cTn id="55" presetID="24" presetClass="entr" presetSubtype="0" fill="hold" nodeType="clickEffect">
                                  <p:stCondLst>
                                    <p:cond delay="0"/>
                                  </p:stCondLst>
                                  <p:childTnLst>
                                    <p:set>
                                      <p:cBhvr>
                                        <p:cTn id="56" dur="1" fill="hold">
                                          <p:stCondLst>
                                            <p:cond delay="0"/>
                                          </p:stCondLst>
                                        </p:cTn>
                                        <p:tgtEl>
                                          <p:spTgt spid="6"/>
                                        </p:tgtEl>
                                        <p:attrNameLst>
                                          <p:attrName>style.visibility</p:attrName>
                                        </p:attrNameLst>
                                      </p:cBhvr>
                                      <p:to>
                                        <p:strVal val="visible"/>
                                      </p:to>
                                    </p:set>
                                    <p:anim to="" calcmode="lin" valueType="num">
                                      <p:cBhvr>
                                        <p:cTn id="57" dur="1" fill="hold"/>
                                        <p:tgtEl>
                                          <p:spTgt spid="6"/>
                                        </p:tgtEl>
                                        <p:attrNameLst>
                                          <p:attrName/>
                                        </p:attrNameLst>
                                      </p:cBhvr>
                                    </p:anim>
                                  </p:childTnLst>
                                </p:cTn>
                              </p:par>
                            </p:childTnLst>
                          </p:cTn>
                        </p:par>
                      </p:childTnLst>
                    </p:cTn>
                  </p:par>
                  <p:par>
                    <p:cTn id="58" fill="hold">
                      <p:stCondLst>
                        <p:cond delay="indefinite"/>
                      </p:stCondLst>
                      <p:childTnLst>
                        <p:par>
                          <p:cTn id="59" fill="hold">
                            <p:stCondLst>
                              <p:cond delay="0"/>
                            </p:stCondLst>
                            <p:childTnLst>
                              <p:par>
                                <p:cTn id="60" presetID="24" presetClass="entr" presetSubtype="0" fill="hold" nodeType="clickEffect">
                                  <p:stCondLst>
                                    <p:cond delay="0"/>
                                  </p:stCondLst>
                                  <p:childTnLst>
                                    <p:set>
                                      <p:cBhvr>
                                        <p:cTn id="61" dur="1" fill="hold">
                                          <p:stCondLst>
                                            <p:cond delay="0"/>
                                          </p:stCondLst>
                                        </p:cTn>
                                        <p:tgtEl>
                                          <p:spTgt spid="13434"/>
                                        </p:tgtEl>
                                        <p:attrNameLst>
                                          <p:attrName>style.visibility</p:attrName>
                                        </p:attrNameLst>
                                      </p:cBhvr>
                                      <p:to>
                                        <p:strVal val="visible"/>
                                      </p:to>
                                    </p:set>
                                    <p:anim to="" calcmode="lin" valueType="num">
                                      <p:cBhvr>
                                        <p:cTn id="62" dur="1" fill="hold"/>
                                        <p:tgtEl>
                                          <p:spTgt spid="13434"/>
                                        </p:tgtEl>
                                        <p:attrNameLst>
                                          <p:attrName/>
                                        </p:attrNameLst>
                                      </p:cBhvr>
                                    </p:anim>
                                  </p:childTnLst>
                                </p:cTn>
                              </p:par>
                            </p:childTnLst>
                          </p:cTn>
                        </p:par>
                      </p:childTnLst>
                    </p:cTn>
                  </p:par>
                  <p:par>
                    <p:cTn id="63" fill="hold">
                      <p:stCondLst>
                        <p:cond delay="indefinite"/>
                      </p:stCondLst>
                      <p:childTnLst>
                        <p:par>
                          <p:cTn id="64" fill="hold">
                            <p:stCondLst>
                              <p:cond delay="0"/>
                            </p:stCondLst>
                            <p:childTnLst>
                              <p:par>
                                <p:cTn id="65" presetID="24" presetClass="exit" presetSubtype="0" fill="hold" nodeType="clickEffect">
                                  <p:stCondLst>
                                    <p:cond delay="0"/>
                                  </p:stCondLst>
                                  <p:childTnLst>
                                    <p:anim to="" calcmode="lin" valueType="num">
                                      <p:cBhvr>
                                        <p:cTn id="66" dur="1"/>
                                        <p:tgtEl>
                                          <p:spTgt spid="13434"/>
                                        </p:tgtEl>
                                        <p:attrNameLst>
                                          <p:attrName/>
                                        </p:attrNameLst>
                                      </p:cBhvr>
                                    </p:anim>
                                    <p:set>
                                      <p:cBhvr>
                                        <p:cTn id="67" dur="1" fill="hold">
                                          <p:stCondLst>
                                            <p:cond delay="0"/>
                                          </p:stCondLst>
                                        </p:cTn>
                                        <p:tgtEl>
                                          <p:spTgt spid="13434"/>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4" presetClass="entr" presetSubtype="0" fill="hold" nodeType="clickEffect">
                                  <p:stCondLst>
                                    <p:cond delay="0"/>
                                  </p:stCondLst>
                                  <p:childTnLst>
                                    <p:set>
                                      <p:cBhvr>
                                        <p:cTn id="71" dur="1" fill="hold">
                                          <p:stCondLst>
                                            <p:cond delay="0"/>
                                          </p:stCondLst>
                                        </p:cTn>
                                        <p:tgtEl>
                                          <p:spTgt spid="7"/>
                                        </p:tgtEl>
                                        <p:attrNameLst>
                                          <p:attrName>style.visibility</p:attrName>
                                        </p:attrNameLst>
                                      </p:cBhvr>
                                      <p:to>
                                        <p:strVal val="visible"/>
                                      </p:to>
                                    </p:set>
                                    <p:anim to="" calcmode="lin" valueType="num">
                                      <p:cBhvr>
                                        <p:cTn id="72" dur="1" fill="hold"/>
                                        <p:tgtEl>
                                          <p:spTgt spid="7"/>
                                        </p:tgtEl>
                                        <p:attrNameLst>
                                          <p:attrName/>
                                        </p:attrNameLst>
                                      </p:cBhvr>
                                    </p:anim>
                                  </p:childTnLst>
                                </p:cTn>
                              </p:par>
                            </p:childTnLst>
                          </p:cTn>
                        </p:par>
                      </p:childTnLst>
                    </p:cTn>
                  </p:par>
                  <p:par>
                    <p:cTn id="73" fill="hold">
                      <p:stCondLst>
                        <p:cond delay="indefinite"/>
                      </p:stCondLst>
                      <p:childTnLst>
                        <p:par>
                          <p:cTn id="74" fill="hold">
                            <p:stCondLst>
                              <p:cond delay="0"/>
                            </p:stCondLst>
                            <p:childTnLst>
                              <p:par>
                                <p:cTn id="75" presetID="24" presetClass="entr" presetSubtype="0" fill="hold" nodeType="clickEffect">
                                  <p:stCondLst>
                                    <p:cond delay="0"/>
                                  </p:stCondLst>
                                  <p:childTnLst>
                                    <p:set>
                                      <p:cBhvr>
                                        <p:cTn id="76" dur="1" fill="hold">
                                          <p:stCondLst>
                                            <p:cond delay="0"/>
                                          </p:stCondLst>
                                        </p:cTn>
                                        <p:tgtEl>
                                          <p:spTgt spid="13439"/>
                                        </p:tgtEl>
                                        <p:attrNameLst>
                                          <p:attrName>style.visibility</p:attrName>
                                        </p:attrNameLst>
                                      </p:cBhvr>
                                      <p:to>
                                        <p:strVal val="visible"/>
                                      </p:to>
                                    </p:set>
                                    <p:anim to="" calcmode="lin" valueType="num">
                                      <p:cBhvr>
                                        <p:cTn id="77" dur="1" fill="hold"/>
                                        <p:tgtEl>
                                          <p:spTgt spid="1343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nimBg="1"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 Box 78"/>
          <p:cNvSpPr txBox="1">
            <a:spLocks noChangeArrowheads="1"/>
          </p:cNvSpPr>
          <p:nvPr/>
        </p:nvSpPr>
        <p:spPr bwMode="auto">
          <a:xfrm>
            <a:off x="2428875" y="714375"/>
            <a:ext cx="5334000" cy="461963"/>
          </a:xfrm>
          <a:prstGeom prst="rect">
            <a:avLst/>
          </a:prstGeom>
          <a:noFill/>
          <a:ln w="9525">
            <a:noFill/>
            <a:miter lim="800000"/>
            <a:headEnd/>
            <a:tailEnd/>
          </a:ln>
        </p:spPr>
        <p:txBody>
          <a:bodyPr>
            <a:spAutoFit/>
          </a:bodyPr>
          <a:lstStyle/>
          <a:p>
            <a:pPr>
              <a:spcBef>
                <a:spcPct val="50000"/>
              </a:spcBef>
            </a:pPr>
            <a:r>
              <a:rPr lang="es-ES_tradnl" sz="2400">
                <a:latin typeface="SMMedium"/>
              </a:rPr>
              <a:t>Tipos de deformaciones</a:t>
            </a:r>
            <a:endParaRPr lang="es-ES_tradnl" sz="2400"/>
          </a:p>
        </p:txBody>
      </p:sp>
      <p:grpSp>
        <p:nvGrpSpPr>
          <p:cNvPr id="2" name="Group 79"/>
          <p:cNvGrpSpPr>
            <a:grpSpLocks/>
          </p:cNvGrpSpPr>
          <p:nvPr/>
        </p:nvGrpSpPr>
        <p:grpSpPr bwMode="auto">
          <a:xfrm>
            <a:off x="171450" y="1851025"/>
            <a:ext cx="5110163" cy="4014788"/>
            <a:chOff x="182" y="1391"/>
            <a:chExt cx="3219" cy="2529"/>
          </a:xfrm>
        </p:grpSpPr>
        <p:pic>
          <p:nvPicPr>
            <p:cNvPr id="71705" name="Picture 80" descr="C:\dibujossm\Geología 17\t17-2a.jpg"/>
            <p:cNvPicPr>
              <a:picLocks noChangeAspect="1" noChangeArrowheads="1"/>
            </p:cNvPicPr>
            <p:nvPr/>
          </p:nvPicPr>
          <p:blipFill>
            <a:blip r:embed="rId2"/>
            <a:srcRect/>
            <a:stretch>
              <a:fillRect/>
            </a:stretch>
          </p:blipFill>
          <p:spPr bwMode="auto">
            <a:xfrm>
              <a:off x="644" y="1588"/>
              <a:ext cx="2712" cy="1998"/>
            </a:xfrm>
            <a:prstGeom prst="rect">
              <a:avLst/>
            </a:prstGeom>
            <a:noFill/>
            <a:ln w="9525">
              <a:noFill/>
              <a:miter lim="800000"/>
              <a:headEnd/>
              <a:tailEnd/>
            </a:ln>
          </p:spPr>
        </p:pic>
        <p:grpSp>
          <p:nvGrpSpPr>
            <p:cNvPr id="3" name="Group 81"/>
            <p:cNvGrpSpPr>
              <a:grpSpLocks/>
            </p:cNvGrpSpPr>
            <p:nvPr/>
          </p:nvGrpSpPr>
          <p:grpSpPr bwMode="auto">
            <a:xfrm>
              <a:off x="433" y="1573"/>
              <a:ext cx="2903" cy="2162"/>
              <a:chOff x="289" y="1573"/>
              <a:chExt cx="2903" cy="2162"/>
            </a:xfrm>
          </p:grpSpPr>
          <p:sp>
            <p:nvSpPr>
              <p:cNvPr id="71710" name="Rectangle 82"/>
              <p:cNvSpPr>
                <a:spLocks noChangeArrowheads="1"/>
              </p:cNvSpPr>
              <p:nvPr/>
            </p:nvSpPr>
            <p:spPr bwMode="auto">
              <a:xfrm>
                <a:off x="379" y="3565"/>
                <a:ext cx="62" cy="134"/>
              </a:xfrm>
              <a:prstGeom prst="rect">
                <a:avLst/>
              </a:prstGeom>
              <a:noFill/>
              <a:ln w="9525">
                <a:noFill/>
                <a:miter lim="800000"/>
                <a:headEnd/>
                <a:tailEnd/>
              </a:ln>
            </p:spPr>
            <p:txBody>
              <a:bodyPr wrap="none" lIns="0" tIns="0" rIns="0" bIns="0">
                <a:spAutoFit/>
              </a:bodyPr>
              <a:lstStyle/>
              <a:p>
                <a:r>
                  <a:rPr lang="es-ES_tradnl" sz="1400" b="1">
                    <a:solidFill>
                      <a:srgbClr val="000000"/>
                    </a:solidFill>
                  </a:rPr>
                  <a:t>0</a:t>
                </a:r>
                <a:endParaRPr lang="es-ES_tradnl" sz="1400"/>
              </a:p>
            </p:txBody>
          </p:sp>
          <p:sp>
            <p:nvSpPr>
              <p:cNvPr id="71711" name="Rectangle 83"/>
              <p:cNvSpPr>
                <a:spLocks noChangeArrowheads="1"/>
              </p:cNvSpPr>
              <p:nvPr/>
            </p:nvSpPr>
            <p:spPr bwMode="auto">
              <a:xfrm>
                <a:off x="979" y="3601"/>
                <a:ext cx="62" cy="134"/>
              </a:xfrm>
              <a:prstGeom prst="rect">
                <a:avLst/>
              </a:prstGeom>
              <a:noFill/>
              <a:ln w="9525">
                <a:noFill/>
                <a:miter lim="800000"/>
                <a:headEnd/>
                <a:tailEnd/>
              </a:ln>
            </p:spPr>
            <p:txBody>
              <a:bodyPr wrap="none" lIns="0" tIns="0" rIns="0" bIns="0">
                <a:spAutoFit/>
              </a:bodyPr>
              <a:lstStyle/>
              <a:p>
                <a:r>
                  <a:rPr lang="es-ES_tradnl" sz="1400" b="1">
                    <a:solidFill>
                      <a:srgbClr val="000000"/>
                    </a:solidFill>
                  </a:rPr>
                  <a:t>2</a:t>
                </a:r>
                <a:endParaRPr lang="es-ES_tradnl" sz="1400"/>
              </a:p>
            </p:txBody>
          </p:sp>
          <p:sp>
            <p:nvSpPr>
              <p:cNvPr id="71712" name="Rectangle 84"/>
              <p:cNvSpPr>
                <a:spLocks noChangeArrowheads="1"/>
              </p:cNvSpPr>
              <p:nvPr/>
            </p:nvSpPr>
            <p:spPr bwMode="auto">
              <a:xfrm>
                <a:off x="1494" y="3601"/>
                <a:ext cx="62" cy="134"/>
              </a:xfrm>
              <a:prstGeom prst="rect">
                <a:avLst/>
              </a:prstGeom>
              <a:noFill/>
              <a:ln w="9525">
                <a:noFill/>
                <a:miter lim="800000"/>
                <a:headEnd/>
                <a:tailEnd/>
              </a:ln>
            </p:spPr>
            <p:txBody>
              <a:bodyPr wrap="none" lIns="0" tIns="0" rIns="0" bIns="0">
                <a:spAutoFit/>
              </a:bodyPr>
              <a:lstStyle/>
              <a:p>
                <a:r>
                  <a:rPr lang="es-ES_tradnl" sz="1400" b="1">
                    <a:solidFill>
                      <a:srgbClr val="000000"/>
                    </a:solidFill>
                  </a:rPr>
                  <a:t>4</a:t>
                </a:r>
                <a:endParaRPr lang="es-ES_tradnl" sz="1400"/>
              </a:p>
            </p:txBody>
          </p:sp>
          <p:sp>
            <p:nvSpPr>
              <p:cNvPr id="71713" name="Rectangle 85"/>
              <p:cNvSpPr>
                <a:spLocks noChangeArrowheads="1"/>
              </p:cNvSpPr>
              <p:nvPr/>
            </p:nvSpPr>
            <p:spPr bwMode="auto">
              <a:xfrm>
                <a:off x="2010" y="3601"/>
                <a:ext cx="62" cy="134"/>
              </a:xfrm>
              <a:prstGeom prst="rect">
                <a:avLst/>
              </a:prstGeom>
              <a:noFill/>
              <a:ln w="9525">
                <a:noFill/>
                <a:miter lim="800000"/>
                <a:headEnd/>
                <a:tailEnd/>
              </a:ln>
            </p:spPr>
            <p:txBody>
              <a:bodyPr wrap="none" lIns="0" tIns="0" rIns="0" bIns="0">
                <a:spAutoFit/>
              </a:bodyPr>
              <a:lstStyle/>
              <a:p>
                <a:r>
                  <a:rPr lang="es-ES_tradnl" sz="1400" b="1">
                    <a:solidFill>
                      <a:srgbClr val="000000"/>
                    </a:solidFill>
                  </a:rPr>
                  <a:t>6</a:t>
                </a:r>
                <a:endParaRPr lang="es-ES_tradnl" sz="1400"/>
              </a:p>
            </p:txBody>
          </p:sp>
          <p:sp>
            <p:nvSpPr>
              <p:cNvPr id="71714" name="Rectangle 86"/>
              <p:cNvSpPr>
                <a:spLocks noChangeArrowheads="1"/>
              </p:cNvSpPr>
              <p:nvPr/>
            </p:nvSpPr>
            <p:spPr bwMode="auto">
              <a:xfrm>
                <a:off x="2526" y="3601"/>
                <a:ext cx="62" cy="134"/>
              </a:xfrm>
              <a:prstGeom prst="rect">
                <a:avLst/>
              </a:prstGeom>
              <a:noFill/>
              <a:ln w="9525">
                <a:noFill/>
                <a:miter lim="800000"/>
                <a:headEnd/>
                <a:tailEnd/>
              </a:ln>
            </p:spPr>
            <p:txBody>
              <a:bodyPr wrap="none" lIns="0" tIns="0" rIns="0" bIns="0">
                <a:spAutoFit/>
              </a:bodyPr>
              <a:lstStyle/>
              <a:p>
                <a:r>
                  <a:rPr lang="es-ES_tradnl" sz="1400" b="1">
                    <a:solidFill>
                      <a:srgbClr val="000000"/>
                    </a:solidFill>
                  </a:rPr>
                  <a:t>8</a:t>
                </a:r>
                <a:endParaRPr lang="es-ES_tradnl" sz="1400"/>
              </a:p>
            </p:txBody>
          </p:sp>
          <p:sp>
            <p:nvSpPr>
              <p:cNvPr id="71715" name="Rectangle 87"/>
              <p:cNvSpPr>
                <a:spLocks noChangeArrowheads="1"/>
              </p:cNvSpPr>
              <p:nvPr/>
            </p:nvSpPr>
            <p:spPr bwMode="auto">
              <a:xfrm>
                <a:off x="3012" y="3601"/>
                <a:ext cx="124" cy="134"/>
              </a:xfrm>
              <a:prstGeom prst="rect">
                <a:avLst/>
              </a:prstGeom>
              <a:noFill/>
              <a:ln w="9525">
                <a:noFill/>
                <a:miter lim="800000"/>
                <a:headEnd/>
                <a:tailEnd/>
              </a:ln>
            </p:spPr>
            <p:txBody>
              <a:bodyPr wrap="none" lIns="0" tIns="0" rIns="0" bIns="0">
                <a:spAutoFit/>
              </a:bodyPr>
              <a:lstStyle/>
              <a:p>
                <a:r>
                  <a:rPr lang="es-ES_tradnl" sz="1400" b="1">
                    <a:solidFill>
                      <a:srgbClr val="000000"/>
                    </a:solidFill>
                  </a:rPr>
                  <a:t>10</a:t>
                </a:r>
                <a:endParaRPr lang="es-ES_tradnl" sz="1400"/>
              </a:p>
            </p:txBody>
          </p:sp>
          <p:sp>
            <p:nvSpPr>
              <p:cNvPr id="71716" name="Rectangle 88"/>
              <p:cNvSpPr>
                <a:spLocks noChangeArrowheads="1"/>
              </p:cNvSpPr>
              <p:nvPr/>
            </p:nvSpPr>
            <p:spPr bwMode="auto">
              <a:xfrm>
                <a:off x="301" y="3007"/>
                <a:ext cx="124" cy="134"/>
              </a:xfrm>
              <a:prstGeom prst="rect">
                <a:avLst/>
              </a:prstGeom>
              <a:noFill/>
              <a:ln w="9525">
                <a:noFill/>
                <a:miter lim="800000"/>
                <a:headEnd/>
                <a:tailEnd/>
              </a:ln>
            </p:spPr>
            <p:txBody>
              <a:bodyPr wrap="none" lIns="0" tIns="0" rIns="0" bIns="0">
                <a:spAutoFit/>
              </a:bodyPr>
              <a:lstStyle/>
              <a:p>
                <a:r>
                  <a:rPr lang="es-ES_tradnl" sz="1400" b="1">
                    <a:solidFill>
                      <a:srgbClr val="000000"/>
                    </a:solidFill>
                  </a:rPr>
                  <a:t>10</a:t>
                </a:r>
                <a:endParaRPr lang="es-ES_tradnl" sz="1400"/>
              </a:p>
            </p:txBody>
          </p:sp>
          <p:sp>
            <p:nvSpPr>
              <p:cNvPr id="71717" name="Rectangle 89"/>
              <p:cNvSpPr>
                <a:spLocks noChangeArrowheads="1"/>
              </p:cNvSpPr>
              <p:nvPr/>
            </p:nvSpPr>
            <p:spPr bwMode="auto">
              <a:xfrm>
                <a:off x="295" y="2539"/>
                <a:ext cx="124" cy="134"/>
              </a:xfrm>
              <a:prstGeom prst="rect">
                <a:avLst/>
              </a:prstGeom>
              <a:noFill/>
              <a:ln w="9525">
                <a:noFill/>
                <a:miter lim="800000"/>
                <a:headEnd/>
                <a:tailEnd/>
              </a:ln>
            </p:spPr>
            <p:txBody>
              <a:bodyPr wrap="none" lIns="0" tIns="0" rIns="0" bIns="0">
                <a:spAutoFit/>
              </a:bodyPr>
              <a:lstStyle/>
              <a:p>
                <a:r>
                  <a:rPr lang="es-ES_tradnl" sz="1400" b="1">
                    <a:solidFill>
                      <a:srgbClr val="000000"/>
                    </a:solidFill>
                  </a:rPr>
                  <a:t>20</a:t>
                </a:r>
                <a:endParaRPr lang="es-ES_tradnl" sz="1400"/>
              </a:p>
            </p:txBody>
          </p:sp>
          <p:sp>
            <p:nvSpPr>
              <p:cNvPr id="71718" name="Rectangle 90"/>
              <p:cNvSpPr>
                <a:spLocks noChangeArrowheads="1"/>
              </p:cNvSpPr>
              <p:nvPr/>
            </p:nvSpPr>
            <p:spPr bwMode="auto">
              <a:xfrm>
                <a:off x="289" y="2071"/>
                <a:ext cx="124" cy="134"/>
              </a:xfrm>
              <a:prstGeom prst="rect">
                <a:avLst/>
              </a:prstGeom>
              <a:noFill/>
              <a:ln w="9525">
                <a:noFill/>
                <a:miter lim="800000"/>
                <a:headEnd/>
                <a:tailEnd/>
              </a:ln>
            </p:spPr>
            <p:txBody>
              <a:bodyPr wrap="none" lIns="0" tIns="0" rIns="0" bIns="0">
                <a:spAutoFit/>
              </a:bodyPr>
              <a:lstStyle/>
              <a:p>
                <a:r>
                  <a:rPr lang="es-ES_tradnl" sz="1400" b="1">
                    <a:solidFill>
                      <a:srgbClr val="000000"/>
                    </a:solidFill>
                  </a:rPr>
                  <a:t>30</a:t>
                </a:r>
                <a:endParaRPr lang="es-ES_tradnl" sz="1400"/>
              </a:p>
            </p:txBody>
          </p:sp>
          <p:sp>
            <p:nvSpPr>
              <p:cNvPr id="71719" name="Rectangle 91"/>
              <p:cNvSpPr>
                <a:spLocks noChangeArrowheads="1"/>
              </p:cNvSpPr>
              <p:nvPr/>
            </p:nvSpPr>
            <p:spPr bwMode="auto">
              <a:xfrm>
                <a:off x="289" y="1609"/>
                <a:ext cx="124" cy="134"/>
              </a:xfrm>
              <a:prstGeom prst="rect">
                <a:avLst/>
              </a:prstGeom>
              <a:noFill/>
              <a:ln w="9525">
                <a:noFill/>
                <a:miter lim="800000"/>
                <a:headEnd/>
                <a:tailEnd/>
              </a:ln>
            </p:spPr>
            <p:txBody>
              <a:bodyPr wrap="none" lIns="0" tIns="0" rIns="0" bIns="0">
                <a:spAutoFit/>
              </a:bodyPr>
              <a:lstStyle/>
              <a:p>
                <a:r>
                  <a:rPr lang="es-ES_tradnl" sz="1400" b="1">
                    <a:solidFill>
                      <a:srgbClr val="000000"/>
                    </a:solidFill>
                  </a:rPr>
                  <a:t>40</a:t>
                </a:r>
                <a:endParaRPr lang="es-ES_tradnl" sz="1400"/>
              </a:p>
            </p:txBody>
          </p:sp>
          <p:sp>
            <p:nvSpPr>
              <p:cNvPr id="71720" name="Freeform 92"/>
              <p:cNvSpPr>
                <a:spLocks/>
              </p:cNvSpPr>
              <p:nvPr/>
            </p:nvSpPr>
            <p:spPr bwMode="auto">
              <a:xfrm>
                <a:off x="493" y="1573"/>
                <a:ext cx="2699" cy="1998"/>
              </a:xfrm>
              <a:custGeom>
                <a:avLst/>
                <a:gdLst>
                  <a:gd name="T0" fmla="*/ 0 w 2699"/>
                  <a:gd name="T1" fmla="*/ 0 h 1998"/>
                  <a:gd name="T2" fmla="*/ 0 w 2699"/>
                  <a:gd name="T3" fmla="*/ 1998 h 1998"/>
                  <a:gd name="T4" fmla="*/ 2699 w 2699"/>
                  <a:gd name="T5" fmla="*/ 1998 h 1998"/>
                  <a:gd name="T6" fmla="*/ 0 60000 65536"/>
                  <a:gd name="T7" fmla="*/ 0 60000 65536"/>
                  <a:gd name="T8" fmla="*/ 0 60000 65536"/>
                  <a:gd name="T9" fmla="*/ 0 w 2699"/>
                  <a:gd name="T10" fmla="*/ 0 h 1998"/>
                  <a:gd name="T11" fmla="*/ 2699 w 2699"/>
                  <a:gd name="T12" fmla="*/ 1998 h 1998"/>
                </a:gdLst>
                <a:ahLst/>
                <a:cxnLst>
                  <a:cxn ang="T6">
                    <a:pos x="T0" y="T1"/>
                  </a:cxn>
                  <a:cxn ang="T7">
                    <a:pos x="T2" y="T3"/>
                  </a:cxn>
                  <a:cxn ang="T8">
                    <a:pos x="T4" y="T5"/>
                  </a:cxn>
                </a:cxnLst>
                <a:rect l="T9" t="T10" r="T11" b="T12"/>
                <a:pathLst>
                  <a:path w="2699" h="1998">
                    <a:moveTo>
                      <a:pt x="0" y="0"/>
                    </a:moveTo>
                    <a:lnTo>
                      <a:pt x="0" y="1998"/>
                    </a:lnTo>
                    <a:lnTo>
                      <a:pt x="2699" y="1998"/>
                    </a:lnTo>
                  </a:path>
                </a:pathLst>
              </a:custGeom>
              <a:noFill/>
              <a:ln w="9525">
                <a:solidFill>
                  <a:srgbClr val="000000"/>
                </a:solidFill>
                <a:round/>
                <a:headEnd/>
                <a:tailEnd/>
              </a:ln>
            </p:spPr>
            <p:txBody>
              <a:bodyPr/>
              <a:lstStyle/>
              <a:p>
                <a:endParaRPr lang="es-ES_tradnl"/>
              </a:p>
            </p:txBody>
          </p:sp>
          <p:sp>
            <p:nvSpPr>
              <p:cNvPr id="71721" name="Line 93"/>
              <p:cNvSpPr>
                <a:spLocks noChangeShapeType="1"/>
              </p:cNvSpPr>
              <p:nvPr/>
            </p:nvSpPr>
            <p:spPr bwMode="auto">
              <a:xfrm flipV="1">
                <a:off x="463" y="3571"/>
                <a:ext cx="30" cy="24"/>
              </a:xfrm>
              <a:prstGeom prst="line">
                <a:avLst/>
              </a:prstGeom>
              <a:noFill/>
              <a:ln w="9525">
                <a:solidFill>
                  <a:srgbClr val="000000"/>
                </a:solidFill>
                <a:round/>
                <a:headEnd/>
                <a:tailEnd/>
              </a:ln>
            </p:spPr>
            <p:txBody>
              <a:bodyPr/>
              <a:lstStyle/>
              <a:p>
                <a:endParaRPr lang="es-ES"/>
              </a:p>
            </p:txBody>
          </p:sp>
          <p:sp>
            <p:nvSpPr>
              <p:cNvPr id="71722" name="Line 94"/>
              <p:cNvSpPr>
                <a:spLocks noChangeShapeType="1"/>
              </p:cNvSpPr>
              <p:nvPr/>
            </p:nvSpPr>
            <p:spPr bwMode="auto">
              <a:xfrm>
                <a:off x="451" y="3103"/>
                <a:ext cx="42" cy="1"/>
              </a:xfrm>
              <a:prstGeom prst="line">
                <a:avLst/>
              </a:prstGeom>
              <a:noFill/>
              <a:ln w="9525">
                <a:solidFill>
                  <a:srgbClr val="000000"/>
                </a:solidFill>
                <a:round/>
                <a:headEnd/>
                <a:tailEnd/>
              </a:ln>
            </p:spPr>
            <p:txBody>
              <a:bodyPr/>
              <a:lstStyle/>
              <a:p>
                <a:endParaRPr lang="es-ES"/>
              </a:p>
            </p:txBody>
          </p:sp>
          <p:sp>
            <p:nvSpPr>
              <p:cNvPr id="71723" name="Line 95"/>
              <p:cNvSpPr>
                <a:spLocks noChangeShapeType="1"/>
              </p:cNvSpPr>
              <p:nvPr/>
            </p:nvSpPr>
            <p:spPr bwMode="auto">
              <a:xfrm flipV="1">
                <a:off x="1009" y="3577"/>
                <a:ext cx="1" cy="36"/>
              </a:xfrm>
              <a:prstGeom prst="line">
                <a:avLst/>
              </a:prstGeom>
              <a:noFill/>
              <a:ln w="9525">
                <a:solidFill>
                  <a:srgbClr val="000000"/>
                </a:solidFill>
                <a:round/>
                <a:headEnd/>
                <a:tailEnd/>
              </a:ln>
            </p:spPr>
            <p:txBody>
              <a:bodyPr/>
              <a:lstStyle/>
              <a:p>
                <a:endParaRPr lang="es-ES"/>
              </a:p>
            </p:txBody>
          </p:sp>
          <p:sp>
            <p:nvSpPr>
              <p:cNvPr id="71724" name="Line 96"/>
              <p:cNvSpPr>
                <a:spLocks noChangeShapeType="1"/>
              </p:cNvSpPr>
              <p:nvPr/>
            </p:nvSpPr>
            <p:spPr bwMode="auto">
              <a:xfrm flipV="1">
                <a:off x="1524" y="3577"/>
                <a:ext cx="1" cy="36"/>
              </a:xfrm>
              <a:prstGeom prst="line">
                <a:avLst/>
              </a:prstGeom>
              <a:noFill/>
              <a:ln w="9525">
                <a:solidFill>
                  <a:srgbClr val="000000"/>
                </a:solidFill>
                <a:round/>
                <a:headEnd/>
                <a:tailEnd/>
              </a:ln>
            </p:spPr>
            <p:txBody>
              <a:bodyPr/>
              <a:lstStyle/>
              <a:p>
                <a:endParaRPr lang="es-ES"/>
              </a:p>
            </p:txBody>
          </p:sp>
          <p:sp>
            <p:nvSpPr>
              <p:cNvPr id="71725" name="Line 97"/>
              <p:cNvSpPr>
                <a:spLocks noChangeShapeType="1"/>
              </p:cNvSpPr>
              <p:nvPr/>
            </p:nvSpPr>
            <p:spPr bwMode="auto">
              <a:xfrm flipV="1">
                <a:off x="2034" y="3577"/>
                <a:ext cx="1" cy="36"/>
              </a:xfrm>
              <a:prstGeom prst="line">
                <a:avLst/>
              </a:prstGeom>
              <a:noFill/>
              <a:ln w="9525">
                <a:solidFill>
                  <a:srgbClr val="000000"/>
                </a:solidFill>
                <a:round/>
                <a:headEnd/>
                <a:tailEnd/>
              </a:ln>
            </p:spPr>
            <p:txBody>
              <a:bodyPr/>
              <a:lstStyle/>
              <a:p>
                <a:endParaRPr lang="es-ES"/>
              </a:p>
            </p:txBody>
          </p:sp>
          <p:sp>
            <p:nvSpPr>
              <p:cNvPr id="71726" name="Line 98"/>
              <p:cNvSpPr>
                <a:spLocks noChangeShapeType="1"/>
              </p:cNvSpPr>
              <p:nvPr/>
            </p:nvSpPr>
            <p:spPr bwMode="auto">
              <a:xfrm flipV="1">
                <a:off x="2550" y="3577"/>
                <a:ext cx="1" cy="36"/>
              </a:xfrm>
              <a:prstGeom prst="line">
                <a:avLst/>
              </a:prstGeom>
              <a:noFill/>
              <a:ln w="9525">
                <a:solidFill>
                  <a:srgbClr val="000000"/>
                </a:solidFill>
                <a:round/>
                <a:headEnd/>
                <a:tailEnd/>
              </a:ln>
            </p:spPr>
            <p:txBody>
              <a:bodyPr/>
              <a:lstStyle/>
              <a:p>
                <a:endParaRPr lang="es-ES"/>
              </a:p>
            </p:txBody>
          </p:sp>
          <p:sp>
            <p:nvSpPr>
              <p:cNvPr id="71727" name="Line 99"/>
              <p:cNvSpPr>
                <a:spLocks noChangeShapeType="1"/>
              </p:cNvSpPr>
              <p:nvPr/>
            </p:nvSpPr>
            <p:spPr bwMode="auto">
              <a:xfrm flipV="1">
                <a:off x="3066" y="3577"/>
                <a:ext cx="1" cy="36"/>
              </a:xfrm>
              <a:prstGeom prst="line">
                <a:avLst/>
              </a:prstGeom>
              <a:noFill/>
              <a:ln w="9525">
                <a:solidFill>
                  <a:srgbClr val="000000"/>
                </a:solidFill>
                <a:round/>
                <a:headEnd/>
                <a:tailEnd/>
              </a:ln>
            </p:spPr>
            <p:txBody>
              <a:bodyPr/>
              <a:lstStyle/>
              <a:p>
                <a:endParaRPr lang="es-ES"/>
              </a:p>
            </p:txBody>
          </p:sp>
          <p:sp>
            <p:nvSpPr>
              <p:cNvPr id="71728" name="Line 100"/>
              <p:cNvSpPr>
                <a:spLocks noChangeShapeType="1"/>
              </p:cNvSpPr>
              <p:nvPr/>
            </p:nvSpPr>
            <p:spPr bwMode="auto">
              <a:xfrm>
                <a:off x="451" y="2635"/>
                <a:ext cx="42" cy="1"/>
              </a:xfrm>
              <a:prstGeom prst="line">
                <a:avLst/>
              </a:prstGeom>
              <a:noFill/>
              <a:ln w="9525">
                <a:solidFill>
                  <a:srgbClr val="000000"/>
                </a:solidFill>
                <a:round/>
                <a:headEnd/>
                <a:tailEnd/>
              </a:ln>
            </p:spPr>
            <p:txBody>
              <a:bodyPr/>
              <a:lstStyle/>
              <a:p>
                <a:endParaRPr lang="es-ES"/>
              </a:p>
            </p:txBody>
          </p:sp>
          <p:sp>
            <p:nvSpPr>
              <p:cNvPr id="71729" name="Line 101"/>
              <p:cNvSpPr>
                <a:spLocks noChangeShapeType="1"/>
              </p:cNvSpPr>
              <p:nvPr/>
            </p:nvSpPr>
            <p:spPr bwMode="auto">
              <a:xfrm>
                <a:off x="451" y="2167"/>
                <a:ext cx="42" cy="1"/>
              </a:xfrm>
              <a:prstGeom prst="line">
                <a:avLst/>
              </a:prstGeom>
              <a:noFill/>
              <a:ln w="9525">
                <a:solidFill>
                  <a:srgbClr val="000000"/>
                </a:solidFill>
                <a:round/>
                <a:headEnd/>
                <a:tailEnd/>
              </a:ln>
            </p:spPr>
            <p:txBody>
              <a:bodyPr/>
              <a:lstStyle/>
              <a:p>
                <a:endParaRPr lang="es-ES"/>
              </a:p>
            </p:txBody>
          </p:sp>
          <p:sp>
            <p:nvSpPr>
              <p:cNvPr id="71730" name="Line 102"/>
              <p:cNvSpPr>
                <a:spLocks noChangeShapeType="1"/>
              </p:cNvSpPr>
              <p:nvPr/>
            </p:nvSpPr>
            <p:spPr bwMode="auto">
              <a:xfrm>
                <a:off x="451" y="1705"/>
                <a:ext cx="42" cy="1"/>
              </a:xfrm>
              <a:prstGeom prst="line">
                <a:avLst/>
              </a:prstGeom>
              <a:noFill/>
              <a:ln w="9525">
                <a:solidFill>
                  <a:srgbClr val="000000"/>
                </a:solidFill>
                <a:round/>
                <a:headEnd/>
                <a:tailEnd/>
              </a:ln>
            </p:spPr>
            <p:txBody>
              <a:bodyPr/>
              <a:lstStyle/>
              <a:p>
                <a:endParaRPr lang="es-ES"/>
              </a:p>
            </p:txBody>
          </p:sp>
        </p:grpSp>
        <p:sp>
          <p:nvSpPr>
            <p:cNvPr id="71707" name="Text Box 103"/>
            <p:cNvSpPr txBox="1">
              <a:spLocks noChangeArrowheads="1"/>
            </p:cNvSpPr>
            <p:nvPr/>
          </p:nvSpPr>
          <p:spPr bwMode="auto">
            <a:xfrm>
              <a:off x="601" y="1391"/>
              <a:ext cx="2800" cy="192"/>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b="1"/>
                <a:t>RELACIÓN ENTRE ESFUERZO Y DEFORMACIÓN</a:t>
              </a:r>
            </a:p>
          </p:txBody>
        </p:sp>
        <p:sp>
          <p:nvSpPr>
            <p:cNvPr id="71708" name="Text Box 104"/>
            <p:cNvSpPr txBox="1">
              <a:spLocks noChangeArrowheads="1"/>
            </p:cNvSpPr>
            <p:nvPr/>
          </p:nvSpPr>
          <p:spPr bwMode="auto">
            <a:xfrm>
              <a:off x="1635" y="3728"/>
              <a:ext cx="964" cy="192"/>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Deformación (%)</a:t>
              </a:r>
            </a:p>
          </p:txBody>
        </p:sp>
        <p:sp>
          <p:nvSpPr>
            <p:cNvPr id="71709" name="Text Box 105"/>
            <p:cNvSpPr txBox="1">
              <a:spLocks noChangeArrowheads="1"/>
            </p:cNvSpPr>
            <p:nvPr/>
          </p:nvSpPr>
          <p:spPr bwMode="auto">
            <a:xfrm rot="-5400000">
              <a:off x="-204" y="2340"/>
              <a:ext cx="964" cy="192"/>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Esfuerzo (kbars)</a:t>
              </a:r>
            </a:p>
          </p:txBody>
        </p:sp>
      </p:grpSp>
      <p:sp>
        <p:nvSpPr>
          <p:cNvPr id="2154" name="Text Box 106"/>
          <p:cNvSpPr txBox="1">
            <a:spLocks noChangeArrowheads="1"/>
          </p:cNvSpPr>
          <p:nvPr/>
        </p:nvSpPr>
        <p:spPr bwMode="auto">
          <a:xfrm>
            <a:off x="5702300" y="1697038"/>
            <a:ext cx="3016250" cy="336550"/>
          </a:xfrm>
          <a:prstGeom prst="rect">
            <a:avLst/>
          </a:prstGeom>
          <a:solidFill>
            <a:srgbClr val="FFCCCC"/>
          </a:solidFill>
          <a:ln w="28575">
            <a:noFill/>
            <a:miter lim="800000"/>
            <a:headEnd/>
            <a:tailEnd type="none" w="lg" len="med"/>
          </a:ln>
        </p:spPr>
        <p:txBody>
          <a:bodyPr lIns="90000" tIns="46800" rIns="90000" bIns="46800" anchor="ctr">
            <a:spAutoFit/>
          </a:bodyPr>
          <a:lstStyle/>
          <a:p>
            <a:pPr algn="ctr">
              <a:spcBef>
                <a:spcPct val="50000"/>
              </a:spcBef>
            </a:pPr>
            <a:r>
              <a:rPr lang="es-ES_tradnl" sz="1600" b="1"/>
              <a:t>TIPOS DE DEFORMACIONES</a:t>
            </a:r>
          </a:p>
        </p:txBody>
      </p:sp>
      <p:sp>
        <p:nvSpPr>
          <p:cNvPr id="2155" name="Text Box 107"/>
          <p:cNvSpPr txBox="1">
            <a:spLocks noChangeArrowheads="1"/>
          </p:cNvSpPr>
          <p:nvPr/>
        </p:nvSpPr>
        <p:spPr bwMode="auto">
          <a:xfrm>
            <a:off x="5453063" y="2347913"/>
            <a:ext cx="1022350" cy="336550"/>
          </a:xfrm>
          <a:prstGeom prst="rect">
            <a:avLst/>
          </a:prstGeom>
          <a:solidFill>
            <a:srgbClr val="A3F9D2"/>
          </a:solidFill>
          <a:ln w="28575">
            <a:noFill/>
            <a:miter lim="800000"/>
            <a:headEnd/>
            <a:tailEnd type="none" w="lg" len="med"/>
          </a:ln>
        </p:spPr>
        <p:txBody>
          <a:bodyPr lIns="90000" tIns="46800" rIns="90000" bIns="46800" anchor="ctr">
            <a:spAutoFit/>
          </a:bodyPr>
          <a:lstStyle/>
          <a:p>
            <a:pPr>
              <a:spcBef>
                <a:spcPct val="50000"/>
              </a:spcBef>
            </a:pPr>
            <a:r>
              <a:rPr lang="es-ES_tradnl" sz="1600" b="1"/>
              <a:t>Elástica</a:t>
            </a:r>
          </a:p>
        </p:txBody>
      </p:sp>
      <p:sp>
        <p:nvSpPr>
          <p:cNvPr id="2156" name="Text Box 108"/>
          <p:cNvSpPr txBox="1">
            <a:spLocks noChangeArrowheads="1"/>
          </p:cNvSpPr>
          <p:nvPr/>
        </p:nvSpPr>
        <p:spPr bwMode="auto">
          <a:xfrm>
            <a:off x="5453063" y="3586163"/>
            <a:ext cx="2003425" cy="336550"/>
          </a:xfrm>
          <a:prstGeom prst="rect">
            <a:avLst/>
          </a:prstGeom>
          <a:solidFill>
            <a:srgbClr val="A3F9D2"/>
          </a:solidFill>
          <a:ln w="28575">
            <a:noFill/>
            <a:miter lim="800000"/>
            <a:headEnd/>
            <a:tailEnd type="none" w="lg" len="med"/>
          </a:ln>
        </p:spPr>
        <p:txBody>
          <a:bodyPr lIns="90000" tIns="46800" rIns="90000" bIns="46800" anchor="ctr">
            <a:spAutoFit/>
          </a:bodyPr>
          <a:lstStyle/>
          <a:p>
            <a:pPr>
              <a:spcBef>
                <a:spcPct val="50000"/>
              </a:spcBef>
            </a:pPr>
            <a:r>
              <a:rPr lang="es-ES_tradnl" sz="1600" b="1"/>
              <a:t>Plástica o dúctil</a:t>
            </a:r>
          </a:p>
        </p:txBody>
      </p:sp>
      <p:sp>
        <p:nvSpPr>
          <p:cNvPr id="2157" name="Text Box 109"/>
          <p:cNvSpPr txBox="1">
            <a:spLocks noChangeArrowheads="1"/>
          </p:cNvSpPr>
          <p:nvPr/>
        </p:nvSpPr>
        <p:spPr bwMode="auto">
          <a:xfrm>
            <a:off x="5453063" y="4613275"/>
            <a:ext cx="1571625" cy="336550"/>
          </a:xfrm>
          <a:prstGeom prst="rect">
            <a:avLst/>
          </a:prstGeom>
          <a:solidFill>
            <a:srgbClr val="A3F9D2"/>
          </a:solidFill>
          <a:ln w="28575">
            <a:noFill/>
            <a:miter lim="800000"/>
            <a:headEnd/>
            <a:tailEnd type="none" w="lg" len="med"/>
          </a:ln>
        </p:spPr>
        <p:txBody>
          <a:bodyPr lIns="90000" tIns="46800" rIns="90000" bIns="46800" anchor="ctr">
            <a:spAutoFit/>
          </a:bodyPr>
          <a:lstStyle/>
          <a:p>
            <a:pPr>
              <a:spcBef>
                <a:spcPct val="50000"/>
              </a:spcBef>
            </a:pPr>
            <a:r>
              <a:rPr lang="es-ES_tradnl" sz="1600" b="1"/>
              <a:t>Por rotura</a:t>
            </a:r>
          </a:p>
        </p:txBody>
      </p:sp>
      <p:sp>
        <p:nvSpPr>
          <p:cNvPr id="2158" name="Text Box 110"/>
          <p:cNvSpPr txBox="1">
            <a:spLocks noChangeArrowheads="1"/>
          </p:cNvSpPr>
          <p:nvPr/>
        </p:nvSpPr>
        <p:spPr bwMode="auto">
          <a:xfrm>
            <a:off x="5453063" y="2770188"/>
            <a:ext cx="3373437" cy="730250"/>
          </a:xfrm>
          <a:prstGeom prst="rect">
            <a:avLst/>
          </a:prstGeom>
          <a:solidFill>
            <a:srgbClr val="F8F6A0"/>
          </a:solidFill>
          <a:ln w="28575">
            <a:noFill/>
            <a:miter lim="800000"/>
            <a:headEnd/>
            <a:tailEnd type="none" w="lg" len="med"/>
          </a:ln>
        </p:spPr>
        <p:txBody>
          <a:bodyPr lIns="90000" tIns="46800" rIns="90000" bIns="46800" anchor="ctr">
            <a:spAutoFit/>
          </a:bodyPr>
          <a:lstStyle/>
          <a:p>
            <a:pPr>
              <a:spcBef>
                <a:spcPct val="50000"/>
              </a:spcBef>
            </a:pPr>
            <a:r>
              <a:rPr lang="es-ES_tradnl" sz="1400"/>
              <a:t>El material se deforma al ser sometido a un esfuerzo pero recupera su forma y volumen cuando este cesa.</a:t>
            </a:r>
          </a:p>
        </p:txBody>
      </p:sp>
      <p:sp>
        <p:nvSpPr>
          <p:cNvPr id="2159" name="Text Box 111"/>
          <p:cNvSpPr txBox="1">
            <a:spLocks noChangeArrowheads="1"/>
          </p:cNvSpPr>
          <p:nvPr/>
        </p:nvSpPr>
        <p:spPr bwMode="auto">
          <a:xfrm>
            <a:off x="5453063" y="4010025"/>
            <a:ext cx="3373437" cy="517525"/>
          </a:xfrm>
          <a:prstGeom prst="rect">
            <a:avLst/>
          </a:prstGeom>
          <a:solidFill>
            <a:srgbClr val="F8F6A0"/>
          </a:solidFill>
          <a:ln w="28575">
            <a:noFill/>
            <a:miter lim="800000"/>
            <a:headEnd/>
            <a:tailEnd type="none" w="lg" len="med"/>
          </a:ln>
        </p:spPr>
        <p:txBody>
          <a:bodyPr lIns="90000" tIns="46800" rIns="90000" bIns="46800" anchor="ctr">
            <a:spAutoFit/>
          </a:bodyPr>
          <a:lstStyle/>
          <a:p>
            <a:pPr>
              <a:spcBef>
                <a:spcPct val="50000"/>
              </a:spcBef>
            </a:pPr>
            <a:r>
              <a:rPr lang="es-ES_tradnl" sz="1400"/>
              <a:t>La deformación permanece después de haber cesado el esfuerzo.</a:t>
            </a:r>
          </a:p>
        </p:txBody>
      </p:sp>
      <p:sp>
        <p:nvSpPr>
          <p:cNvPr id="2160" name="Text Box 112"/>
          <p:cNvSpPr txBox="1">
            <a:spLocks noChangeArrowheads="1"/>
          </p:cNvSpPr>
          <p:nvPr/>
        </p:nvSpPr>
        <p:spPr bwMode="auto">
          <a:xfrm>
            <a:off x="5453063" y="5037138"/>
            <a:ext cx="3373437" cy="517525"/>
          </a:xfrm>
          <a:prstGeom prst="rect">
            <a:avLst/>
          </a:prstGeom>
          <a:solidFill>
            <a:srgbClr val="F8F6A0"/>
          </a:solidFill>
          <a:ln w="28575">
            <a:noFill/>
            <a:miter lim="800000"/>
            <a:headEnd/>
            <a:tailEnd type="none" w="lg" len="med"/>
          </a:ln>
        </p:spPr>
        <p:txBody>
          <a:bodyPr lIns="90000" tIns="46800" rIns="90000" bIns="46800" anchor="ctr">
            <a:spAutoFit/>
          </a:bodyPr>
          <a:lstStyle/>
          <a:p>
            <a:pPr>
              <a:spcBef>
                <a:spcPct val="50000"/>
              </a:spcBef>
            </a:pPr>
            <a:r>
              <a:rPr lang="es-ES_tradnl" sz="1400"/>
              <a:t>El esfuerzo hace perder la cohesión interna del material y se fractura.</a:t>
            </a:r>
          </a:p>
        </p:txBody>
      </p:sp>
      <p:pic>
        <p:nvPicPr>
          <p:cNvPr id="2161" name="Picture 113" descr="C:\dibujossm\Geología 17\t17-2a.WMF"/>
          <p:cNvPicPr>
            <a:picLocks noChangeAspect="1" noChangeArrowheads="1"/>
          </p:cNvPicPr>
          <p:nvPr/>
        </p:nvPicPr>
        <p:blipFill>
          <a:blip r:embed="rId3"/>
          <a:srcRect/>
          <a:stretch>
            <a:fillRect/>
          </a:stretch>
        </p:blipFill>
        <p:spPr bwMode="auto">
          <a:xfrm>
            <a:off x="2379663" y="2652713"/>
            <a:ext cx="2828925" cy="952500"/>
          </a:xfrm>
          <a:prstGeom prst="rect">
            <a:avLst/>
          </a:prstGeom>
          <a:noFill/>
          <a:ln w="9525">
            <a:noFill/>
            <a:miter lim="800000"/>
            <a:headEnd/>
            <a:tailEnd/>
          </a:ln>
        </p:spPr>
      </p:pic>
      <p:pic>
        <p:nvPicPr>
          <p:cNvPr id="2162" name="Picture 114" descr="C:\dibujossm\Geología 17\t17-2b.WMF"/>
          <p:cNvPicPr>
            <a:picLocks noChangeAspect="1" noChangeArrowheads="1"/>
          </p:cNvPicPr>
          <p:nvPr/>
        </p:nvPicPr>
        <p:blipFill>
          <a:blip r:embed="rId4"/>
          <a:srcRect/>
          <a:stretch>
            <a:fillRect/>
          </a:stretch>
        </p:blipFill>
        <p:spPr bwMode="auto">
          <a:xfrm>
            <a:off x="812800" y="3382963"/>
            <a:ext cx="1790700" cy="2038350"/>
          </a:xfrm>
          <a:prstGeom prst="rect">
            <a:avLst/>
          </a:prstGeom>
          <a:noFill/>
          <a:ln w="9525">
            <a:noFill/>
            <a:miter lim="800000"/>
            <a:headEnd/>
            <a:tailEnd/>
          </a:ln>
        </p:spPr>
      </p:pic>
      <p:sp>
        <p:nvSpPr>
          <p:cNvPr id="2163" name="Text Box 115"/>
          <p:cNvSpPr txBox="1">
            <a:spLocks noChangeArrowheads="1"/>
          </p:cNvSpPr>
          <p:nvPr/>
        </p:nvSpPr>
        <p:spPr bwMode="auto">
          <a:xfrm rot="-2916075">
            <a:off x="612775" y="4079876"/>
            <a:ext cx="2047875" cy="30480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Deformación elástica</a:t>
            </a:r>
          </a:p>
        </p:txBody>
      </p:sp>
      <p:sp>
        <p:nvSpPr>
          <p:cNvPr id="2164" name="Text Box 116"/>
          <p:cNvSpPr txBox="1">
            <a:spLocks noChangeArrowheads="1"/>
          </p:cNvSpPr>
          <p:nvPr/>
        </p:nvSpPr>
        <p:spPr bwMode="auto">
          <a:xfrm rot="-749680">
            <a:off x="2882900" y="2708275"/>
            <a:ext cx="1863725" cy="30480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Deformación plástica</a:t>
            </a:r>
          </a:p>
        </p:txBody>
      </p:sp>
      <p:grpSp>
        <p:nvGrpSpPr>
          <p:cNvPr id="4" name="Group 117"/>
          <p:cNvGrpSpPr>
            <a:grpSpLocks/>
          </p:cNvGrpSpPr>
          <p:nvPr/>
        </p:nvGrpSpPr>
        <p:grpSpPr bwMode="auto">
          <a:xfrm>
            <a:off x="965200" y="2728913"/>
            <a:ext cx="1616075" cy="831850"/>
            <a:chOff x="682" y="1944"/>
            <a:chExt cx="1018" cy="524"/>
          </a:xfrm>
        </p:grpSpPr>
        <p:sp>
          <p:nvSpPr>
            <p:cNvPr id="71701" name="Text Box 118"/>
            <p:cNvSpPr txBox="1">
              <a:spLocks noChangeArrowheads="1"/>
            </p:cNvSpPr>
            <p:nvPr/>
          </p:nvSpPr>
          <p:spPr bwMode="auto">
            <a:xfrm>
              <a:off x="682" y="1944"/>
              <a:ext cx="1018" cy="173"/>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200"/>
                <a:t>Límite de elasticidad</a:t>
              </a:r>
            </a:p>
          </p:txBody>
        </p:sp>
        <p:grpSp>
          <p:nvGrpSpPr>
            <p:cNvPr id="5" name="Group 119"/>
            <p:cNvGrpSpPr>
              <a:grpSpLocks/>
            </p:cNvGrpSpPr>
            <p:nvPr/>
          </p:nvGrpSpPr>
          <p:grpSpPr bwMode="auto">
            <a:xfrm>
              <a:off x="1326" y="2083"/>
              <a:ext cx="358" cy="385"/>
              <a:chOff x="1326" y="2083"/>
              <a:chExt cx="358" cy="385"/>
            </a:xfrm>
          </p:grpSpPr>
          <p:sp>
            <p:nvSpPr>
              <p:cNvPr id="71703" name="Line 120"/>
              <p:cNvSpPr>
                <a:spLocks noChangeShapeType="1"/>
              </p:cNvSpPr>
              <p:nvPr/>
            </p:nvSpPr>
            <p:spPr bwMode="auto">
              <a:xfrm>
                <a:off x="1326" y="2083"/>
                <a:ext cx="310" cy="335"/>
              </a:xfrm>
              <a:prstGeom prst="line">
                <a:avLst/>
              </a:prstGeom>
              <a:noFill/>
              <a:ln w="28575">
                <a:solidFill>
                  <a:srgbClr val="FF0000"/>
                </a:solidFill>
                <a:round/>
                <a:headEnd/>
                <a:tailEnd type="none" w="lg" len="med"/>
              </a:ln>
            </p:spPr>
            <p:txBody>
              <a:bodyPr lIns="90000" tIns="46800" rIns="90000" bIns="46800" anchor="ctr">
                <a:spAutoFit/>
              </a:bodyPr>
              <a:lstStyle/>
              <a:p>
                <a:endParaRPr lang="es-ES"/>
              </a:p>
            </p:txBody>
          </p:sp>
          <p:sp>
            <p:nvSpPr>
              <p:cNvPr id="71704" name="Oval 121"/>
              <p:cNvSpPr>
                <a:spLocks noChangeArrowheads="1"/>
              </p:cNvSpPr>
              <p:nvPr/>
            </p:nvSpPr>
            <p:spPr bwMode="auto">
              <a:xfrm>
                <a:off x="1608" y="2392"/>
                <a:ext cx="76" cy="76"/>
              </a:xfrm>
              <a:prstGeom prst="ellipse">
                <a:avLst/>
              </a:prstGeom>
              <a:solidFill>
                <a:srgbClr val="339933"/>
              </a:solidFill>
              <a:ln w="28575">
                <a:noFill/>
                <a:round/>
                <a:headEnd/>
                <a:tailEnd type="none" w="lg" len="med"/>
              </a:ln>
            </p:spPr>
            <p:txBody>
              <a:bodyPr wrap="none" lIns="90000" tIns="46800" rIns="90000" bIns="46800" anchor="ctr">
                <a:spAutoFit/>
              </a:bodyPr>
              <a:lstStyle/>
              <a:p>
                <a:endParaRPr lang="es-ES_tradnl"/>
              </a:p>
            </p:txBody>
          </p:sp>
        </p:grpSp>
      </p:grpSp>
      <p:grpSp>
        <p:nvGrpSpPr>
          <p:cNvPr id="6" name="Group 122"/>
          <p:cNvGrpSpPr>
            <a:grpSpLocks/>
          </p:cNvGrpSpPr>
          <p:nvPr/>
        </p:nvGrpSpPr>
        <p:grpSpPr bwMode="auto">
          <a:xfrm>
            <a:off x="3779838" y="2716213"/>
            <a:ext cx="1366837" cy="836612"/>
            <a:chOff x="2455" y="1936"/>
            <a:chExt cx="861" cy="527"/>
          </a:xfrm>
        </p:grpSpPr>
        <p:sp>
          <p:nvSpPr>
            <p:cNvPr id="71697" name="Text Box 123"/>
            <p:cNvSpPr txBox="1">
              <a:spLocks noChangeArrowheads="1"/>
            </p:cNvSpPr>
            <p:nvPr/>
          </p:nvSpPr>
          <p:spPr bwMode="auto">
            <a:xfrm>
              <a:off x="2455" y="2290"/>
              <a:ext cx="827" cy="173"/>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200"/>
                <a:t>Límite de rotura</a:t>
              </a:r>
            </a:p>
          </p:txBody>
        </p:sp>
        <p:grpSp>
          <p:nvGrpSpPr>
            <p:cNvPr id="7" name="Group 124"/>
            <p:cNvGrpSpPr>
              <a:grpSpLocks/>
            </p:cNvGrpSpPr>
            <p:nvPr/>
          </p:nvGrpSpPr>
          <p:grpSpPr bwMode="auto">
            <a:xfrm>
              <a:off x="2937" y="1936"/>
              <a:ext cx="379" cy="392"/>
              <a:chOff x="2937" y="1936"/>
              <a:chExt cx="379" cy="392"/>
            </a:xfrm>
          </p:grpSpPr>
          <p:sp>
            <p:nvSpPr>
              <p:cNvPr id="71699" name="Line 125"/>
              <p:cNvSpPr>
                <a:spLocks noChangeShapeType="1"/>
              </p:cNvSpPr>
              <p:nvPr/>
            </p:nvSpPr>
            <p:spPr bwMode="auto">
              <a:xfrm flipH="1">
                <a:off x="2937" y="1973"/>
                <a:ext cx="345" cy="355"/>
              </a:xfrm>
              <a:prstGeom prst="line">
                <a:avLst/>
              </a:prstGeom>
              <a:noFill/>
              <a:ln w="28575">
                <a:solidFill>
                  <a:srgbClr val="FF0000"/>
                </a:solidFill>
                <a:round/>
                <a:headEnd/>
                <a:tailEnd type="none" w="lg" len="med"/>
              </a:ln>
            </p:spPr>
            <p:txBody>
              <a:bodyPr lIns="90000" tIns="46800" rIns="90000" bIns="46800" anchor="ctr">
                <a:spAutoFit/>
              </a:bodyPr>
              <a:lstStyle/>
              <a:p>
                <a:endParaRPr lang="es-ES"/>
              </a:p>
            </p:txBody>
          </p:sp>
          <p:sp>
            <p:nvSpPr>
              <p:cNvPr id="71700" name="Oval 126"/>
              <p:cNvSpPr>
                <a:spLocks noChangeArrowheads="1"/>
              </p:cNvSpPr>
              <p:nvPr/>
            </p:nvSpPr>
            <p:spPr bwMode="auto">
              <a:xfrm>
                <a:off x="3240" y="1936"/>
                <a:ext cx="76" cy="76"/>
              </a:xfrm>
              <a:prstGeom prst="ellipse">
                <a:avLst/>
              </a:prstGeom>
              <a:solidFill>
                <a:srgbClr val="339933"/>
              </a:solidFill>
              <a:ln w="28575">
                <a:noFill/>
                <a:round/>
                <a:headEnd/>
                <a:tailEnd type="none" w="lg" len="med"/>
              </a:ln>
            </p:spPr>
            <p:txBody>
              <a:bodyPr wrap="none" lIns="90000" tIns="46800" rIns="90000" bIns="46800" anchor="ctr">
                <a:spAutoFit/>
              </a:bodyPr>
              <a:lstStyle/>
              <a:p>
                <a:endParaRPr lang="es-ES_tradnl"/>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2154"/>
                                        </p:tgtEl>
                                        <p:attrNameLst>
                                          <p:attrName>style.visibility</p:attrName>
                                        </p:attrNameLst>
                                      </p:cBhvr>
                                      <p:to>
                                        <p:strVal val="visible"/>
                                      </p:to>
                                    </p:set>
                                    <p:anim calcmode="lin" valueType="num">
                                      <p:cBhvr>
                                        <p:cTn id="7" dur="500" fill="hold"/>
                                        <p:tgtEl>
                                          <p:spTgt spid="2154"/>
                                        </p:tgtEl>
                                        <p:attrNameLst>
                                          <p:attrName>ppt_x</p:attrName>
                                        </p:attrNameLst>
                                      </p:cBhvr>
                                      <p:tavLst>
                                        <p:tav tm="0">
                                          <p:val>
                                            <p:strVal val="#ppt_x"/>
                                          </p:val>
                                        </p:tav>
                                        <p:tav tm="100000">
                                          <p:val>
                                            <p:strVal val="#ppt_x"/>
                                          </p:val>
                                        </p:tav>
                                      </p:tavLst>
                                    </p:anim>
                                    <p:anim calcmode="lin" valueType="num">
                                      <p:cBhvr>
                                        <p:cTn id="8" dur="500" fill="hold"/>
                                        <p:tgtEl>
                                          <p:spTgt spid="2154"/>
                                        </p:tgtEl>
                                        <p:attrNameLst>
                                          <p:attrName>ppt_y</p:attrName>
                                        </p:attrNameLst>
                                      </p:cBhvr>
                                      <p:tavLst>
                                        <p:tav tm="0">
                                          <p:val>
                                            <p:strVal val="#ppt_y-#ppt_h/2"/>
                                          </p:val>
                                        </p:tav>
                                        <p:tav tm="100000">
                                          <p:val>
                                            <p:strVal val="#ppt_y"/>
                                          </p:val>
                                        </p:tav>
                                      </p:tavLst>
                                    </p:anim>
                                    <p:anim calcmode="lin" valueType="num">
                                      <p:cBhvr>
                                        <p:cTn id="9" dur="500" fill="hold"/>
                                        <p:tgtEl>
                                          <p:spTgt spid="2154"/>
                                        </p:tgtEl>
                                        <p:attrNameLst>
                                          <p:attrName>ppt_w</p:attrName>
                                        </p:attrNameLst>
                                      </p:cBhvr>
                                      <p:tavLst>
                                        <p:tav tm="0">
                                          <p:val>
                                            <p:strVal val="#ppt_w"/>
                                          </p:val>
                                        </p:tav>
                                        <p:tav tm="100000">
                                          <p:val>
                                            <p:strVal val="#ppt_w"/>
                                          </p:val>
                                        </p:tav>
                                      </p:tavLst>
                                    </p:anim>
                                    <p:anim calcmode="lin" valueType="num">
                                      <p:cBhvr>
                                        <p:cTn id="10" dur="500" fill="hold"/>
                                        <p:tgtEl>
                                          <p:spTgt spid="2154"/>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7" presetClass="entr" presetSubtype="1" fill="hold" grpId="0" nodeType="clickEffect">
                                  <p:stCondLst>
                                    <p:cond delay="0"/>
                                  </p:stCondLst>
                                  <p:childTnLst>
                                    <p:set>
                                      <p:cBhvr>
                                        <p:cTn id="18" dur="1" fill="hold">
                                          <p:stCondLst>
                                            <p:cond delay="0"/>
                                          </p:stCondLst>
                                        </p:cTn>
                                        <p:tgtEl>
                                          <p:spTgt spid="2155"/>
                                        </p:tgtEl>
                                        <p:attrNameLst>
                                          <p:attrName>style.visibility</p:attrName>
                                        </p:attrNameLst>
                                      </p:cBhvr>
                                      <p:to>
                                        <p:strVal val="visible"/>
                                      </p:to>
                                    </p:set>
                                    <p:anim calcmode="lin" valueType="num">
                                      <p:cBhvr>
                                        <p:cTn id="19" dur="500" fill="hold"/>
                                        <p:tgtEl>
                                          <p:spTgt spid="2155"/>
                                        </p:tgtEl>
                                        <p:attrNameLst>
                                          <p:attrName>ppt_x</p:attrName>
                                        </p:attrNameLst>
                                      </p:cBhvr>
                                      <p:tavLst>
                                        <p:tav tm="0">
                                          <p:val>
                                            <p:strVal val="#ppt_x"/>
                                          </p:val>
                                        </p:tav>
                                        <p:tav tm="100000">
                                          <p:val>
                                            <p:strVal val="#ppt_x"/>
                                          </p:val>
                                        </p:tav>
                                      </p:tavLst>
                                    </p:anim>
                                    <p:anim calcmode="lin" valueType="num">
                                      <p:cBhvr>
                                        <p:cTn id="20" dur="500" fill="hold"/>
                                        <p:tgtEl>
                                          <p:spTgt spid="2155"/>
                                        </p:tgtEl>
                                        <p:attrNameLst>
                                          <p:attrName>ppt_y</p:attrName>
                                        </p:attrNameLst>
                                      </p:cBhvr>
                                      <p:tavLst>
                                        <p:tav tm="0">
                                          <p:val>
                                            <p:strVal val="#ppt_y-#ppt_h/2"/>
                                          </p:val>
                                        </p:tav>
                                        <p:tav tm="100000">
                                          <p:val>
                                            <p:strVal val="#ppt_y"/>
                                          </p:val>
                                        </p:tav>
                                      </p:tavLst>
                                    </p:anim>
                                    <p:anim calcmode="lin" valueType="num">
                                      <p:cBhvr>
                                        <p:cTn id="21" dur="500" fill="hold"/>
                                        <p:tgtEl>
                                          <p:spTgt spid="2155"/>
                                        </p:tgtEl>
                                        <p:attrNameLst>
                                          <p:attrName>ppt_w</p:attrName>
                                        </p:attrNameLst>
                                      </p:cBhvr>
                                      <p:tavLst>
                                        <p:tav tm="0">
                                          <p:val>
                                            <p:strVal val="#ppt_w"/>
                                          </p:val>
                                        </p:tav>
                                        <p:tav tm="100000">
                                          <p:val>
                                            <p:strVal val="#ppt_w"/>
                                          </p:val>
                                        </p:tav>
                                      </p:tavLst>
                                    </p:anim>
                                    <p:anim calcmode="lin" valueType="num">
                                      <p:cBhvr>
                                        <p:cTn id="22" dur="500" fill="hold"/>
                                        <p:tgtEl>
                                          <p:spTgt spid="2155"/>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7" presetClass="entr" presetSubtype="8" fill="hold" grpId="0" nodeType="clickEffect">
                                  <p:stCondLst>
                                    <p:cond delay="0"/>
                                  </p:stCondLst>
                                  <p:childTnLst>
                                    <p:set>
                                      <p:cBhvr>
                                        <p:cTn id="26" dur="1" fill="hold">
                                          <p:stCondLst>
                                            <p:cond delay="0"/>
                                          </p:stCondLst>
                                        </p:cTn>
                                        <p:tgtEl>
                                          <p:spTgt spid="2158"/>
                                        </p:tgtEl>
                                        <p:attrNameLst>
                                          <p:attrName>style.visibility</p:attrName>
                                        </p:attrNameLst>
                                      </p:cBhvr>
                                      <p:to>
                                        <p:strVal val="visible"/>
                                      </p:to>
                                    </p:set>
                                    <p:anim calcmode="lin" valueType="num">
                                      <p:cBhvr>
                                        <p:cTn id="27" dur="500" fill="hold"/>
                                        <p:tgtEl>
                                          <p:spTgt spid="2158"/>
                                        </p:tgtEl>
                                        <p:attrNameLst>
                                          <p:attrName>ppt_x</p:attrName>
                                        </p:attrNameLst>
                                      </p:cBhvr>
                                      <p:tavLst>
                                        <p:tav tm="0">
                                          <p:val>
                                            <p:strVal val="#ppt_x-#ppt_w/2"/>
                                          </p:val>
                                        </p:tav>
                                        <p:tav tm="100000">
                                          <p:val>
                                            <p:strVal val="#ppt_x"/>
                                          </p:val>
                                        </p:tav>
                                      </p:tavLst>
                                    </p:anim>
                                    <p:anim calcmode="lin" valueType="num">
                                      <p:cBhvr>
                                        <p:cTn id="28" dur="500" fill="hold"/>
                                        <p:tgtEl>
                                          <p:spTgt spid="2158"/>
                                        </p:tgtEl>
                                        <p:attrNameLst>
                                          <p:attrName>ppt_y</p:attrName>
                                        </p:attrNameLst>
                                      </p:cBhvr>
                                      <p:tavLst>
                                        <p:tav tm="0">
                                          <p:val>
                                            <p:strVal val="#ppt_y"/>
                                          </p:val>
                                        </p:tav>
                                        <p:tav tm="100000">
                                          <p:val>
                                            <p:strVal val="#ppt_y"/>
                                          </p:val>
                                        </p:tav>
                                      </p:tavLst>
                                    </p:anim>
                                    <p:anim calcmode="lin" valueType="num">
                                      <p:cBhvr>
                                        <p:cTn id="29" dur="500" fill="hold"/>
                                        <p:tgtEl>
                                          <p:spTgt spid="2158"/>
                                        </p:tgtEl>
                                        <p:attrNameLst>
                                          <p:attrName>ppt_w</p:attrName>
                                        </p:attrNameLst>
                                      </p:cBhvr>
                                      <p:tavLst>
                                        <p:tav tm="0">
                                          <p:val>
                                            <p:fltVal val="0"/>
                                          </p:val>
                                        </p:tav>
                                        <p:tav tm="100000">
                                          <p:val>
                                            <p:strVal val="#ppt_w"/>
                                          </p:val>
                                        </p:tav>
                                      </p:tavLst>
                                    </p:anim>
                                    <p:anim calcmode="lin" valueType="num">
                                      <p:cBhvr>
                                        <p:cTn id="30" dur="500" fill="hold"/>
                                        <p:tgtEl>
                                          <p:spTgt spid="2158"/>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8" presetClass="entr" presetSubtype="3" fill="hold" nodeType="clickEffect">
                                  <p:stCondLst>
                                    <p:cond delay="0"/>
                                  </p:stCondLst>
                                  <p:childTnLst>
                                    <p:set>
                                      <p:cBhvr>
                                        <p:cTn id="34" dur="1" fill="hold">
                                          <p:stCondLst>
                                            <p:cond delay="0"/>
                                          </p:stCondLst>
                                        </p:cTn>
                                        <p:tgtEl>
                                          <p:spTgt spid="2162"/>
                                        </p:tgtEl>
                                        <p:attrNameLst>
                                          <p:attrName>style.visibility</p:attrName>
                                        </p:attrNameLst>
                                      </p:cBhvr>
                                      <p:to>
                                        <p:strVal val="visible"/>
                                      </p:to>
                                    </p:set>
                                    <p:animEffect transition="in" filter="strips(upRight)">
                                      <p:cBhvr>
                                        <p:cTn id="35" dur="500"/>
                                        <p:tgtEl>
                                          <p:spTgt spid="2162"/>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499"/>
                                          </p:stCondLst>
                                        </p:cTn>
                                        <p:tgtEl>
                                          <p:spTgt spid="2163">
                                            <p:txEl>
                                              <p:pRg st="0" end="0"/>
                                            </p:txEl>
                                          </p:spTgt>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7" presetClass="entr" presetSubtype="1" fill="hold" grpId="0" nodeType="clickEffect">
                                  <p:stCondLst>
                                    <p:cond delay="0"/>
                                  </p:stCondLst>
                                  <p:childTnLst>
                                    <p:set>
                                      <p:cBhvr>
                                        <p:cTn id="43" dur="1" fill="hold">
                                          <p:stCondLst>
                                            <p:cond delay="0"/>
                                          </p:stCondLst>
                                        </p:cTn>
                                        <p:tgtEl>
                                          <p:spTgt spid="2156"/>
                                        </p:tgtEl>
                                        <p:attrNameLst>
                                          <p:attrName>style.visibility</p:attrName>
                                        </p:attrNameLst>
                                      </p:cBhvr>
                                      <p:to>
                                        <p:strVal val="visible"/>
                                      </p:to>
                                    </p:set>
                                    <p:anim calcmode="lin" valueType="num">
                                      <p:cBhvr>
                                        <p:cTn id="44" dur="500" fill="hold"/>
                                        <p:tgtEl>
                                          <p:spTgt spid="2156"/>
                                        </p:tgtEl>
                                        <p:attrNameLst>
                                          <p:attrName>ppt_x</p:attrName>
                                        </p:attrNameLst>
                                      </p:cBhvr>
                                      <p:tavLst>
                                        <p:tav tm="0">
                                          <p:val>
                                            <p:strVal val="#ppt_x"/>
                                          </p:val>
                                        </p:tav>
                                        <p:tav tm="100000">
                                          <p:val>
                                            <p:strVal val="#ppt_x"/>
                                          </p:val>
                                        </p:tav>
                                      </p:tavLst>
                                    </p:anim>
                                    <p:anim calcmode="lin" valueType="num">
                                      <p:cBhvr>
                                        <p:cTn id="45" dur="500" fill="hold"/>
                                        <p:tgtEl>
                                          <p:spTgt spid="2156"/>
                                        </p:tgtEl>
                                        <p:attrNameLst>
                                          <p:attrName>ppt_y</p:attrName>
                                        </p:attrNameLst>
                                      </p:cBhvr>
                                      <p:tavLst>
                                        <p:tav tm="0">
                                          <p:val>
                                            <p:strVal val="#ppt_y-#ppt_h/2"/>
                                          </p:val>
                                        </p:tav>
                                        <p:tav tm="100000">
                                          <p:val>
                                            <p:strVal val="#ppt_y"/>
                                          </p:val>
                                        </p:tav>
                                      </p:tavLst>
                                    </p:anim>
                                    <p:anim calcmode="lin" valueType="num">
                                      <p:cBhvr>
                                        <p:cTn id="46" dur="500" fill="hold"/>
                                        <p:tgtEl>
                                          <p:spTgt spid="2156"/>
                                        </p:tgtEl>
                                        <p:attrNameLst>
                                          <p:attrName>ppt_w</p:attrName>
                                        </p:attrNameLst>
                                      </p:cBhvr>
                                      <p:tavLst>
                                        <p:tav tm="0">
                                          <p:val>
                                            <p:strVal val="#ppt_w"/>
                                          </p:val>
                                        </p:tav>
                                        <p:tav tm="100000">
                                          <p:val>
                                            <p:strVal val="#ppt_w"/>
                                          </p:val>
                                        </p:tav>
                                      </p:tavLst>
                                    </p:anim>
                                    <p:anim calcmode="lin" valueType="num">
                                      <p:cBhvr>
                                        <p:cTn id="47" dur="500" fill="hold"/>
                                        <p:tgtEl>
                                          <p:spTgt spid="2156"/>
                                        </p:tgtEl>
                                        <p:attrNameLst>
                                          <p:attrName>ppt_h</p:attrName>
                                        </p:attrNameLst>
                                      </p:cBhvr>
                                      <p:tavLst>
                                        <p:tav tm="0">
                                          <p:val>
                                            <p:fltVal val="0"/>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7" presetClass="entr" presetSubtype="8" fill="hold" grpId="0" nodeType="clickEffect">
                                  <p:stCondLst>
                                    <p:cond delay="0"/>
                                  </p:stCondLst>
                                  <p:childTnLst>
                                    <p:set>
                                      <p:cBhvr>
                                        <p:cTn id="51" dur="1" fill="hold">
                                          <p:stCondLst>
                                            <p:cond delay="0"/>
                                          </p:stCondLst>
                                        </p:cTn>
                                        <p:tgtEl>
                                          <p:spTgt spid="2159"/>
                                        </p:tgtEl>
                                        <p:attrNameLst>
                                          <p:attrName>style.visibility</p:attrName>
                                        </p:attrNameLst>
                                      </p:cBhvr>
                                      <p:to>
                                        <p:strVal val="visible"/>
                                      </p:to>
                                    </p:set>
                                    <p:anim calcmode="lin" valueType="num">
                                      <p:cBhvr>
                                        <p:cTn id="52" dur="500" fill="hold"/>
                                        <p:tgtEl>
                                          <p:spTgt spid="2159"/>
                                        </p:tgtEl>
                                        <p:attrNameLst>
                                          <p:attrName>ppt_x</p:attrName>
                                        </p:attrNameLst>
                                      </p:cBhvr>
                                      <p:tavLst>
                                        <p:tav tm="0">
                                          <p:val>
                                            <p:strVal val="#ppt_x-#ppt_w/2"/>
                                          </p:val>
                                        </p:tav>
                                        <p:tav tm="100000">
                                          <p:val>
                                            <p:strVal val="#ppt_x"/>
                                          </p:val>
                                        </p:tav>
                                      </p:tavLst>
                                    </p:anim>
                                    <p:anim calcmode="lin" valueType="num">
                                      <p:cBhvr>
                                        <p:cTn id="53" dur="500" fill="hold"/>
                                        <p:tgtEl>
                                          <p:spTgt spid="2159"/>
                                        </p:tgtEl>
                                        <p:attrNameLst>
                                          <p:attrName>ppt_y</p:attrName>
                                        </p:attrNameLst>
                                      </p:cBhvr>
                                      <p:tavLst>
                                        <p:tav tm="0">
                                          <p:val>
                                            <p:strVal val="#ppt_y"/>
                                          </p:val>
                                        </p:tav>
                                        <p:tav tm="100000">
                                          <p:val>
                                            <p:strVal val="#ppt_y"/>
                                          </p:val>
                                        </p:tav>
                                      </p:tavLst>
                                    </p:anim>
                                    <p:anim calcmode="lin" valueType="num">
                                      <p:cBhvr>
                                        <p:cTn id="54" dur="500" fill="hold"/>
                                        <p:tgtEl>
                                          <p:spTgt spid="2159"/>
                                        </p:tgtEl>
                                        <p:attrNameLst>
                                          <p:attrName>ppt_w</p:attrName>
                                        </p:attrNameLst>
                                      </p:cBhvr>
                                      <p:tavLst>
                                        <p:tav tm="0">
                                          <p:val>
                                            <p:fltVal val="0"/>
                                          </p:val>
                                        </p:tav>
                                        <p:tav tm="100000">
                                          <p:val>
                                            <p:strVal val="#ppt_w"/>
                                          </p:val>
                                        </p:tav>
                                      </p:tavLst>
                                    </p:anim>
                                    <p:anim calcmode="lin" valueType="num">
                                      <p:cBhvr>
                                        <p:cTn id="55" dur="500" fill="hold"/>
                                        <p:tgtEl>
                                          <p:spTgt spid="2159"/>
                                        </p:tgtEl>
                                        <p:attrNameLst>
                                          <p:attrName>ppt_h</p:attrName>
                                        </p:attrNameLst>
                                      </p:cBhvr>
                                      <p:tavLst>
                                        <p:tav tm="0">
                                          <p:val>
                                            <p:strVal val="#ppt_h"/>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18" presetClass="entr" presetSubtype="3" fill="hold" nodeType="clickEffect">
                                  <p:stCondLst>
                                    <p:cond delay="0"/>
                                  </p:stCondLst>
                                  <p:childTnLst>
                                    <p:set>
                                      <p:cBhvr>
                                        <p:cTn id="59" dur="1" fill="hold">
                                          <p:stCondLst>
                                            <p:cond delay="0"/>
                                          </p:stCondLst>
                                        </p:cTn>
                                        <p:tgtEl>
                                          <p:spTgt spid="2161"/>
                                        </p:tgtEl>
                                        <p:attrNameLst>
                                          <p:attrName>style.visibility</p:attrName>
                                        </p:attrNameLst>
                                      </p:cBhvr>
                                      <p:to>
                                        <p:strVal val="visible"/>
                                      </p:to>
                                    </p:set>
                                    <p:animEffect transition="in" filter="strips(upRight)">
                                      <p:cBhvr>
                                        <p:cTn id="60" dur="500"/>
                                        <p:tgtEl>
                                          <p:spTgt spid="2161"/>
                                        </p:tgtEl>
                                      </p:cBhvr>
                                    </p:animEffec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499"/>
                                          </p:stCondLst>
                                        </p:cTn>
                                        <p:tgtEl>
                                          <p:spTgt spid="2164">
                                            <p:txEl>
                                              <p:pRg st="0" end="0"/>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7" presetClass="entr" presetSubtype="1" fill="hold" grpId="0" nodeType="clickEffect">
                                  <p:stCondLst>
                                    <p:cond delay="0"/>
                                  </p:stCondLst>
                                  <p:childTnLst>
                                    <p:set>
                                      <p:cBhvr>
                                        <p:cTn id="68" dur="1" fill="hold">
                                          <p:stCondLst>
                                            <p:cond delay="0"/>
                                          </p:stCondLst>
                                        </p:cTn>
                                        <p:tgtEl>
                                          <p:spTgt spid="2157"/>
                                        </p:tgtEl>
                                        <p:attrNameLst>
                                          <p:attrName>style.visibility</p:attrName>
                                        </p:attrNameLst>
                                      </p:cBhvr>
                                      <p:to>
                                        <p:strVal val="visible"/>
                                      </p:to>
                                    </p:set>
                                    <p:anim calcmode="lin" valueType="num">
                                      <p:cBhvr>
                                        <p:cTn id="69" dur="500" fill="hold"/>
                                        <p:tgtEl>
                                          <p:spTgt spid="2157"/>
                                        </p:tgtEl>
                                        <p:attrNameLst>
                                          <p:attrName>ppt_x</p:attrName>
                                        </p:attrNameLst>
                                      </p:cBhvr>
                                      <p:tavLst>
                                        <p:tav tm="0">
                                          <p:val>
                                            <p:strVal val="#ppt_x"/>
                                          </p:val>
                                        </p:tav>
                                        <p:tav tm="100000">
                                          <p:val>
                                            <p:strVal val="#ppt_x"/>
                                          </p:val>
                                        </p:tav>
                                      </p:tavLst>
                                    </p:anim>
                                    <p:anim calcmode="lin" valueType="num">
                                      <p:cBhvr>
                                        <p:cTn id="70" dur="500" fill="hold"/>
                                        <p:tgtEl>
                                          <p:spTgt spid="2157"/>
                                        </p:tgtEl>
                                        <p:attrNameLst>
                                          <p:attrName>ppt_y</p:attrName>
                                        </p:attrNameLst>
                                      </p:cBhvr>
                                      <p:tavLst>
                                        <p:tav tm="0">
                                          <p:val>
                                            <p:strVal val="#ppt_y-#ppt_h/2"/>
                                          </p:val>
                                        </p:tav>
                                        <p:tav tm="100000">
                                          <p:val>
                                            <p:strVal val="#ppt_y"/>
                                          </p:val>
                                        </p:tav>
                                      </p:tavLst>
                                    </p:anim>
                                    <p:anim calcmode="lin" valueType="num">
                                      <p:cBhvr>
                                        <p:cTn id="71" dur="500" fill="hold"/>
                                        <p:tgtEl>
                                          <p:spTgt spid="2157"/>
                                        </p:tgtEl>
                                        <p:attrNameLst>
                                          <p:attrName>ppt_w</p:attrName>
                                        </p:attrNameLst>
                                      </p:cBhvr>
                                      <p:tavLst>
                                        <p:tav tm="0">
                                          <p:val>
                                            <p:strVal val="#ppt_w"/>
                                          </p:val>
                                        </p:tav>
                                        <p:tav tm="100000">
                                          <p:val>
                                            <p:strVal val="#ppt_w"/>
                                          </p:val>
                                        </p:tav>
                                      </p:tavLst>
                                    </p:anim>
                                    <p:anim calcmode="lin" valueType="num">
                                      <p:cBhvr>
                                        <p:cTn id="72" dur="500" fill="hold"/>
                                        <p:tgtEl>
                                          <p:spTgt spid="2157"/>
                                        </p:tgtEl>
                                        <p:attrNameLst>
                                          <p:attrName>ppt_h</p:attrName>
                                        </p:attrNameLst>
                                      </p:cBhvr>
                                      <p:tavLst>
                                        <p:tav tm="0">
                                          <p:val>
                                            <p:fltVal val="0"/>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17" presetClass="entr" presetSubtype="8" fill="hold" grpId="0" nodeType="clickEffect">
                                  <p:stCondLst>
                                    <p:cond delay="0"/>
                                  </p:stCondLst>
                                  <p:childTnLst>
                                    <p:set>
                                      <p:cBhvr>
                                        <p:cTn id="76" dur="1" fill="hold">
                                          <p:stCondLst>
                                            <p:cond delay="0"/>
                                          </p:stCondLst>
                                        </p:cTn>
                                        <p:tgtEl>
                                          <p:spTgt spid="2160"/>
                                        </p:tgtEl>
                                        <p:attrNameLst>
                                          <p:attrName>style.visibility</p:attrName>
                                        </p:attrNameLst>
                                      </p:cBhvr>
                                      <p:to>
                                        <p:strVal val="visible"/>
                                      </p:to>
                                    </p:set>
                                    <p:anim calcmode="lin" valueType="num">
                                      <p:cBhvr>
                                        <p:cTn id="77" dur="500" fill="hold"/>
                                        <p:tgtEl>
                                          <p:spTgt spid="2160"/>
                                        </p:tgtEl>
                                        <p:attrNameLst>
                                          <p:attrName>ppt_x</p:attrName>
                                        </p:attrNameLst>
                                      </p:cBhvr>
                                      <p:tavLst>
                                        <p:tav tm="0">
                                          <p:val>
                                            <p:strVal val="#ppt_x-#ppt_w/2"/>
                                          </p:val>
                                        </p:tav>
                                        <p:tav tm="100000">
                                          <p:val>
                                            <p:strVal val="#ppt_x"/>
                                          </p:val>
                                        </p:tav>
                                      </p:tavLst>
                                    </p:anim>
                                    <p:anim calcmode="lin" valueType="num">
                                      <p:cBhvr>
                                        <p:cTn id="78" dur="500" fill="hold"/>
                                        <p:tgtEl>
                                          <p:spTgt spid="2160"/>
                                        </p:tgtEl>
                                        <p:attrNameLst>
                                          <p:attrName>ppt_y</p:attrName>
                                        </p:attrNameLst>
                                      </p:cBhvr>
                                      <p:tavLst>
                                        <p:tav tm="0">
                                          <p:val>
                                            <p:strVal val="#ppt_y"/>
                                          </p:val>
                                        </p:tav>
                                        <p:tav tm="100000">
                                          <p:val>
                                            <p:strVal val="#ppt_y"/>
                                          </p:val>
                                        </p:tav>
                                      </p:tavLst>
                                    </p:anim>
                                    <p:anim calcmode="lin" valueType="num">
                                      <p:cBhvr>
                                        <p:cTn id="79" dur="500" fill="hold"/>
                                        <p:tgtEl>
                                          <p:spTgt spid="2160"/>
                                        </p:tgtEl>
                                        <p:attrNameLst>
                                          <p:attrName>ppt_w</p:attrName>
                                        </p:attrNameLst>
                                      </p:cBhvr>
                                      <p:tavLst>
                                        <p:tav tm="0">
                                          <p:val>
                                            <p:fltVal val="0"/>
                                          </p:val>
                                        </p:tav>
                                        <p:tav tm="100000">
                                          <p:val>
                                            <p:strVal val="#ppt_w"/>
                                          </p:val>
                                        </p:tav>
                                      </p:tavLst>
                                    </p:anim>
                                    <p:anim calcmode="lin" valueType="num">
                                      <p:cBhvr>
                                        <p:cTn id="80" dur="500" fill="hold"/>
                                        <p:tgtEl>
                                          <p:spTgt spid="2160"/>
                                        </p:tgtEl>
                                        <p:attrNameLst>
                                          <p:attrName>ppt_h</p:attrName>
                                        </p:attrNameLst>
                                      </p:cBhvr>
                                      <p:tavLst>
                                        <p:tav tm="0">
                                          <p:val>
                                            <p:strVal val="#ppt_h"/>
                                          </p:val>
                                        </p:tav>
                                        <p:tav tm="100000">
                                          <p:val>
                                            <p:strVal val="#ppt_h"/>
                                          </p:val>
                                        </p:tav>
                                      </p:tavLst>
                                    </p:anim>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nodeType="clickEffect">
                                  <p:stCondLst>
                                    <p:cond delay="0"/>
                                  </p:stCondLst>
                                  <p:childTnLst>
                                    <p:set>
                                      <p:cBhvr>
                                        <p:cTn id="84" dur="1" fill="hold">
                                          <p:stCondLst>
                                            <p:cond delay="499"/>
                                          </p:stCondLst>
                                        </p:cTn>
                                        <p:tgtEl>
                                          <p:spTgt spid="4"/>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nodeType="clickEffect">
                                  <p:stCondLst>
                                    <p:cond delay="0"/>
                                  </p:stCondLst>
                                  <p:childTnLst>
                                    <p:set>
                                      <p:cBhvr>
                                        <p:cTn id="88"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4" grpId="0" animBg="1" autoUpdateAnimBg="0"/>
      <p:bldP spid="2155" grpId="0" animBg="1" autoUpdateAnimBg="0"/>
      <p:bldP spid="2156" grpId="0" animBg="1" autoUpdateAnimBg="0"/>
      <p:bldP spid="2157" grpId="0" animBg="1" autoUpdateAnimBg="0"/>
      <p:bldP spid="2158" grpId="0" animBg="1" autoUpdateAnimBg="0"/>
      <p:bldP spid="2159" grpId="0" animBg="1" autoUpdateAnimBg="0"/>
      <p:bldP spid="2160" grpId="0" animBg="1" autoUpdateAnimBg="0"/>
      <p:bldP spid="2163" grpId="0" build="p" autoUpdateAnimBg="0"/>
      <p:bldP spid="2164" grpId="0" build="p"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78"/>
          <p:cNvSpPr txBox="1">
            <a:spLocks noChangeArrowheads="1"/>
          </p:cNvSpPr>
          <p:nvPr/>
        </p:nvSpPr>
        <p:spPr bwMode="auto">
          <a:xfrm>
            <a:off x="2286000" y="571500"/>
            <a:ext cx="5334000" cy="461963"/>
          </a:xfrm>
          <a:prstGeom prst="rect">
            <a:avLst/>
          </a:prstGeom>
          <a:noFill/>
          <a:ln w="9525">
            <a:noFill/>
            <a:miter lim="800000"/>
            <a:headEnd/>
            <a:tailEnd/>
          </a:ln>
        </p:spPr>
        <p:txBody>
          <a:bodyPr>
            <a:spAutoFit/>
          </a:bodyPr>
          <a:lstStyle/>
          <a:p>
            <a:pPr>
              <a:spcBef>
                <a:spcPct val="50000"/>
              </a:spcBef>
            </a:pPr>
            <a:r>
              <a:rPr lang="es-ES_tradnl" sz="2400">
                <a:latin typeface="SMMedium"/>
              </a:rPr>
              <a:t>Deformaciones plásticas: los pliegues</a:t>
            </a:r>
            <a:endParaRPr lang="es-ES_tradnl" sz="2400"/>
          </a:p>
        </p:txBody>
      </p:sp>
      <p:sp>
        <p:nvSpPr>
          <p:cNvPr id="2127" name="Text Box 79"/>
          <p:cNvSpPr txBox="1">
            <a:spLocks noChangeArrowheads="1"/>
          </p:cNvSpPr>
          <p:nvPr/>
        </p:nvSpPr>
        <p:spPr bwMode="auto">
          <a:xfrm>
            <a:off x="212725" y="1128713"/>
            <a:ext cx="8716963" cy="33655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600"/>
              <a:t>Los </a:t>
            </a:r>
            <a:r>
              <a:rPr lang="es-ES_tradnl" sz="1600" b="1"/>
              <a:t>pliegues</a:t>
            </a:r>
            <a:r>
              <a:rPr lang="es-ES_tradnl" sz="1600"/>
              <a:t> son flexiones u ondulaciones que presentan las masas de rocas.</a:t>
            </a:r>
          </a:p>
        </p:txBody>
      </p:sp>
      <p:pic>
        <p:nvPicPr>
          <p:cNvPr id="2128" name="Picture 80" descr="C:\dibujossm\Geología 17\t17-3a.jpg"/>
          <p:cNvPicPr>
            <a:picLocks noChangeAspect="1" noChangeArrowheads="1"/>
          </p:cNvPicPr>
          <p:nvPr/>
        </p:nvPicPr>
        <p:blipFill>
          <a:blip r:embed="rId2"/>
          <a:srcRect/>
          <a:stretch>
            <a:fillRect/>
          </a:stretch>
        </p:blipFill>
        <p:spPr bwMode="auto">
          <a:xfrm>
            <a:off x="4999038" y="2000250"/>
            <a:ext cx="3821112" cy="2333625"/>
          </a:xfrm>
          <a:prstGeom prst="rect">
            <a:avLst/>
          </a:prstGeom>
          <a:noFill/>
          <a:ln w="9525">
            <a:noFill/>
            <a:miter lim="800000"/>
            <a:headEnd/>
            <a:tailEnd/>
          </a:ln>
        </p:spPr>
      </p:pic>
      <p:pic>
        <p:nvPicPr>
          <p:cNvPr id="2129" name="Picture 81" descr="C:\dibujossm\Geología 17\t17-3b.jpg"/>
          <p:cNvPicPr>
            <a:picLocks noChangeAspect="1" noChangeArrowheads="1"/>
          </p:cNvPicPr>
          <p:nvPr/>
        </p:nvPicPr>
        <p:blipFill>
          <a:blip r:embed="rId3"/>
          <a:srcRect/>
          <a:stretch>
            <a:fillRect/>
          </a:stretch>
        </p:blipFill>
        <p:spPr bwMode="auto">
          <a:xfrm>
            <a:off x="327025" y="3575050"/>
            <a:ext cx="3603625" cy="2828925"/>
          </a:xfrm>
          <a:prstGeom prst="rect">
            <a:avLst/>
          </a:prstGeom>
          <a:noFill/>
          <a:ln w="9525">
            <a:noFill/>
            <a:miter lim="800000"/>
            <a:headEnd/>
            <a:tailEnd/>
          </a:ln>
        </p:spPr>
      </p:pic>
      <p:sp>
        <p:nvSpPr>
          <p:cNvPr id="2130" name="Text Box 82"/>
          <p:cNvSpPr txBox="1">
            <a:spLocks noChangeArrowheads="1"/>
          </p:cNvSpPr>
          <p:nvPr/>
        </p:nvSpPr>
        <p:spPr bwMode="auto">
          <a:xfrm>
            <a:off x="393700" y="2201863"/>
            <a:ext cx="1225550" cy="33655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600">
                <a:solidFill>
                  <a:srgbClr val="FF0000"/>
                </a:solidFill>
              </a:rPr>
              <a:t>Dirección:</a:t>
            </a:r>
          </a:p>
        </p:txBody>
      </p:sp>
      <p:sp>
        <p:nvSpPr>
          <p:cNvPr id="2131" name="Text Box 83"/>
          <p:cNvSpPr txBox="1">
            <a:spLocks noChangeArrowheads="1"/>
          </p:cNvSpPr>
          <p:nvPr/>
        </p:nvSpPr>
        <p:spPr bwMode="auto">
          <a:xfrm>
            <a:off x="190500" y="2763838"/>
            <a:ext cx="1427163" cy="33655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600">
                <a:solidFill>
                  <a:srgbClr val="FF0000"/>
                </a:solidFill>
              </a:rPr>
              <a:t>Buzamiento:</a:t>
            </a:r>
          </a:p>
        </p:txBody>
      </p:sp>
      <p:sp>
        <p:nvSpPr>
          <p:cNvPr id="2132" name="Text Box 84"/>
          <p:cNvSpPr txBox="1">
            <a:spLocks noChangeArrowheads="1"/>
          </p:cNvSpPr>
          <p:nvPr/>
        </p:nvSpPr>
        <p:spPr bwMode="auto">
          <a:xfrm>
            <a:off x="1447800" y="2225675"/>
            <a:ext cx="3451225" cy="517525"/>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i="1"/>
              <a:t>Ángulo que forma una horizontal  contenida en el estrato con la línea norte-sur.</a:t>
            </a:r>
          </a:p>
        </p:txBody>
      </p:sp>
      <p:sp>
        <p:nvSpPr>
          <p:cNvPr id="2133" name="Text Box 85"/>
          <p:cNvSpPr txBox="1">
            <a:spLocks noChangeArrowheads="1"/>
          </p:cNvSpPr>
          <p:nvPr/>
        </p:nvSpPr>
        <p:spPr bwMode="auto">
          <a:xfrm>
            <a:off x="1433513" y="2789238"/>
            <a:ext cx="3451225" cy="517525"/>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i="1"/>
              <a:t>Ángulo que forma la superficie del estrato con un plano horizontal.</a:t>
            </a:r>
          </a:p>
        </p:txBody>
      </p:sp>
      <p:sp>
        <p:nvSpPr>
          <p:cNvPr id="2134" name="Text Box 86"/>
          <p:cNvSpPr txBox="1">
            <a:spLocks noChangeArrowheads="1"/>
          </p:cNvSpPr>
          <p:nvPr/>
        </p:nvSpPr>
        <p:spPr bwMode="auto">
          <a:xfrm>
            <a:off x="1758950" y="4805363"/>
            <a:ext cx="644525" cy="274637"/>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200"/>
              <a:t>Flanco</a:t>
            </a:r>
          </a:p>
        </p:txBody>
      </p:sp>
      <p:sp>
        <p:nvSpPr>
          <p:cNvPr id="2135" name="Arc 87"/>
          <p:cNvSpPr>
            <a:spLocks/>
          </p:cNvSpPr>
          <p:nvPr/>
        </p:nvSpPr>
        <p:spPr bwMode="auto">
          <a:xfrm>
            <a:off x="1822450" y="4268788"/>
            <a:ext cx="133350" cy="204787"/>
          </a:xfrm>
          <a:custGeom>
            <a:avLst/>
            <a:gdLst>
              <a:gd name="T0" fmla="*/ 1090797469 w 21600"/>
              <a:gd name="T1" fmla="*/ 0 h 16303"/>
              <a:gd name="T2" fmla="*/ 1122526460 w 21600"/>
              <a:gd name="T3" fmla="*/ 2147483647 h 16303"/>
              <a:gd name="T4" fmla="*/ 0 w 21600"/>
              <a:gd name="T5" fmla="*/ 2147483647 h 16303"/>
              <a:gd name="T6" fmla="*/ 0 60000 65536"/>
              <a:gd name="T7" fmla="*/ 0 60000 65536"/>
              <a:gd name="T8" fmla="*/ 0 60000 65536"/>
              <a:gd name="T9" fmla="*/ 0 w 21600"/>
              <a:gd name="T10" fmla="*/ 0 h 16303"/>
              <a:gd name="T11" fmla="*/ 21600 w 21600"/>
              <a:gd name="T12" fmla="*/ 16303 h 16303"/>
            </a:gdLst>
            <a:ahLst/>
            <a:cxnLst>
              <a:cxn ang="T6">
                <a:pos x="T0" y="T1"/>
              </a:cxn>
              <a:cxn ang="T7">
                <a:pos x="T2" y="T3"/>
              </a:cxn>
              <a:cxn ang="T8">
                <a:pos x="T4" y="T5"/>
              </a:cxn>
            </a:cxnLst>
            <a:rect l="T9" t="T10" r="T11" b="T12"/>
            <a:pathLst>
              <a:path w="21600" h="16303" fill="none" extrusionOk="0">
                <a:moveTo>
                  <a:pt x="19701" y="0"/>
                </a:moveTo>
                <a:cubicBezTo>
                  <a:pt x="20953" y="2784"/>
                  <a:pt x="21600" y="5801"/>
                  <a:pt x="21600" y="8854"/>
                </a:cubicBezTo>
                <a:cubicBezTo>
                  <a:pt x="21600" y="11395"/>
                  <a:pt x="21151" y="13917"/>
                  <a:pt x="20274" y="16302"/>
                </a:cubicBezTo>
              </a:path>
              <a:path w="21600" h="16303" stroke="0" extrusionOk="0">
                <a:moveTo>
                  <a:pt x="19701" y="0"/>
                </a:moveTo>
                <a:cubicBezTo>
                  <a:pt x="20953" y="2784"/>
                  <a:pt x="21600" y="5801"/>
                  <a:pt x="21600" y="8854"/>
                </a:cubicBezTo>
                <a:cubicBezTo>
                  <a:pt x="21600" y="11395"/>
                  <a:pt x="21151" y="13917"/>
                  <a:pt x="20274" y="16302"/>
                </a:cubicBezTo>
                <a:lnTo>
                  <a:pt x="0" y="8854"/>
                </a:lnTo>
                <a:close/>
              </a:path>
            </a:pathLst>
          </a:custGeom>
          <a:noFill/>
          <a:ln w="15875">
            <a:solidFill>
              <a:schemeClr val="tx2"/>
            </a:solidFill>
            <a:round/>
            <a:headEnd type="arrow" w="sm" len="sm"/>
            <a:tailEnd type="arrow" w="sm" len="sm"/>
          </a:ln>
        </p:spPr>
        <p:txBody>
          <a:bodyPr lIns="90000" tIns="46800" rIns="90000" bIns="46800" anchor="ctr">
            <a:spAutoFit/>
          </a:bodyPr>
          <a:lstStyle/>
          <a:p>
            <a:endParaRPr lang="es-ES_tradnl"/>
          </a:p>
        </p:txBody>
      </p:sp>
      <p:grpSp>
        <p:nvGrpSpPr>
          <p:cNvPr id="2" name="Group 88"/>
          <p:cNvGrpSpPr>
            <a:grpSpLocks/>
          </p:cNvGrpSpPr>
          <p:nvPr/>
        </p:nvGrpSpPr>
        <p:grpSpPr bwMode="auto">
          <a:xfrm>
            <a:off x="1279525" y="4433888"/>
            <a:ext cx="1736725" cy="342900"/>
            <a:chOff x="1041" y="2901"/>
            <a:chExt cx="1094" cy="216"/>
          </a:xfrm>
        </p:grpSpPr>
        <p:sp>
          <p:nvSpPr>
            <p:cNvPr id="72751" name="Line 89"/>
            <p:cNvSpPr>
              <a:spLocks noChangeShapeType="1"/>
            </p:cNvSpPr>
            <p:nvPr/>
          </p:nvSpPr>
          <p:spPr bwMode="auto">
            <a:xfrm>
              <a:off x="1041" y="2901"/>
              <a:ext cx="816" cy="72"/>
            </a:xfrm>
            <a:prstGeom prst="line">
              <a:avLst/>
            </a:prstGeom>
            <a:noFill/>
            <a:ln w="19050">
              <a:solidFill>
                <a:schemeClr val="tx2"/>
              </a:solidFill>
              <a:round/>
              <a:headEnd/>
              <a:tailEnd type="stealth" w="med" len="lg"/>
            </a:ln>
          </p:spPr>
          <p:txBody>
            <a:bodyPr lIns="90000" tIns="46800" rIns="90000" bIns="46800" anchor="ctr">
              <a:spAutoFit/>
            </a:bodyPr>
            <a:lstStyle/>
            <a:p>
              <a:endParaRPr lang="es-ES"/>
            </a:p>
          </p:txBody>
        </p:sp>
        <p:sp>
          <p:nvSpPr>
            <p:cNvPr id="72752" name="Text Box 90"/>
            <p:cNvSpPr txBox="1">
              <a:spLocks noChangeArrowheads="1"/>
            </p:cNvSpPr>
            <p:nvPr/>
          </p:nvSpPr>
          <p:spPr bwMode="auto">
            <a:xfrm rot="269216">
              <a:off x="1163" y="2944"/>
              <a:ext cx="972" cy="173"/>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200"/>
                <a:t>Línea de charnela</a:t>
              </a:r>
            </a:p>
          </p:txBody>
        </p:sp>
      </p:grpSp>
      <p:grpSp>
        <p:nvGrpSpPr>
          <p:cNvPr id="3" name="Group 91"/>
          <p:cNvGrpSpPr>
            <a:grpSpLocks/>
          </p:cNvGrpSpPr>
          <p:nvPr/>
        </p:nvGrpSpPr>
        <p:grpSpPr bwMode="auto">
          <a:xfrm>
            <a:off x="1274763" y="4003675"/>
            <a:ext cx="1387475" cy="425450"/>
            <a:chOff x="1038" y="2630"/>
            <a:chExt cx="874" cy="268"/>
          </a:xfrm>
        </p:grpSpPr>
        <p:sp>
          <p:nvSpPr>
            <p:cNvPr id="72749" name="Line 92"/>
            <p:cNvSpPr>
              <a:spLocks noChangeShapeType="1"/>
            </p:cNvSpPr>
            <p:nvPr/>
          </p:nvSpPr>
          <p:spPr bwMode="auto">
            <a:xfrm flipV="1">
              <a:off x="1038" y="2673"/>
              <a:ext cx="873" cy="225"/>
            </a:xfrm>
            <a:prstGeom prst="line">
              <a:avLst/>
            </a:prstGeom>
            <a:noFill/>
            <a:ln w="19050">
              <a:solidFill>
                <a:schemeClr val="tx2"/>
              </a:solidFill>
              <a:round/>
              <a:headEnd/>
              <a:tailEnd type="stealth" w="med" len="lg"/>
            </a:ln>
          </p:spPr>
          <p:txBody>
            <a:bodyPr lIns="90000" tIns="46800" rIns="90000" bIns="46800" anchor="ctr">
              <a:spAutoFit/>
            </a:bodyPr>
            <a:lstStyle/>
            <a:p>
              <a:endParaRPr lang="es-ES"/>
            </a:p>
          </p:txBody>
        </p:sp>
        <p:sp>
          <p:nvSpPr>
            <p:cNvPr id="72750" name="Text Box 93"/>
            <p:cNvSpPr txBox="1">
              <a:spLocks noChangeArrowheads="1"/>
            </p:cNvSpPr>
            <p:nvPr/>
          </p:nvSpPr>
          <p:spPr bwMode="auto">
            <a:xfrm rot="-813782">
              <a:off x="1049" y="2630"/>
              <a:ext cx="863" cy="173"/>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200"/>
                <a:t>Horizontal</a:t>
              </a:r>
            </a:p>
          </p:txBody>
        </p:sp>
      </p:grpSp>
      <p:grpSp>
        <p:nvGrpSpPr>
          <p:cNvPr id="4" name="Group 94"/>
          <p:cNvGrpSpPr>
            <a:grpSpLocks/>
          </p:cNvGrpSpPr>
          <p:nvPr/>
        </p:nvGrpSpPr>
        <p:grpSpPr bwMode="auto">
          <a:xfrm>
            <a:off x="458788" y="4090988"/>
            <a:ext cx="806450" cy="352425"/>
            <a:chOff x="524" y="2685"/>
            <a:chExt cx="508" cy="222"/>
          </a:xfrm>
        </p:grpSpPr>
        <p:sp>
          <p:nvSpPr>
            <p:cNvPr id="72747" name="Text Box 95"/>
            <p:cNvSpPr txBox="1">
              <a:spLocks noChangeArrowheads="1"/>
            </p:cNvSpPr>
            <p:nvPr/>
          </p:nvSpPr>
          <p:spPr bwMode="auto">
            <a:xfrm>
              <a:off x="524" y="2685"/>
              <a:ext cx="406" cy="173"/>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200"/>
                <a:t>Cresta</a:t>
              </a:r>
            </a:p>
          </p:txBody>
        </p:sp>
        <p:sp>
          <p:nvSpPr>
            <p:cNvPr id="72748" name="Line 96"/>
            <p:cNvSpPr>
              <a:spLocks noChangeShapeType="1"/>
            </p:cNvSpPr>
            <p:nvPr/>
          </p:nvSpPr>
          <p:spPr bwMode="auto">
            <a:xfrm>
              <a:off x="894" y="2805"/>
              <a:ext cx="138" cy="102"/>
            </a:xfrm>
            <a:prstGeom prst="line">
              <a:avLst/>
            </a:prstGeom>
            <a:noFill/>
            <a:ln w="19050">
              <a:solidFill>
                <a:schemeClr val="tx2"/>
              </a:solidFill>
              <a:round/>
              <a:headEnd/>
              <a:tailEnd type="none" w="lg" len="med"/>
            </a:ln>
          </p:spPr>
          <p:txBody>
            <a:bodyPr wrap="none" lIns="90000" tIns="46800" rIns="90000" bIns="46800" anchor="ctr">
              <a:spAutoFit/>
            </a:bodyPr>
            <a:lstStyle/>
            <a:p>
              <a:endParaRPr lang="es-ES"/>
            </a:p>
          </p:txBody>
        </p:sp>
      </p:grpSp>
      <p:grpSp>
        <p:nvGrpSpPr>
          <p:cNvPr id="5" name="Group 97"/>
          <p:cNvGrpSpPr>
            <a:grpSpLocks/>
          </p:cNvGrpSpPr>
          <p:nvPr/>
        </p:nvGrpSpPr>
        <p:grpSpPr bwMode="auto">
          <a:xfrm>
            <a:off x="552450" y="5576888"/>
            <a:ext cx="774700" cy="592137"/>
            <a:chOff x="863" y="3630"/>
            <a:chExt cx="406" cy="373"/>
          </a:xfrm>
        </p:grpSpPr>
        <p:sp>
          <p:nvSpPr>
            <p:cNvPr id="72745" name="Text Box 98"/>
            <p:cNvSpPr txBox="1">
              <a:spLocks noChangeArrowheads="1"/>
            </p:cNvSpPr>
            <p:nvPr/>
          </p:nvSpPr>
          <p:spPr bwMode="auto">
            <a:xfrm>
              <a:off x="863" y="3830"/>
              <a:ext cx="406" cy="173"/>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200"/>
                <a:t>Núcleo</a:t>
              </a:r>
            </a:p>
          </p:txBody>
        </p:sp>
        <p:sp>
          <p:nvSpPr>
            <p:cNvPr id="72746" name="Line 99"/>
            <p:cNvSpPr>
              <a:spLocks noChangeShapeType="1"/>
            </p:cNvSpPr>
            <p:nvPr/>
          </p:nvSpPr>
          <p:spPr bwMode="auto">
            <a:xfrm flipV="1">
              <a:off x="1068" y="3630"/>
              <a:ext cx="174" cy="240"/>
            </a:xfrm>
            <a:prstGeom prst="line">
              <a:avLst/>
            </a:prstGeom>
            <a:noFill/>
            <a:ln w="19050">
              <a:solidFill>
                <a:schemeClr val="tx2"/>
              </a:solidFill>
              <a:round/>
              <a:headEnd/>
              <a:tailEnd type="none" w="lg" len="med"/>
            </a:ln>
          </p:spPr>
          <p:txBody>
            <a:bodyPr lIns="90000" tIns="46800" rIns="90000" bIns="46800" anchor="ctr">
              <a:spAutoFit/>
            </a:bodyPr>
            <a:lstStyle/>
            <a:p>
              <a:endParaRPr lang="es-ES"/>
            </a:p>
          </p:txBody>
        </p:sp>
      </p:grpSp>
      <p:sp>
        <p:nvSpPr>
          <p:cNvPr id="2148" name="Text Box 100"/>
          <p:cNvSpPr txBox="1">
            <a:spLocks noChangeArrowheads="1"/>
          </p:cNvSpPr>
          <p:nvPr/>
        </p:nvSpPr>
        <p:spPr bwMode="auto">
          <a:xfrm>
            <a:off x="2687638" y="3532188"/>
            <a:ext cx="1316037" cy="274637"/>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200"/>
              <a:t>Plano axial</a:t>
            </a:r>
          </a:p>
        </p:txBody>
      </p:sp>
      <p:grpSp>
        <p:nvGrpSpPr>
          <p:cNvPr id="6" name="Group 101"/>
          <p:cNvGrpSpPr>
            <a:grpSpLocks/>
          </p:cNvGrpSpPr>
          <p:nvPr/>
        </p:nvGrpSpPr>
        <p:grpSpPr bwMode="auto">
          <a:xfrm>
            <a:off x="6119813" y="2528888"/>
            <a:ext cx="1565275" cy="685800"/>
            <a:chOff x="4090" y="1701"/>
            <a:chExt cx="986" cy="432"/>
          </a:xfrm>
        </p:grpSpPr>
        <p:grpSp>
          <p:nvGrpSpPr>
            <p:cNvPr id="7" name="Group 102"/>
            <p:cNvGrpSpPr>
              <a:grpSpLocks/>
            </p:cNvGrpSpPr>
            <p:nvPr/>
          </p:nvGrpSpPr>
          <p:grpSpPr bwMode="auto">
            <a:xfrm>
              <a:off x="4211" y="1701"/>
              <a:ext cx="865" cy="432"/>
              <a:chOff x="4211" y="1701"/>
              <a:chExt cx="865" cy="432"/>
            </a:xfrm>
          </p:grpSpPr>
          <p:sp>
            <p:nvSpPr>
              <p:cNvPr id="72742" name="Line 103"/>
              <p:cNvSpPr>
                <a:spLocks noChangeShapeType="1"/>
              </p:cNvSpPr>
              <p:nvPr/>
            </p:nvSpPr>
            <p:spPr bwMode="auto">
              <a:xfrm flipH="1" flipV="1">
                <a:off x="4288" y="1701"/>
                <a:ext cx="774" cy="427"/>
              </a:xfrm>
              <a:prstGeom prst="line">
                <a:avLst/>
              </a:prstGeom>
              <a:noFill/>
              <a:ln w="19050">
                <a:solidFill>
                  <a:schemeClr val="tx2"/>
                </a:solidFill>
                <a:round/>
                <a:headEnd/>
                <a:tailEnd type="stealth" w="med" len="lg"/>
              </a:ln>
            </p:spPr>
            <p:txBody>
              <a:bodyPr lIns="90000" tIns="46800" rIns="90000" bIns="46800" anchor="ctr">
                <a:spAutoFit/>
              </a:bodyPr>
              <a:lstStyle/>
              <a:p>
                <a:endParaRPr lang="es-ES"/>
              </a:p>
            </p:txBody>
          </p:sp>
          <p:sp>
            <p:nvSpPr>
              <p:cNvPr id="72743" name="Line 104"/>
              <p:cNvSpPr>
                <a:spLocks noChangeShapeType="1"/>
              </p:cNvSpPr>
              <p:nvPr/>
            </p:nvSpPr>
            <p:spPr bwMode="auto">
              <a:xfrm flipH="1" flipV="1">
                <a:off x="4211" y="1997"/>
                <a:ext cx="865" cy="136"/>
              </a:xfrm>
              <a:prstGeom prst="line">
                <a:avLst/>
              </a:prstGeom>
              <a:noFill/>
              <a:ln w="19050">
                <a:solidFill>
                  <a:schemeClr val="tx2"/>
                </a:solidFill>
                <a:round/>
                <a:headEnd/>
                <a:tailEnd type="stealth" w="med" len="lg"/>
              </a:ln>
            </p:spPr>
            <p:txBody>
              <a:bodyPr lIns="90000" tIns="46800" rIns="90000" bIns="46800" anchor="ctr">
                <a:spAutoFit/>
              </a:bodyPr>
              <a:lstStyle/>
              <a:p>
                <a:endParaRPr lang="es-ES"/>
              </a:p>
            </p:txBody>
          </p:sp>
          <p:sp>
            <p:nvSpPr>
              <p:cNvPr id="72744" name="Arc 105"/>
              <p:cNvSpPr>
                <a:spLocks/>
              </p:cNvSpPr>
              <p:nvPr/>
            </p:nvSpPr>
            <p:spPr bwMode="auto">
              <a:xfrm flipH="1">
                <a:off x="4782" y="2001"/>
                <a:ext cx="60" cy="9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5875">
                <a:solidFill>
                  <a:schemeClr val="tx2"/>
                </a:solidFill>
                <a:round/>
                <a:headEnd/>
                <a:tailEnd type="stealth" w="sm" len="sm"/>
              </a:ln>
            </p:spPr>
            <p:txBody>
              <a:bodyPr wrap="none" lIns="90000" tIns="46800" rIns="90000" bIns="46800" anchor="ctr">
                <a:spAutoFit/>
              </a:bodyPr>
              <a:lstStyle/>
              <a:p>
                <a:endParaRPr lang="es-ES_tradnl"/>
              </a:p>
            </p:txBody>
          </p:sp>
        </p:grpSp>
        <p:sp>
          <p:nvSpPr>
            <p:cNvPr id="72741" name="Text Box 106"/>
            <p:cNvSpPr txBox="1">
              <a:spLocks noChangeArrowheads="1"/>
            </p:cNvSpPr>
            <p:nvPr/>
          </p:nvSpPr>
          <p:spPr bwMode="auto">
            <a:xfrm>
              <a:off x="4090" y="1845"/>
              <a:ext cx="620" cy="173"/>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200"/>
                <a:t>Buzamiento</a:t>
              </a:r>
            </a:p>
          </p:txBody>
        </p:sp>
      </p:grpSp>
      <p:grpSp>
        <p:nvGrpSpPr>
          <p:cNvPr id="8" name="Group 107"/>
          <p:cNvGrpSpPr>
            <a:grpSpLocks/>
          </p:cNvGrpSpPr>
          <p:nvPr/>
        </p:nvGrpSpPr>
        <p:grpSpPr bwMode="auto">
          <a:xfrm>
            <a:off x="7535863" y="2168525"/>
            <a:ext cx="1057275" cy="654050"/>
            <a:chOff x="4982" y="1474"/>
            <a:chExt cx="666" cy="412"/>
          </a:xfrm>
        </p:grpSpPr>
        <p:sp>
          <p:nvSpPr>
            <p:cNvPr id="72738" name="Line 108"/>
            <p:cNvSpPr>
              <a:spLocks noChangeShapeType="1"/>
            </p:cNvSpPr>
            <p:nvPr/>
          </p:nvSpPr>
          <p:spPr bwMode="auto">
            <a:xfrm flipV="1">
              <a:off x="4982" y="1474"/>
              <a:ext cx="236" cy="409"/>
            </a:xfrm>
            <a:prstGeom prst="line">
              <a:avLst/>
            </a:prstGeom>
            <a:noFill/>
            <a:ln w="19050">
              <a:solidFill>
                <a:schemeClr val="tx2"/>
              </a:solidFill>
              <a:round/>
              <a:headEnd/>
              <a:tailEnd type="stealth" w="med" len="lg"/>
            </a:ln>
          </p:spPr>
          <p:txBody>
            <a:bodyPr wrap="none" lIns="90000" tIns="46800" rIns="90000" bIns="46800" anchor="ctr">
              <a:spAutoFit/>
            </a:bodyPr>
            <a:lstStyle/>
            <a:p>
              <a:endParaRPr lang="es-ES"/>
            </a:p>
          </p:txBody>
        </p:sp>
        <p:sp>
          <p:nvSpPr>
            <p:cNvPr id="72739" name="Text Box 109"/>
            <p:cNvSpPr txBox="1">
              <a:spLocks noChangeArrowheads="1"/>
            </p:cNvSpPr>
            <p:nvPr/>
          </p:nvSpPr>
          <p:spPr bwMode="auto">
            <a:xfrm>
              <a:off x="5028" y="1713"/>
              <a:ext cx="620" cy="173"/>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200"/>
                <a:t>Dirección</a:t>
              </a:r>
            </a:p>
          </p:txBody>
        </p:sp>
      </p:grpSp>
      <p:sp>
        <p:nvSpPr>
          <p:cNvPr id="2158" name="Text Box 110"/>
          <p:cNvSpPr txBox="1">
            <a:spLocks noChangeArrowheads="1"/>
          </p:cNvSpPr>
          <p:nvPr/>
        </p:nvSpPr>
        <p:spPr bwMode="auto">
          <a:xfrm>
            <a:off x="3919538" y="5165725"/>
            <a:ext cx="1427162" cy="336550"/>
          </a:xfrm>
          <a:prstGeom prst="rect">
            <a:avLst/>
          </a:prstGeom>
          <a:noFill/>
          <a:ln w="28575">
            <a:noFill/>
            <a:miter lim="800000"/>
            <a:headEnd/>
            <a:tailEnd type="none" w="lg" len="med"/>
          </a:ln>
        </p:spPr>
        <p:txBody>
          <a:bodyPr lIns="90000" tIns="46800" rIns="90000" bIns="46800" anchor="ctr">
            <a:spAutoFit/>
          </a:bodyPr>
          <a:lstStyle/>
          <a:p>
            <a:pPr algn="r">
              <a:spcBef>
                <a:spcPct val="50000"/>
              </a:spcBef>
            </a:pPr>
            <a:r>
              <a:rPr lang="es-ES_tradnl" sz="1600">
                <a:solidFill>
                  <a:srgbClr val="FF0000"/>
                </a:solidFill>
              </a:rPr>
              <a:t>Charnela:</a:t>
            </a:r>
          </a:p>
        </p:txBody>
      </p:sp>
      <p:sp>
        <p:nvSpPr>
          <p:cNvPr id="2159" name="Text Box 111"/>
          <p:cNvSpPr txBox="1">
            <a:spLocks noChangeArrowheads="1"/>
          </p:cNvSpPr>
          <p:nvPr/>
        </p:nvSpPr>
        <p:spPr bwMode="auto">
          <a:xfrm>
            <a:off x="3919538" y="4902200"/>
            <a:ext cx="1427162" cy="336550"/>
          </a:xfrm>
          <a:prstGeom prst="rect">
            <a:avLst/>
          </a:prstGeom>
          <a:noFill/>
          <a:ln w="28575">
            <a:noFill/>
            <a:miter lim="800000"/>
            <a:headEnd/>
            <a:tailEnd type="none" w="lg" len="med"/>
          </a:ln>
        </p:spPr>
        <p:txBody>
          <a:bodyPr lIns="90000" tIns="46800" rIns="90000" bIns="46800" anchor="ctr">
            <a:spAutoFit/>
          </a:bodyPr>
          <a:lstStyle/>
          <a:p>
            <a:pPr algn="r">
              <a:spcBef>
                <a:spcPct val="50000"/>
              </a:spcBef>
            </a:pPr>
            <a:r>
              <a:rPr lang="es-ES_tradnl" sz="1600">
                <a:solidFill>
                  <a:srgbClr val="FF0000"/>
                </a:solidFill>
              </a:rPr>
              <a:t>Flancos:</a:t>
            </a:r>
          </a:p>
        </p:txBody>
      </p:sp>
      <p:sp>
        <p:nvSpPr>
          <p:cNvPr id="2160" name="Text Box 112"/>
          <p:cNvSpPr txBox="1">
            <a:spLocks noChangeArrowheads="1"/>
          </p:cNvSpPr>
          <p:nvPr/>
        </p:nvSpPr>
        <p:spPr bwMode="auto">
          <a:xfrm>
            <a:off x="3919538" y="4445000"/>
            <a:ext cx="1427162" cy="336550"/>
          </a:xfrm>
          <a:prstGeom prst="rect">
            <a:avLst/>
          </a:prstGeom>
          <a:noFill/>
          <a:ln w="28575">
            <a:noFill/>
            <a:miter lim="800000"/>
            <a:headEnd/>
            <a:tailEnd type="none" w="lg" len="med"/>
          </a:ln>
        </p:spPr>
        <p:txBody>
          <a:bodyPr lIns="90000" tIns="46800" rIns="90000" bIns="46800" anchor="ctr">
            <a:spAutoFit/>
          </a:bodyPr>
          <a:lstStyle/>
          <a:p>
            <a:pPr algn="r">
              <a:spcBef>
                <a:spcPct val="50000"/>
              </a:spcBef>
            </a:pPr>
            <a:r>
              <a:rPr lang="es-ES_tradnl" sz="1600">
                <a:solidFill>
                  <a:srgbClr val="FF0000"/>
                </a:solidFill>
              </a:rPr>
              <a:t>Plano axial:</a:t>
            </a:r>
          </a:p>
        </p:txBody>
      </p:sp>
      <p:sp>
        <p:nvSpPr>
          <p:cNvPr id="2161" name="Text Box 113"/>
          <p:cNvSpPr txBox="1">
            <a:spLocks noChangeArrowheads="1"/>
          </p:cNvSpPr>
          <p:nvPr/>
        </p:nvSpPr>
        <p:spPr bwMode="auto">
          <a:xfrm>
            <a:off x="5221288" y="5181600"/>
            <a:ext cx="2447925" cy="30480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i="1"/>
              <a:t>zona de máxima curvatura.</a:t>
            </a:r>
          </a:p>
        </p:txBody>
      </p:sp>
      <p:sp>
        <p:nvSpPr>
          <p:cNvPr id="2162" name="Text Box 114"/>
          <p:cNvSpPr txBox="1">
            <a:spLocks noChangeArrowheads="1"/>
          </p:cNvSpPr>
          <p:nvPr/>
        </p:nvSpPr>
        <p:spPr bwMode="auto">
          <a:xfrm>
            <a:off x="5221288" y="4916488"/>
            <a:ext cx="3308350" cy="30480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i="1"/>
              <a:t>zonas a ambos lados de la charnela.</a:t>
            </a:r>
          </a:p>
        </p:txBody>
      </p:sp>
      <p:sp>
        <p:nvSpPr>
          <p:cNvPr id="2163" name="Text Box 115"/>
          <p:cNvSpPr txBox="1">
            <a:spLocks noChangeArrowheads="1"/>
          </p:cNvSpPr>
          <p:nvPr/>
        </p:nvSpPr>
        <p:spPr bwMode="auto">
          <a:xfrm>
            <a:off x="5221288" y="4473575"/>
            <a:ext cx="3535362" cy="517525"/>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i="1"/>
              <a:t>divide al pliegue en dos mitades lo más simétricas posibles.</a:t>
            </a:r>
          </a:p>
        </p:txBody>
      </p:sp>
      <p:sp>
        <p:nvSpPr>
          <p:cNvPr id="2164" name="Text Box 116"/>
          <p:cNvSpPr txBox="1">
            <a:spLocks noChangeArrowheads="1"/>
          </p:cNvSpPr>
          <p:nvPr/>
        </p:nvSpPr>
        <p:spPr bwMode="auto">
          <a:xfrm>
            <a:off x="3919538" y="5480050"/>
            <a:ext cx="1427162" cy="336550"/>
          </a:xfrm>
          <a:prstGeom prst="rect">
            <a:avLst/>
          </a:prstGeom>
          <a:noFill/>
          <a:ln w="28575">
            <a:noFill/>
            <a:miter lim="800000"/>
            <a:headEnd/>
            <a:tailEnd type="none" w="lg" len="med"/>
          </a:ln>
        </p:spPr>
        <p:txBody>
          <a:bodyPr lIns="90000" tIns="46800" rIns="90000" bIns="46800" anchor="ctr">
            <a:spAutoFit/>
          </a:bodyPr>
          <a:lstStyle/>
          <a:p>
            <a:pPr algn="r">
              <a:spcBef>
                <a:spcPct val="50000"/>
              </a:spcBef>
            </a:pPr>
            <a:r>
              <a:rPr lang="es-ES_tradnl" sz="1600">
                <a:solidFill>
                  <a:srgbClr val="FF0000"/>
                </a:solidFill>
              </a:rPr>
              <a:t>Cabeceo:</a:t>
            </a:r>
          </a:p>
        </p:txBody>
      </p:sp>
      <p:sp>
        <p:nvSpPr>
          <p:cNvPr id="2165" name="Text Box 117"/>
          <p:cNvSpPr txBox="1">
            <a:spLocks noChangeArrowheads="1"/>
          </p:cNvSpPr>
          <p:nvPr/>
        </p:nvSpPr>
        <p:spPr bwMode="auto">
          <a:xfrm>
            <a:off x="5221288" y="5494338"/>
            <a:ext cx="3478212" cy="517525"/>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i="1"/>
              <a:t>ángulo que forma el eje del pliegue con la horizontal en el plano.</a:t>
            </a:r>
          </a:p>
        </p:txBody>
      </p:sp>
      <p:sp>
        <p:nvSpPr>
          <p:cNvPr id="2166" name="Text Box 118"/>
          <p:cNvSpPr txBox="1">
            <a:spLocks noChangeArrowheads="1"/>
          </p:cNvSpPr>
          <p:nvPr/>
        </p:nvSpPr>
        <p:spPr bwMode="auto">
          <a:xfrm>
            <a:off x="3919538" y="5946775"/>
            <a:ext cx="1427162" cy="336550"/>
          </a:xfrm>
          <a:prstGeom prst="rect">
            <a:avLst/>
          </a:prstGeom>
          <a:noFill/>
          <a:ln w="28575">
            <a:noFill/>
            <a:miter lim="800000"/>
            <a:headEnd/>
            <a:tailEnd type="none" w="lg" len="med"/>
          </a:ln>
        </p:spPr>
        <p:txBody>
          <a:bodyPr lIns="90000" tIns="46800" rIns="90000" bIns="46800" anchor="ctr">
            <a:spAutoFit/>
          </a:bodyPr>
          <a:lstStyle/>
          <a:p>
            <a:pPr algn="r">
              <a:spcBef>
                <a:spcPct val="50000"/>
              </a:spcBef>
            </a:pPr>
            <a:r>
              <a:rPr lang="es-ES_tradnl" sz="1600">
                <a:solidFill>
                  <a:srgbClr val="FF0000"/>
                </a:solidFill>
              </a:rPr>
              <a:t>Núcleo:</a:t>
            </a:r>
          </a:p>
        </p:txBody>
      </p:sp>
      <p:sp>
        <p:nvSpPr>
          <p:cNvPr id="2167" name="Text Box 119"/>
          <p:cNvSpPr txBox="1">
            <a:spLocks noChangeArrowheads="1"/>
          </p:cNvSpPr>
          <p:nvPr/>
        </p:nvSpPr>
        <p:spPr bwMode="auto">
          <a:xfrm>
            <a:off x="5221288" y="5975350"/>
            <a:ext cx="3308350" cy="30480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i="1"/>
              <a:t>la parte más interna del pliegue.</a:t>
            </a:r>
          </a:p>
        </p:txBody>
      </p:sp>
      <p:sp>
        <p:nvSpPr>
          <p:cNvPr id="2168" name="Text Box 120"/>
          <p:cNvSpPr txBox="1">
            <a:spLocks noChangeArrowheads="1"/>
          </p:cNvSpPr>
          <p:nvPr/>
        </p:nvSpPr>
        <p:spPr bwMode="auto">
          <a:xfrm>
            <a:off x="3919538" y="6219825"/>
            <a:ext cx="1427162" cy="336550"/>
          </a:xfrm>
          <a:prstGeom prst="rect">
            <a:avLst/>
          </a:prstGeom>
          <a:noFill/>
          <a:ln w="28575">
            <a:noFill/>
            <a:miter lim="800000"/>
            <a:headEnd/>
            <a:tailEnd type="none" w="lg" len="med"/>
          </a:ln>
        </p:spPr>
        <p:txBody>
          <a:bodyPr lIns="90000" tIns="46800" rIns="90000" bIns="46800" anchor="ctr">
            <a:spAutoFit/>
          </a:bodyPr>
          <a:lstStyle/>
          <a:p>
            <a:pPr algn="r">
              <a:spcBef>
                <a:spcPct val="50000"/>
              </a:spcBef>
            </a:pPr>
            <a:r>
              <a:rPr lang="es-ES_tradnl" sz="1600">
                <a:solidFill>
                  <a:srgbClr val="FF0000"/>
                </a:solidFill>
              </a:rPr>
              <a:t>Cresta:</a:t>
            </a:r>
          </a:p>
        </p:txBody>
      </p:sp>
      <p:sp>
        <p:nvSpPr>
          <p:cNvPr id="2169" name="Text Box 121"/>
          <p:cNvSpPr txBox="1">
            <a:spLocks noChangeArrowheads="1"/>
          </p:cNvSpPr>
          <p:nvPr/>
        </p:nvSpPr>
        <p:spPr bwMode="auto">
          <a:xfrm>
            <a:off x="5221288" y="6249988"/>
            <a:ext cx="3308350" cy="30480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i="1"/>
              <a:t>la zona más alta de un pliegue.</a:t>
            </a:r>
          </a:p>
        </p:txBody>
      </p:sp>
      <p:sp>
        <p:nvSpPr>
          <p:cNvPr id="2170" name="Text Box 122"/>
          <p:cNvSpPr txBox="1">
            <a:spLocks noChangeArrowheads="1"/>
          </p:cNvSpPr>
          <p:nvPr/>
        </p:nvSpPr>
        <p:spPr bwMode="auto">
          <a:xfrm>
            <a:off x="3394075" y="4132263"/>
            <a:ext cx="4156075" cy="30480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b="1"/>
              <a:t>ELEMENTOS GEOMÉTRICOS DE UN PLIEGUE</a:t>
            </a:r>
          </a:p>
        </p:txBody>
      </p:sp>
      <p:sp>
        <p:nvSpPr>
          <p:cNvPr id="2171" name="Text Box 123"/>
          <p:cNvSpPr txBox="1">
            <a:spLocks noChangeArrowheads="1"/>
          </p:cNvSpPr>
          <p:nvPr/>
        </p:nvSpPr>
        <p:spPr bwMode="auto">
          <a:xfrm>
            <a:off x="1822450" y="4238625"/>
            <a:ext cx="1316038" cy="274638"/>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200"/>
              <a:t>Cabeceo</a:t>
            </a:r>
          </a:p>
        </p:txBody>
      </p:sp>
      <p:sp>
        <p:nvSpPr>
          <p:cNvPr id="2172" name="Text Box 124"/>
          <p:cNvSpPr txBox="1">
            <a:spLocks noChangeArrowheads="1"/>
          </p:cNvSpPr>
          <p:nvPr/>
        </p:nvSpPr>
        <p:spPr bwMode="auto">
          <a:xfrm>
            <a:off x="334963" y="1482725"/>
            <a:ext cx="8401050" cy="517525"/>
          </a:xfrm>
          <a:prstGeom prst="rect">
            <a:avLst/>
          </a:prstGeom>
          <a:solidFill>
            <a:srgbClr val="F8F6A0"/>
          </a:solidFill>
          <a:ln w="28575">
            <a:noFill/>
            <a:miter lim="800000"/>
            <a:headEnd/>
            <a:tailEnd type="none" w="lg" len="med"/>
          </a:ln>
        </p:spPr>
        <p:txBody>
          <a:bodyPr lIns="90000" tIns="46800" rIns="90000" bIns="46800" anchor="ctr">
            <a:spAutoFit/>
          </a:bodyPr>
          <a:lstStyle/>
          <a:p>
            <a:pPr>
              <a:spcBef>
                <a:spcPct val="50000"/>
              </a:spcBef>
            </a:pPr>
            <a:r>
              <a:rPr lang="es-ES_tradnl" sz="1400"/>
              <a:t>Los pliegues cambian la disposición horizontal que inicialmente poseen los estratos. Para describir la nueva posición se utilizan dos medidas: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2127"/>
                                        </p:tgtEl>
                                        <p:attrNameLst>
                                          <p:attrName>style.visibility</p:attrName>
                                        </p:attrNameLst>
                                      </p:cBhvr>
                                      <p:to>
                                        <p:strVal val="visible"/>
                                      </p:to>
                                    </p:set>
                                    <p:anim calcmode="lin" valueType="num">
                                      <p:cBhvr>
                                        <p:cTn id="7" dur="500" fill="hold"/>
                                        <p:tgtEl>
                                          <p:spTgt spid="2127"/>
                                        </p:tgtEl>
                                        <p:attrNameLst>
                                          <p:attrName>ppt_x</p:attrName>
                                        </p:attrNameLst>
                                      </p:cBhvr>
                                      <p:tavLst>
                                        <p:tav tm="0">
                                          <p:val>
                                            <p:strVal val="#ppt_x"/>
                                          </p:val>
                                        </p:tav>
                                        <p:tav tm="100000">
                                          <p:val>
                                            <p:strVal val="#ppt_x"/>
                                          </p:val>
                                        </p:tav>
                                      </p:tavLst>
                                    </p:anim>
                                    <p:anim calcmode="lin" valueType="num">
                                      <p:cBhvr>
                                        <p:cTn id="8" dur="500" fill="hold"/>
                                        <p:tgtEl>
                                          <p:spTgt spid="2127"/>
                                        </p:tgtEl>
                                        <p:attrNameLst>
                                          <p:attrName>ppt_y</p:attrName>
                                        </p:attrNameLst>
                                      </p:cBhvr>
                                      <p:tavLst>
                                        <p:tav tm="0">
                                          <p:val>
                                            <p:strVal val="#ppt_y-#ppt_h/2"/>
                                          </p:val>
                                        </p:tav>
                                        <p:tav tm="100000">
                                          <p:val>
                                            <p:strVal val="#ppt_y"/>
                                          </p:val>
                                        </p:tav>
                                      </p:tavLst>
                                    </p:anim>
                                    <p:anim calcmode="lin" valueType="num">
                                      <p:cBhvr>
                                        <p:cTn id="9" dur="500" fill="hold"/>
                                        <p:tgtEl>
                                          <p:spTgt spid="2127"/>
                                        </p:tgtEl>
                                        <p:attrNameLst>
                                          <p:attrName>ppt_w</p:attrName>
                                        </p:attrNameLst>
                                      </p:cBhvr>
                                      <p:tavLst>
                                        <p:tav tm="0">
                                          <p:val>
                                            <p:strVal val="#ppt_w"/>
                                          </p:val>
                                        </p:tav>
                                        <p:tav tm="100000">
                                          <p:val>
                                            <p:strVal val="#ppt_w"/>
                                          </p:val>
                                        </p:tav>
                                      </p:tavLst>
                                    </p:anim>
                                    <p:anim calcmode="lin" valueType="num">
                                      <p:cBhvr>
                                        <p:cTn id="10" dur="500" fill="hold"/>
                                        <p:tgtEl>
                                          <p:spTgt spid="2127"/>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2172"/>
                                        </p:tgtEl>
                                        <p:attrNameLst>
                                          <p:attrName>style.visibility</p:attrName>
                                        </p:attrNameLst>
                                      </p:cBhvr>
                                      <p:to>
                                        <p:strVal val="visible"/>
                                      </p:to>
                                    </p:set>
                                    <p:anim calcmode="lin" valueType="num">
                                      <p:cBhvr>
                                        <p:cTn id="15" dur="500" fill="hold"/>
                                        <p:tgtEl>
                                          <p:spTgt spid="2172"/>
                                        </p:tgtEl>
                                        <p:attrNameLst>
                                          <p:attrName>ppt_x</p:attrName>
                                        </p:attrNameLst>
                                      </p:cBhvr>
                                      <p:tavLst>
                                        <p:tav tm="0">
                                          <p:val>
                                            <p:strVal val="#ppt_x-#ppt_w/2"/>
                                          </p:val>
                                        </p:tav>
                                        <p:tav tm="100000">
                                          <p:val>
                                            <p:strVal val="#ppt_x"/>
                                          </p:val>
                                        </p:tav>
                                      </p:tavLst>
                                    </p:anim>
                                    <p:anim calcmode="lin" valueType="num">
                                      <p:cBhvr>
                                        <p:cTn id="16" dur="500" fill="hold"/>
                                        <p:tgtEl>
                                          <p:spTgt spid="2172"/>
                                        </p:tgtEl>
                                        <p:attrNameLst>
                                          <p:attrName>ppt_y</p:attrName>
                                        </p:attrNameLst>
                                      </p:cBhvr>
                                      <p:tavLst>
                                        <p:tav tm="0">
                                          <p:val>
                                            <p:strVal val="#ppt_y"/>
                                          </p:val>
                                        </p:tav>
                                        <p:tav tm="100000">
                                          <p:val>
                                            <p:strVal val="#ppt_y"/>
                                          </p:val>
                                        </p:tav>
                                      </p:tavLst>
                                    </p:anim>
                                    <p:anim calcmode="lin" valueType="num">
                                      <p:cBhvr>
                                        <p:cTn id="17" dur="500" fill="hold"/>
                                        <p:tgtEl>
                                          <p:spTgt spid="2172"/>
                                        </p:tgtEl>
                                        <p:attrNameLst>
                                          <p:attrName>ppt_w</p:attrName>
                                        </p:attrNameLst>
                                      </p:cBhvr>
                                      <p:tavLst>
                                        <p:tav tm="0">
                                          <p:val>
                                            <p:fltVal val="0"/>
                                          </p:val>
                                        </p:tav>
                                        <p:tav tm="100000">
                                          <p:val>
                                            <p:strVal val="#ppt_w"/>
                                          </p:val>
                                        </p:tav>
                                      </p:tavLst>
                                    </p:anim>
                                    <p:anim calcmode="lin" valueType="num">
                                      <p:cBhvr>
                                        <p:cTn id="18" dur="500" fill="hold"/>
                                        <p:tgtEl>
                                          <p:spTgt spid="2172"/>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21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130"/>
                                        </p:tgtEl>
                                        <p:attrNameLst>
                                          <p:attrName>style.visibility</p:attrName>
                                        </p:attrNameLst>
                                      </p:cBhvr>
                                      <p:to>
                                        <p:strVal val="visible"/>
                                      </p:to>
                                    </p:set>
                                    <p:animEffect transition="in" filter="wipe(up)">
                                      <p:cBhvr>
                                        <p:cTn id="27" dur="500"/>
                                        <p:tgtEl>
                                          <p:spTgt spid="2130"/>
                                        </p:tgtEl>
                                      </p:cBhvr>
                                    </p:animEffect>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2132"/>
                                        </p:tgtEl>
                                        <p:attrNameLst>
                                          <p:attrName>style.visibility</p:attrName>
                                        </p:attrNameLst>
                                      </p:cBhvr>
                                      <p:to>
                                        <p:strVal val="visible"/>
                                      </p:to>
                                    </p:set>
                                    <p:animEffect transition="in" filter="wipe(left)">
                                      <p:cBhvr>
                                        <p:cTn id="31" dur="500"/>
                                        <p:tgtEl>
                                          <p:spTgt spid="2132"/>
                                        </p:tgtEl>
                                      </p:cBhvr>
                                    </p:animEffect>
                                  </p:childTnLst>
                                </p:cTn>
                              </p:par>
                            </p:childTnLst>
                          </p:cTn>
                        </p:par>
                      </p:childTnLst>
                    </p:cTn>
                  </p:par>
                  <p:par>
                    <p:cTn id="32" fill="hold">
                      <p:stCondLst>
                        <p:cond delay="indefinite"/>
                      </p:stCondLst>
                      <p:childTnLst>
                        <p:par>
                          <p:cTn id="33" fill="hold">
                            <p:stCondLst>
                              <p:cond delay="0"/>
                            </p:stCondLst>
                            <p:childTnLst>
                              <p:par>
                                <p:cTn id="34" presetID="18" presetClass="entr" presetSubtype="3"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strips(upRight)">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2131"/>
                                        </p:tgtEl>
                                        <p:attrNameLst>
                                          <p:attrName>style.visibility</p:attrName>
                                        </p:attrNameLst>
                                      </p:cBhvr>
                                      <p:to>
                                        <p:strVal val="visible"/>
                                      </p:to>
                                    </p:set>
                                    <p:animEffect transition="in" filter="wipe(up)">
                                      <p:cBhvr>
                                        <p:cTn id="41" dur="500"/>
                                        <p:tgtEl>
                                          <p:spTgt spid="2131"/>
                                        </p:tgtEl>
                                      </p:cBhvr>
                                    </p:animEffec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2133"/>
                                        </p:tgtEl>
                                        <p:attrNameLst>
                                          <p:attrName>style.visibility</p:attrName>
                                        </p:attrNameLst>
                                      </p:cBhvr>
                                      <p:to>
                                        <p:strVal val="visible"/>
                                      </p:to>
                                    </p:set>
                                    <p:animEffect transition="in" filter="wipe(left)">
                                      <p:cBhvr>
                                        <p:cTn id="45" dur="500"/>
                                        <p:tgtEl>
                                          <p:spTgt spid="2133"/>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ntr" presetSubtype="9" fill="hold" nodeType="click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strips(upLeft)">
                                      <p:cBhvr>
                                        <p:cTn id="50" dur="500"/>
                                        <p:tgtEl>
                                          <p:spTgt spid="6"/>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499"/>
                                          </p:stCondLst>
                                        </p:cTn>
                                        <p:tgtEl>
                                          <p:spTgt spid="212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499"/>
                                          </p:stCondLst>
                                        </p:cTn>
                                        <p:tgtEl>
                                          <p:spTgt spid="2170">
                                            <p:txEl>
                                              <p:pRg st="0" end="0"/>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22" presetClass="entr" presetSubtype="1" fill="hold" grpId="0" nodeType="clickEffect">
                                  <p:stCondLst>
                                    <p:cond delay="0"/>
                                  </p:stCondLst>
                                  <p:childTnLst>
                                    <p:set>
                                      <p:cBhvr>
                                        <p:cTn id="62" dur="1" fill="hold">
                                          <p:stCondLst>
                                            <p:cond delay="0"/>
                                          </p:stCondLst>
                                        </p:cTn>
                                        <p:tgtEl>
                                          <p:spTgt spid="2160"/>
                                        </p:tgtEl>
                                        <p:attrNameLst>
                                          <p:attrName>style.visibility</p:attrName>
                                        </p:attrNameLst>
                                      </p:cBhvr>
                                      <p:to>
                                        <p:strVal val="visible"/>
                                      </p:to>
                                    </p:set>
                                    <p:animEffect transition="in" filter="wipe(up)">
                                      <p:cBhvr>
                                        <p:cTn id="63" dur="500"/>
                                        <p:tgtEl>
                                          <p:spTgt spid="2160"/>
                                        </p:tgtEl>
                                      </p:cBhvr>
                                    </p:animEffect>
                                  </p:childTnLst>
                                </p:cTn>
                              </p:par>
                            </p:childTnLst>
                          </p:cTn>
                        </p:par>
                        <p:par>
                          <p:cTn id="64" fill="hold">
                            <p:stCondLst>
                              <p:cond delay="500"/>
                            </p:stCondLst>
                            <p:childTnLst>
                              <p:par>
                                <p:cTn id="65" presetID="22" presetClass="entr" presetSubtype="8" fill="hold" grpId="0" nodeType="afterEffect">
                                  <p:stCondLst>
                                    <p:cond delay="0"/>
                                  </p:stCondLst>
                                  <p:childTnLst>
                                    <p:set>
                                      <p:cBhvr>
                                        <p:cTn id="66" dur="1" fill="hold">
                                          <p:stCondLst>
                                            <p:cond delay="0"/>
                                          </p:stCondLst>
                                        </p:cTn>
                                        <p:tgtEl>
                                          <p:spTgt spid="2163"/>
                                        </p:tgtEl>
                                        <p:attrNameLst>
                                          <p:attrName>style.visibility</p:attrName>
                                        </p:attrNameLst>
                                      </p:cBhvr>
                                      <p:to>
                                        <p:strVal val="visible"/>
                                      </p:to>
                                    </p:set>
                                    <p:animEffect transition="in" filter="wipe(left)">
                                      <p:cBhvr>
                                        <p:cTn id="67" dur="500"/>
                                        <p:tgtEl>
                                          <p:spTgt spid="2163"/>
                                        </p:tgtEl>
                                      </p:cBhvr>
                                    </p:animEffec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499"/>
                                          </p:stCondLst>
                                        </p:cTn>
                                        <p:tgtEl>
                                          <p:spTgt spid="2148">
                                            <p:txEl>
                                              <p:pRg st="0" end="0"/>
                                            </p:txEl>
                                          </p:spTgt>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22" presetClass="entr" presetSubtype="1" fill="hold" grpId="0" nodeType="clickEffect">
                                  <p:stCondLst>
                                    <p:cond delay="0"/>
                                  </p:stCondLst>
                                  <p:childTnLst>
                                    <p:set>
                                      <p:cBhvr>
                                        <p:cTn id="75" dur="1" fill="hold">
                                          <p:stCondLst>
                                            <p:cond delay="0"/>
                                          </p:stCondLst>
                                        </p:cTn>
                                        <p:tgtEl>
                                          <p:spTgt spid="2159"/>
                                        </p:tgtEl>
                                        <p:attrNameLst>
                                          <p:attrName>style.visibility</p:attrName>
                                        </p:attrNameLst>
                                      </p:cBhvr>
                                      <p:to>
                                        <p:strVal val="visible"/>
                                      </p:to>
                                    </p:set>
                                    <p:animEffect transition="in" filter="wipe(up)">
                                      <p:cBhvr>
                                        <p:cTn id="76" dur="500"/>
                                        <p:tgtEl>
                                          <p:spTgt spid="2159"/>
                                        </p:tgtEl>
                                      </p:cBhvr>
                                    </p:animEffect>
                                  </p:childTnLst>
                                </p:cTn>
                              </p:par>
                            </p:childTnLst>
                          </p:cTn>
                        </p:par>
                        <p:par>
                          <p:cTn id="77" fill="hold">
                            <p:stCondLst>
                              <p:cond delay="500"/>
                            </p:stCondLst>
                            <p:childTnLst>
                              <p:par>
                                <p:cTn id="78" presetID="22" presetClass="entr" presetSubtype="8" fill="hold" grpId="0" nodeType="afterEffect">
                                  <p:stCondLst>
                                    <p:cond delay="0"/>
                                  </p:stCondLst>
                                  <p:childTnLst>
                                    <p:set>
                                      <p:cBhvr>
                                        <p:cTn id="79" dur="1" fill="hold">
                                          <p:stCondLst>
                                            <p:cond delay="0"/>
                                          </p:stCondLst>
                                        </p:cTn>
                                        <p:tgtEl>
                                          <p:spTgt spid="2162"/>
                                        </p:tgtEl>
                                        <p:attrNameLst>
                                          <p:attrName>style.visibility</p:attrName>
                                        </p:attrNameLst>
                                      </p:cBhvr>
                                      <p:to>
                                        <p:strVal val="visible"/>
                                      </p:to>
                                    </p:set>
                                    <p:animEffect transition="in" filter="wipe(left)">
                                      <p:cBhvr>
                                        <p:cTn id="80" dur="500"/>
                                        <p:tgtEl>
                                          <p:spTgt spid="2162"/>
                                        </p:tgtEl>
                                      </p:cBhvr>
                                    </p:animEffec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499"/>
                                          </p:stCondLst>
                                        </p:cTn>
                                        <p:tgtEl>
                                          <p:spTgt spid="2134">
                                            <p:txEl>
                                              <p:pRg st="0" end="0"/>
                                            </p:txEl>
                                          </p:spTgt>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22" presetClass="entr" presetSubtype="1" fill="hold" grpId="0" nodeType="clickEffect">
                                  <p:stCondLst>
                                    <p:cond delay="0"/>
                                  </p:stCondLst>
                                  <p:childTnLst>
                                    <p:set>
                                      <p:cBhvr>
                                        <p:cTn id="88" dur="1" fill="hold">
                                          <p:stCondLst>
                                            <p:cond delay="0"/>
                                          </p:stCondLst>
                                        </p:cTn>
                                        <p:tgtEl>
                                          <p:spTgt spid="2158"/>
                                        </p:tgtEl>
                                        <p:attrNameLst>
                                          <p:attrName>style.visibility</p:attrName>
                                        </p:attrNameLst>
                                      </p:cBhvr>
                                      <p:to>
                                        <p:strVal val="visible"/>
                                      </p:to>
                                    </p:set>
                                    <p:animEffect transition="in" filter="wipe(up)">
                                      <p:cBhvr>
                                        <p:cTn id="89" dur="500"/>
                                        <p:tgtEl>
                                          <p:spTgt spid="2158"/>
                                        </p:tgtEl>
                                      </p:cBhvr>
                                    </p:animEffect>
                                  </p:childTnLst>
                                </p:cTn>
                              </p:par>
                            </p:childTnLst>
                          </p:cTn>
                        </p:par>
                        <p:par>
                          <p:cTn id="90" fill="hold">
                            <p:stCondLst>
                              <p:cond delay="500"/>
                            </p:stCondLst>
                            <p:childTnLst>
                              <p:par>
                                <p:cTn id="91" presetID="22" presetClass="entr" presetSubtype="8" fill="hold" grpId="0" nodeType="afterEffect">
                                  <p:stCondLst>
                                    <p:cond delay="0"/>
                                  </p:stCondLst>
                                  <p:childTnLst>
                                    <p:set>
                                      <p:cBhvr>
                                        <p:cTn id="92" dur="1" fill="hold">
                                          <p:stCondLst>
                                            <p:cond delay="0"/>
                                          </p:stCondLst>
                                        </p:cTn>
                                        <p:tgtEl>
                                          <p:spTgt spid="2161"/>
                                        </p:tgtEl>
                                        <p:attrNameLst>
                                          <p:attrName>style.visibility</p:attrName>
                                        </p:attrNameLst>
                                      </p:cBhvr>
                                      <p:to>
                                        <p:strVal val="visible"/>
                                      </p:to>
                                    </p:set>
                                    <p:animEffect transition="in" filter="wipe(left)">
                                      <p:cBhvr>
                                        <p:cTn id="93" dur="500"/>
                                        <p:tgtEl>
                                          <p:spTgt spid="2161"/>
                                        </p:tgtEl>
                                      </p:cBhvr>
                                    </p:animEffect>
                                  </p:childTnLst>
                                </p:cTn>
                              </p:par>
                            </p:childTnLst>
                          </p:cTn>
                        </p:par>
                      </p:childTnLst>
                    </p:cTn>
                  </p:par>
                  <p:par>
                    <p:cTn id="94" fill="hold">
                      <p:stCondLst>
                        <p:cond delay="indefinite"/>
                      </p:stCondLst>
                      <p:childTnLst>
                        <p:par>
                          <p:cTn id="95" fill="hold">
                            <p:stCondLst>
                              <p:cond delay="0"/>
                            </p:stCondLst>
                            <p:childTnLst>
                              <p:par>
                                <p:cTn id="96" presetID="18" presetClass="entr" presetSubtype="6" fill="hold" nodeType="clickEffect">
                                  <p:stCondLst>
                                    <p:cond delay="0"/>
                                  </p:stCondLst>
                                  <p:childTnLst>
                                    <p:set>
                                      <p:cBhvr>
                                        <p:cTn id="97" dur="1" fill="hold">
                                          <p:stCondLst>
                                            <p:cond delay="0"/>
                                          </p:stCondLst>
                                        </p:cTn>
                                        <p:tgtEl>
                                          <p:spTgt spid="2"/>
                                        </p:tgtEl>
                                        <p:attrNameLst>
                                          <p:attrName>style.visibility</p:attrName>
                                        </p:attrNameLst>
                                      </p:cBhvr>
                                      <p:to>
                                        <p:strVal val="visible"/>
                                      </p:to>
                                    </p:set>
                                    <p:animEffect transition="in" filter="strips(downRight)">
                                      <p:cBhvr>
                                        <p:cTn id="98" dur="500"/>
                                        <p:tgtEl>
                                          <p:spTgt spid="2"/>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1" fill="hold" grpId="0" nodeType="clickEffect">
                                  <p:stCondLst>
                                    <p:cond delay="0"/>
                                  </p:stCondLst>
                                  <p:childTnLst>
                                    <p:set>
                                      <p:cBhvr>
                                        <p:cTn id="102" dur="1" fill="hold">
                                          <p:stCondLst>
                                            <p:cond delay="0"/>
                                          </p:stCondLst>
                                        </p:cTn>
                                        <p:tgtEl>
                                          <p:spTgt spid="2164"/>
                                        </p:tgtEl>
                                        <p:attrNameLst>
                                          <p:attrName>style.visibility</p:attrName>
                                        </p:attrNameLst>
                                      </p:cBhvr>
                                      <p:to>
                                        <p:strVal val="visible"/>
                                      </p:to>
                                    </p:set>
                                    <p:animEffect transition="in" filter="wipe(up)">
                                      <p:cBhvr>
                                        <p:cTn id="103" dur="500"/>
                                        <p:tgtEl>
                                          <p:spTgt spid="2164"/>
                                        </p:tgtEl>
                                      </p:cBhvr>
                                    </p:animEffect>
                                  </p:childTnLst>
                                </p:cTn>
                              </p:par>
                            </p:childTnLst>
                          </p:cTn>
                        </p:par>
                        <p:par>
                          <p:cTn id="104" fill="hold">
                            <p:stCondLst>
                              <p:cond delay="500"/>
                            </p:stCondLst>
                            <p:childTnLst>
                              <p:par>
                                <p:cTn id="105" presetID="22" presetClass="entr" presetSubtype="8" fill="hold" grpId="0" nodeType="afterEffect">
                                  <p:stCondLst>
                                    <p:cond delay="0"/>
                                  </p:stCondLst>
                                  <p:childTnLst>
                                    <p:set>
                                      <p:cBhvr>
                                        <p:cTn id="106" dur="1" fill="hold">
                                          <p:stCondLst>
                                            <p:cond delay="0"/>
                                          </p:stCondLst>
                                        </p:cTn>
                                        <p:tgtEl>
                                          <p:spTgt spid="2165"/>
                                        </p:tgtEl>
                                        <p:attrNameLst>
                                          <p:attrName>style.visibility</p:attrName>
                                        </p:attrNameLst>
                                      </p:cBhvr>
                                      <p:to>
                                        <p:strVal val="visible"/>
                                      </p:to>
                                    </p:set>
                                    <p:animEffect transition="in" filter="wipe(left)">
                                      <p:cBhvr>
                                        <p:cTn id="107" dur="500"/>
                                        <p:tgtEl>
                                          <p:spTgt spid="2165"/>
                                        </p:tgtEl>
                                      </p:cBhvr>
                                    </p:animEffect>
                                  </p:childTnLst>
                                </p:cTn>
                              </p:par>
                            </p:childTnLst>
                          </p:cTn>
                        </p:par>
                        <p:par>
                          <p:cTn id="108" fill="hold">
                            <p:stCondLst>
                              <p:cond delay="1000"/>
                            </p:stCondLst>
                            <p:childTnLst>
                              <p:par>
                                <p:cTn id="109" presetID="18" presetClass="entr" presetSubtype="3" fill="hold" nodeType="afterEffect">
                                  <p:stCondLst>
                                    <p:cond delay="0"/>
                                  </p:stCondLst>
                                  <p:childTnLst>
                                    <p:set>
                                      <p:cBhvr>
                                        <p:cTn id="110" dur="1" fill="hold">
                                          <p:stCondLst>
                                            <p:cond delay="0"/>
                                          </p:stCondLst>
                                        </p:cTn>
                                        <p:tgtEl>
                                          <p:spTgt spid="3"/>
                                        </p:tgtEl>
                                        <p:attrNameLst>
                                          <p:attrName>style.visibility</p:attrName>
                                        </p:attrNameLst>
                                      </p:cBhvr>
                                      <p:to>
                                        <p:strVal val="visible"/>
                                      </p:to>
                                    </p:set>
                                    <p:animEffect transition="in" filter="strips(upRight)">
                                      <p:cBhvr>
                                        <p:cTn id="111" dur="500"/>
                                        <p:tgtEl>
                                          <p:spTgt spid="3"/>
                                        </p:tgtEl>
                                      </p:cBhvr>
                                    </p:animEffect>
                                  </p:childTnLst>
                                </p:cTn>
                              </p:par>
                            </p:childTnLst>
                          </p:cTn>
                        </p:par>
                      </p:childTnLst>
                    </p:cTn>
                  </p:par>
                  <p:par>
                    <p:cTn id="112" fill="hold">
                      <p:stCondLst>
                        <p:cond delay="indefinite"/>
                      </p:stCondLst>
                      <p:childTnLst>
                        <p:par>
                          <p:cTn id="113" fill="hold">
                            <p:stCondLst>
                              <p:cond delay="0"/>
                            </p:stCondLst>
                            <p:childTnLst>
                              <p:par>
                                <p:cTn id="114" presetID="23" presetClass="entr" presetSubtype="16" fill="hold" grpId="0" nodeType="clickEffect">
                                  <p:stCondLst>
                                    <p:cond delay="0"/>
                                  </p:stCondLst>
                                  <p:childTnLst>
                                    <p:set>
                                      <p:cBhvr>
                                        <p:cTn id="115" dur="1" fill="hold">
                                          <p:stCondLst>
                                            <p:cond delay="0"/>
                                          </p:stCondLst>
                                        </p:cTn>
                                        <p:tgtEl>
                                          <p:spTgt spid="2135"/>
                                        </p:tgtEl>
                                        <p:attrNameLst>
                                          <p:attrName>style.visibility</p:attrName>
                                        </p:attrNameLst>
                                      </p:cBhvr>
                                      <p:to>
                                        <p:strVal val="visible"/>
                                      </p:to>
                                    </p:set>
                                    <p:anim calcmode="lin" valueType="num">
                                      <p:cBhvr>
                                        <p:cTn id="116" dur="500" fill="hold"/>
                                        <p:tgtEl>
                                          <p:spTgt spid="2135"/>
                                        </p:tgtEl>
                                        <p:attrNameLst>
                                          <p:attrName>ppt_w</p:attrName>
                                        </p:attrNameLst>
                                      </p:cBhvr>
                                      <p:tavLst>
                                        <p:tav tm="0">
                                          <p:val>
                                            <p:fltVal val="0"/>
                                          </p:val>
                                        </p:tav>
                                        <p:tav tm="100000">
                                          <p:val>
                                            <p:strVal val="#ppt_w"/>
                                          </p:val>
                                        </p:tav>
                                      </p:tavLst>
                                    </p:anim>
                                    <p:anim calcmode="lin" valueType="num">
                                      <p:cBhvr>
                                        <p:cTn id="117" dur="500" fill="hold"/>
                                        <p:tgtEl>
                                          <p:spTgt spid="2135"/>
                                        </p:tgtEl>
                                        <p:attrNameLst>
                                          <p:attrName>ppt_h</p:attrName>
                                        </p:attrNameLst>
                                      </p:cBhvr>
                                      <p:tavLst>
                                        <p:tav tm="0">
                                          <p:val>
                                            <p:fltVal val="0"/>
                                          </p:val>
                                        </p:tav>
                                        <p:tav tm="100000">
                                          <p:val>
                                            <p:strVal val="#ppt_h"/>
                                          </p:val>
                                        </p:tav>
                                      </p:tavLst>
                                    </p:anim>
                                  </p:childTnLst>
                                </p:cTn>
                              </p:par>
                            </p:childTnLst>
                          </p:cTn>
                        </p:par>
                        <p:par>
                          <p:cTn id="118" fill="hold">
                            <p:stCondLst>
                              <p:cond delay="500"/>
                            </p:stCondLst>
                            <p:childTnLst>
                              <p:par>
                                <p:cTn id="119" presetID="1" presetClass="entr" presetSubtype="0" fill="hold" grpId="0" nodeType="afterEffect">
                                  <p:stCondLst>
                                    <p:cond delay="0"/>
                                  </p:stCondLst>
                                  <p:childTnLst>
                                    <p:set>
                                      <p:cBhvr>
                                        <p:cTn id="120" dur="1" fill="hold">
                                          <p:stCondLst>
                                            <p:cond delay="499"/>
                                          </p:stCondLst>
                                        </p:cTn>
                                        <p:tgtEl>
                                          <p:spTgt spid="2171">
                                            <p:txEl>
                                              <p:pRg st="0" end="0"/>
                                            </p:txEl>
                                          </p:spTgt>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22" presetClass="entr" presetSubtype="1" fill="hold" grpId="0" nodeType="clickEffect">
                                  <p:stCondLst>
                                    <p:cond delay="0"/>
                                  </p:stCondLst>
                                  <p:childTnLst>
                                    <p:set>
                                      <p:cBhvr>
                                        <p:cTn id="124" dur="1" fill="hold">
                                          <p:stCondLst>
                                            <p:cond delay="0"/>
                                          </p:stCondLst>
                                        </p:cTn>
                                        <p:tgtEl>
                                          <p:spTgt spid="2166"/>
                                        </p:tgtEl>
                                        <p:attrNameLst>
                                          <p:attrName>style.visibility</p:attrName>
                                        </p:attrNameLst>
                                      </p:cBhvr>
                                      <p:to>
                                        <p:strVal val="visible"/>
                                      </p:to>
                                    </p:set>
                                    <p:animEffect transition="in" filter="wipe(up)">
                                      <p:cBhvr>
                                        <p:cTn id="125" dur="500"/>
                                        <p:tgtEl>
                                          <p:spTgt spid="2166"/>
                                        </p:tgtEl>
                                      </p:cBhvr>
                                    </p:animEffect>
                                  </p:childTnLst>
                                </p:cTn>
                              </p:par>
                            </p:childTnLst>
                          </p:cTn>
                        </p:par>
                        <p:par>
                          <p:cTn id="126" fill="hold">
                            <p:stCondLst>
                              <p:cond delay="500"/>
                            </p:stCondLst>
                            <p:childTnLst>
                              <p:par>
                                <p:cTn id="127" presetID="22" presetClass="entr" presetSubtype="8" fill="hold" grpId="0" nodeType="afterEffect">
                                  <p:stCondLst>
                                    <p:cond delay="0"/>
                                  </p:stCondLst>
                                  <p:childTnLst>
                                    <p:set>
                                      <p:cBhvr>
                                        <p:cTn id="128" dur="1" fill="hold">
                                          <p:stCondLst>
                                            <p:cond delay="0"/>
                                          </p:stCondLst>
                                        </p:cTn>
                                        <p:tgtEl>
                                          <p:spTgt spid="2167"/>
                                        </p:tgtEl>
                                        <p:attrNameLst>
                                          <p:attrName>style.visibility</p:attrName>
                                        </p:attrNameLst>
                                      </p:cBhvr>
                                      <p:to>
                                        <p:strVal val="visible"/>
                                      </p:to>
                                    </p:set>
                                    <p:animEffect transition="in" filter="wipe(left)">
                                      <p:cBhvr>
                                        <p:cTn id="129" dur="500"/>
                                        <p:tgtEl>
                                          <p:spTgt spid="2167"/>
                                        </p:tgtEl>
                                      </p:cBhvr>
                                    </p:animEffect>
                                  </p:childTnLst>
                                </p:cTn>
                              </p:par>
                            </p:childTnLst>
                          </p:cTn>
                        </p:par>
                      </p:childTnLst>
                    </p:cTn>
                  </p:par>
                  <p:par>
                    <p:cTn id="130" fill="hold">
                      <p:stCondLst>
                        <p:cond delay="indefinite"/>
                      </p:stCondLst>
                      <p:childTnLst>
                        <p:par>
                          <p:cTn id="131" fill="hold">
                            <p:stCondLst>
                              <p:cond delay="0"/>
                            </p:stCondLst>
                            <p:childTnLst>
                              <p:par>
                                <p:cTn id="132" presetID="1" presetClass="entr" presetSubtype="0" fill="hold" nodeType="clickEffect">
                                  <p:stCondLst>
                                    <p:cond delay="0"/>
                                  </p:stCondLst>
                                  <p:childTnLst>
                                    <p:set>
                                      <p:cBhvr>
                                        <p:cTn id="133" dur="1" fill="hold">
                                          <p:stCondLst>
                                            <p:cond delay="499"/>
                                          </p:stCondLst>
                                        </p:cTn>
                                        <p:tgtEl>
                                          <p:spTgt spid="5"/>
                                        </p:tgtEl>
                                        <p:attrNameLst>
                                          <p:attrName>style.visibility</p:attrName>
                                        </p:attrNameLst>
                                      </p:cBhvr>
                                      <p:to>
                                        <p:strVal val="visible"/>
                                      </p:to>
                                    </p:set>
                                  </p:childTnLst>
                                </p:cTn>
                              </p:par>
                            </p:childTnLst>
                          </p:cTn>
                        </p:par>
                      </p:childTnLst>
                    </p:cTn>
                  </p:par>
                  <p:par>
                    <p:cTn id="134" fill="hold">
                      <p:stCondLst>
                        <p:cond delay="indefinite"/>
                      </p:stCondLst>
                      <p:childTnLst>
                        <p:par>
                          <p:cTn id="135" fill="hold">
                            <p:stCondLst>
                              <p:cond delay="0"/>
                            </p:stCondLst>
                            <p:childTnLst>
                              <p:par>
                                <p:cTn id="136" presetID="22" presetClass="entr" presetSubtype="1" fill="hold" grpId="0" nodeType="clickEffect">
                                  <p:stCondLst>
                                    <p:cond delay="0"/>
                                  </p:stCondLst>
                                  <p:childTnLst>
                                    <p:set>
                                      <p:cBhvr>
                                        <p:cTn id="137" dur="1" fill="hold">
                                          <p:stCondLst>
                                            <p:cond delay="0"/>
                                          </p:stCondLst>
                                        </p:cTn>
                                        <p:tgtEl>
                                          <p:spTgt spid="2168"/>
                                        </p:tgtEl>
                                        <p:attrNameLst>
                                          <p:attrName>style.visibility</p:attrName>
                                        </p:attrNameLst>
                                      </p:cBhvr>
                                      <p:to>
                                        <p:strVal val="visible"/>
                                      </p:to>
                                    </p:set>
                                    <p:animEffect transition="in" filter="wipe(up)">
                                      <p:cBhvr>
                                        <p:cTn id="138" dur="500"/>
                                        <p:tgtEl>
                                          <p:spTgt spid="2168"/>
                                        </p:tgtEl>
                                      </p:cBhvr>
                                    </p:animEffect>
                                  </p:childTnLst>
                                </p:cTn>
                              </p:par>
                            </p:childTnLst>
                          </p:cTn>
                        </p:par>
                        <p:par>
                          <p:cTn id="139" fill="hold">
                            <p:stCondLst>
                              <p:cond delay="500"/>
                            </p:stCondLst>
                            <p:childTnLst>
                              <p:par>
                                <p:cTn id="140" presetID="22" presetClass="entr" presetSubtype="8" fill="hold" grpId="0" nodeType="afterEffect">
                                  <p:stCondLst>
                                    <p:cond delay="0"/>
                                  </p:stCondLst>
                                  <p:childTnLst>
                                    <p:set>
                                      <p:cBhvr>
                                        <p:cTn id="141" dur="1" fill="hold">
                                          <p:stCondLst>
                                            <p:cond delay="0"/>
                                          </p:stCondLst>
                                        </p:cTn>
                                        <p:tgtEl>
                                          <p:spTgt spid="2169"/>
                                        </p:tgtEl>
                                        <p:attrNameLst>
                                          <p:attrName>style.visibility</p:attrName>
                                        </p:attrNameLst>
                                      </p:cBhvr>
                                      <p:to>
                                        <p:strVal val="visible"/>
                                      </p:to>
                                    </p:set>
                                    <p:animEffect transition="in" filter="wipe(left)">
                                      <p:cBhvr>
                                        <p:cTn id="142" dur="500"/>
                                        <p:tgtEl>
                                          <p:spTgt spid="2169"/>
                                        </p:tgtEl>
                                      </p:cBhvr>
                                    </p:animEffect>
                                  </p:childTnLst>
                                </p:cTn>
                              </p:par>
                            </p:childTnLst>
                          </p:cTn>
                        </p:par>
                      </p:childTnLst>
                    </p:cTn>
                  </p:par>
                  <p:par>
                    <p:cTn id="143" fill="hold">
                      <p:stCondLst>
                        <p:cond delay="indefinite"/>
                      </p:stCondLst>
                      <p:childTnLst>
                        <p:par>
                          <p:cTn id="144" fill="hold">
                            <p:stCondLst>
                              <p:cond delay="0"/>
                            </p:stCondLst>
                            <p:childTnLst>
                              <p:par>
                                <p:cTn id="145" presetID="1" presetClass="entr" presetSubtype="0" fill="hold" nodeType="clickEffect">
                                  <p:stCondLst>
                                    <p:cond delay="0"/>
                                  </p:stCondLst>
                                  <p:childTnLst>
                                    <p:set>
                                      <p:cBhvr>
                                        <p:cTn id="14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7" grpId="0" autoUpdateAnimBg="0"/>
      <p:bldP spid="2130" grpId="0" autoUpdateAnimBg="0"/>
      <p:bldP spid="2131" grpId="0" autoUpdateAnimBg="0"/>
      <p:bldP spid="2132" grpId="0" autoUpdateAnimBg="0"/>
      <p:bldP spid="2133" grpId="0" autoUpdateAnimBg="0"/>
      <p:bldP spid="2134" grpId="0" build="p" autoUpdateAnimBg="0"/>
      <p:bldP spid="2135" grpId="0" animBg="1"/>
      <p:bldP spid="2148" grpId="0" build="p" autoUpdateAnimBg="0"/>
      <p:bldP spid="2158" grpId="0" autoUpdateAnimBg="0"/>
      <p:bldP spid="2159" grpId="0" autoUpdateAnimBg="0"/>
      <p:bldP spid="2160" grpId="0" autoUpdateAnimBg="0"/>
      <p:bldP spid="2161" grpId="0" autoUpdateAnimBg="0"/>
      <p:bldP spid="2162" grpId="0" autoUpdateAnimBg="0"/>
      <p:bldP spid="2163" grpId="0" autoUpdateAnimBg="0"/>
      <p:bldP spid="2164" grpId="0" autoUpdateAnimBg="0"/>
      <p:bldP spid="2165" grpId="0" autoUpdateAnimBg="0"/>
      <p:bldP spid="2166" grpId="0" autoUpdateAnimBg="0"/>
      <p:bldP spid="2167" grpId="0" autoUpdateAnimBg="0"/>
      <p:bldP spid="2168" grpId="0" autoUpdateAnimBg="0"/>
      <p:bldP spid="2169" grpId="0" autoUpdateAnimBg="0"/>
      <p:bldP spid="2170" grpId="0" build="p" autoUpdateAnimBg="0"/>
      <p:bldP spid="2171" grpId="0" build="p" autoUpdateAnimBg="0" advAuto="0"/>
      <p:bldP spid="2172" grpId="0" animBg="1"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 Box 78"/>
          <p:cNvSpPr txBox="1">
            <a:spLocks noChangeArrowheads="1"/>
          </p:cNvSpPr>
          <p:nvPr/>
        </p:nvSpPr>
        <p:spPr bwMode="auto">
          <a:xfrm>
            <a:off x="1857375" y="571500"/>
            <a:ext cx="5334000" cy="461963"/>
          </a:xfrm>
          <a:prstGeom prst="rect">
            <a:avLst/>
          </a:prstGeom>
          <a:noFill/>
          <a:ln w="9525">
            <a:noFill/>
            <a:miter lim="800000"/>
            <a:headEnd/>
            <a:tailEnd/>
          </a:ln>
        </p:spPr>
        <p:txBody>
          <a:bodyPr>
            <a:spAutoFit/>
          </a:bodyPr>
          <a:lstStyle/>
          <a:p>
            <a:pPr>
              <a:spcBef>
                <a:spcPct val="50000"/>
              </a:spcBef>
            </a:pPr>
            <a:r>
              <a:rPr lang="es-ES_tradnl" sz="2400">
                <a:latin typeface="SMMedium"/>
              </a:rPr>
              <a:t>Tipos de pliegues</a:t>
            </a:r>
            <a:endParaRPr lang="es-ES_tradnl" sz="2400"/>
          </a:p>
        </p:txBody>
      </p:sp>
      <p:grpSp>
        <p:nvGrpSpPr>
          <p:cNvPr id="2" name="Group 116"/>
          <p:cNvGrpSpPr>
            <a:grpSpLocks/>
          </p:cNvGrpSpPr>
          <p:nvPr/>
        </p:nvGrpSpPr>
        <p:grpSpPr bwMode="auto">
          <a:xfrm>
            <a:off x="5451475" y="3636963"/>
            <a:ext cx="3440113" cy="2636837"/>
            <a:chOff x="401" y="2327"/>
            <a:chExt cx="3292" cy="1746"/>
          </a:xfrm>
        </p:grpSpPr>
        <p:sp>
          <p:nvSpPr>
            <p:cNvPr id="73766" name="Rectangle 117"/>
            <p:cNvSpPr>
              <a:spLocks noChangeArrowheads="1"/>
            </p:cNvSpPr>
            <p:nvPr/>
          </p:nvSpPr>
          <p:spPr bwMode="auto">
            <a:xfrm>
              <a:off x="401" y="2327"/>
              <a:ext cx="3292" cy="1746"/>
            </a:xfrm>
            <a:prstGeom prst="rect">
              <a:avLst/>
            </a:prstGeom>
            <a:solidFill>
              <a:srgbClr val="FDE5CB"/>
            </a:solidFill>
            <a:ln w="28575">
              <a:noFill/>
              <a:miter lim="800000"/>
              <a:headEnd/>
              <a:tailEnd type="none" w="lg" len="med"/>
            </a:ln>
          </p:spPr>
          <p:txBody>
            <a:bodyPr lIns="90000" tIns="46800" rIns="90000" bIns="46800" anchor="ctr">
              <a:spAutoFit/>
            </a:bodyPr>
            <a:lstStyle/>
            <a:p>
              <a:endParaRPr lang="es-ES_tradnl"/>
            </a:p>
          </p:txBody>
        </p:sp>
        <p:sp>
          <p:nvSpPr>
            <p:cNvPr id="73767" name="Text Box 118"/>
            <p:cNvSpPr txBox="1">
              <a:spLocks noChangeArrowheads="1"/>
            </p:cNvSpPr>
            <p:nvPr/>
          </p:nvSpPr>
          <p:spPr bwMode="auto">
            <a:xfrm>
              <a:off x="497" y="2343"/>
              <a:ext cx="2518" cy="223"/>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600" b="1">
                  <a:solidFill>
                    <a:srgbClr val="FF6600"/>
                  </a:solidFill>
                </a:rPr>
                <a:t>Por su simetría</a:t>
              </a:r>
              <a:endParaRPr lang="es-ES_tradnl" sz="1600"/>
            </a:p>
          </p:txBody>
        </p:sp>
      </p:grpSp>
      <p:grpSp>
        <p:nvGrpSpPr>
          <p:cNvPr id="3" name="Group 119"/>
          <p:cNvGrpSpPr>
            <a:grpSpLocks/>
          </p:cNvGrpSpPr>
          <p:nvPr/>
        </p:nvGrpSpPr>
        <p:grpSpPr bwMode="auto">
          <a:xfrm>
            <a:off x="282575" y="3636963"/>
            <a:ext cx="5091113" cy="2638425"/>
            <a:chOff x="401" y="2327"/>
            <a:chExt cx="3292" cy="1746"/>
          </a:xfrm>
        </p:grpSpPr>
        <p:sp>
          <p:nvSpPr>
            <p:cNvPr id="73764" name="Rectangle 120"/>
            <p:cNvSpPr>
              <a:spLocks noChangeArrowheads="1"/>
            </p:cNvSpPr>
            <p:nvPr/>
          </p:nvSpPr>
          <p:spPr bwMode="auto">
            <a:xfrm>
              <a:off x="401" y="2327"/>
              <a:ext cx="3292" cy="1746"/>
            </a:xfrm>
            <a:prstGeom prst="rect">
              <a:avLst/>
            </a:prstGeom>
            <a:solidFill>
              <a:srgbClr val="FDE5CB"/>
            </a:solidFill>
            <a:ln w="28575">
              <a:noFill/>
              <a:miter lim="800000"/>
              <a:headEnd/>
              <a:tailEnd type="none" w="lg" len="med"/>
            </a:ln>
          </p:spPr>
          <p:txBody>
            <a:bodyPr lIns="90000" tIns="46800" rIns="90000" bIns="46800" anchor="ctr">
              <a:spAutoFit/>
            </a:bodyPr>
            <a:lstStyle/>
            <a:p>
              <a:endParaRPr lang="es-ES_tradnl"/>
            </a:p>
          </p:txBody>
        </p:sp>
        <p:sp>
          <p:nvSpPr>
            <p:cNvPr id="73765" name="Text Box 121"/>
            <p:cNvSpPr txBox="1">
              <a:spLocks noChangeArrowheads="1"/>
            </p:cNvSpPr>
            <p:nvPr/>
          </p:nvSpPr>
          <p:spPr bwMode="auto">
            <a:xfrm>
              <a:off x="499" y="2343"/>
              <a:ext cx="2517" cy="222"/>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600" b="1">
                  <a:solidFill>
                    <a:srgbClr val="FF6600"/>
                  </a:solidFill>
                </a:rPr>
                <a:t>Según la posición de su plano axial</a:t>
              </a:r>
              <a:endParaRPr lang="es-ES_tradnl" sz="1600"/>
            </a:p>
          </p:txBody>
        </p:sp>
      </p:grpSp>
      <p:grpSp>
        <p:nvGrpSpPr>
          <p:cNvPr id="4" name="Group 122"/>
          <p:cNvGrpSpPr>
            <a:grpSpLocks/>
          </p:cNvGrpSpPr>
          <p:nvPr/>
        </p:nvGrpSpPr>
        <p:grpSpPr bwMode="auto">
          <a:xfrm>
            <a:off x="269875" y="1198563"/>
            <a:ext cx="8645525" cy="2324100"/>
            <a:chOff x="392" y="791"/>
            <a:chExt cx="5492" cy="1464"/>
          </a:xfrm>
        </p:grpSpPr>
        <p:sp>
          <p:nvSpPr>
            <p:cNvPr id="73762" name="Rectangle 123"/>
            <p:cNvSpPr>
              <a:spLocks noChangeArrowheads="1"/>
            </p:cNvSpPr>
            <p:nvPr/>
          </p:nvSpPr>
          <p:spPr bwMode="auto">
            <a:xfrm>
              <a:off x="392" y="791"/>
              <a:ext cx="5492" cy="1464"/>
            </a:xfrm>
            <a:prstGeom prst="rect">
              <a:avLst/>
            </a:prstGeom>
            <a:solidFill>
              <a:srgbClr val="FDE5CB"/>
            </a:solidFill>
            <a:ln w="28575">
              <a:noFill/>
              <a:miter lim="800000"/>
              <a:headEnd/>
              <a:tailEnd type="none" w="lg" len="med"/>
            </a:ln>
          </p:spPr>
          <p:txBody>
            <a:bodyPr lIns="90000" tIns="46800" rIns="90000" bIns="46800" anchor="ctr">
              <a:spAutoFit/>
            </a:bodyPr>
            <a:lstStyle/>
            <a:p>
              <a:endParaRPr lang="es-ES_tradnl"/>
            </a:p>
          </p:txBody>
        </p:sp>
        <p:sp>
          <p:nvSpPr>
            <p:cNvPr id="73763" name="Text Box 124"/>
            <p:cNvSpPr txBox="1">
              <a:spLocks noChangeArrowheads="1"/>
            </p:cNvSpPr>
            <p:nvPr/>
          </p:nvSpPr>
          <p:spPr bwMode="auto">
            <a:xfrm>
              <a:off x="564" y="821"/>
              <a:ext cx="3137" cy="212"/>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600" b="1">
                  <a:solidFill>
                    <a:srgbClr val="FF6600"/>
                  </a:solidFill>
                </a:rPr>
                <a:t>Según la antigüedad de los materiales del núcleo</a:t>
              </a:r>
              <a:endParaRPr lang="es-ES_tradnl" sz="1600">
                <a:solidFill>
                  <a:srgbClr val="FF6600"/>
                </a:solidFill>
              </a:endParaRPr>
            </a:p>
          </p:txBody>
        </p:sp>
      </p:grpSp>
      <p:sp>
        <p:nvSpPr>
          <p:cNvPr id="73734" name="Rectangle 125"/>
          <p:cNvSpPr>
            <a:spLocks noChangeArrowheads="1"/>
          </p:cNvSpPr>
          <p:nvPr/>
        </p:nvSpPr>
        <p:spPr bwMode="auto">
          <a:xfrm>
            <a:off x="936625" y="1285875"/>
            <a:ext cx="7553325" cy="2424113"/>
          </a:xfrm>
          <a:prstGeom prst="rect">
            <a:avLst/>
          </a:prstGeom>
          <a:noFill/>
          <a:ln w="28575">
            <a:noFill/>
            <a:miter lim="800000"/>
            <a:headEnd/>
            <a:tailEnd type="none" w="lg" len="med"/>
          </a:ln>
        </p:spPr>
        <p:txBody>
          <a:bodyPr wrap="none" lIns="90000" tIns="46800" rIns="90000" bIns="46800" anchor="ctr">
            <a:spAutoFit/>
          </a:bodyPr>
          <a:lstStyle/>
          <a:p>
            <a:endParaRPr lang="es-ES_tradnl"/>
          </a:p>
        </p:txBody>
      </p:sp>
      <p:pic>
        <p:nvPicPr>
          <p:cNvPr id="2174" name="Picture 126" descr="C:\dibujossm\Geología 17\t17-3c.jpg"/>
          <p:cNvPicPr>
            <a:picLocks noChangeAspect="1" noChangeArrowheads="1"/>
          </p:cNvPicPr>
          <p:nvPr/>
        </p:nvPicPr>
        <p:blipFill>
          <a:blip r:embed="rId2"/>
          <a:srcRect/>
          <a:stretch>
            <a:fillRect/>
          </a:stretch>
        </p:blipFill>
        <p:spPr bwMode="auto">
          <a:xfrm>
            <a:off x="6278563" y="1589088"/>
            <a:ext cx="2058987" cy="1835150"/>
          </a:xfrm>
          <a:prstGeom prst="rect">
            <a:avLst/>
          </a:prstGeom>
          <a:noFill/>
          <a:ln w="9525">
            <a:noFill/>
            <a:miter lim="800000"/>
            <a:headEnd/>
            <a:tailEnd/>
          </a:ln>
        </p:spPr>
      </p:pic>
      <p:pic>
        <p:nvPicPr>
          <p:cNvPr id="2175" name="Picture 127" descr="C:\dibujossm\Geología 17\t17-3d.jpg"/>
          <p:cNvPicPr>
            <a:picLocks noChangeAspect="1" noChangeArrowheads="1"/>
          </p:cNvPicPr>
          <p:nvPr/>
        </p:nvPicPr>
        <p:blipFill>
          <a:blip r:embed="rId3"/>
          <a:srcRect/>
          <a:stretch>
            <a:fillRect/>
          </a:stretch>
        </p:blipFill>
        <p:spPr bwMode="auto">
          <a:xfrm>
            <a:off x="2370138" y="1666875"/>
            <a:ext cx="2070100" cy="1654175"/>
          </a:xfrm>
          <a:prstGeom prst="rect">
            <a:avLst/>
          </a:prstGeom>
          <a:noFill/>
          <a:ln w="9525">
            <a:noFill/>
            <a:miter lim="800000"/>
            <a:headEnd/>
            <a:tailEnd/>
          </a:ln>
        </p:spPr>
      </p:pic>
      <p:pic>
        <p:nvPicPr>
          <p:cNvPr id="2176" name="Picture 128" descr="C:\dibujossm\Geología 17\t17-3e.jpg"/>
          <p:cNvPicPr>
            <a:picLocks noChangeAspect="1" noChangeArrowheads="1"/>
          </p:cNvPicPr>
          <p:nvPr/>
        </p:nvPicPr>
        <p:blipFill>
          <a:blip r:embed="rId4"/>
          <a:srcRect/>
          <a:stretch>
            <a:fillRect/>
          </a:stretch>
        </p:blipFill>
        <p:spPr bwMode="auto">
          <a:xfrm>
            <a:off x="5602288" y="4217988"/>
            <a:ext cx="1581150" cy="1247775"/>
          </a:xfrm>
          <a:prstGeom prst="rect">
            <a:avLst/>
          </a:prstGeom>
          <a:noFill/>
          <a:ln w="9525">
            <a:noFill/>
            <a:miter lim="800000"/>
            <a:headEnd/>
            <a:tailEnd/>
          </a:ln>
        </p:spPr>
      </p:pic>
      <p:pic>
        <p:nvPicPr>
          <p:cNvPr id="2177" name="Picture 129" descr="C:\dibujossm\Geología 17\t17-3f.jpg"/>
          <p:cNvPicPr>
            <a:picLocks noChangeAspect="1" noChangeArrowheads="1"/>
          </p:cNvPicPr>
          <p:nvPr/>
        </p:nvPicPr>
        <p:blipFill>
          <a:blip r:embed="rId5"/>
          <a:srcRect/>
          <a:stretch>
            <a:fillRect/>
          </a:stretch>
        </p:blipFill>
        <p:spPr bwMode="auto">
          <a:xfrm>
            <a:off x="414338" y="4217988"/>
            <a:ext cx="1509712" cy="1460500"/>
          </a:xfrm>
          <a:prstGeom prst="rect">
            <a:avLst/>
          </a:prstGeom>
          <a:noFill/>
          <a:ln w="9525">
            <a:noFill/>
            <a:miter lim="800000"/>
            <a:headEnd/>
            <a:tailEnd/>
          </a:ln>
        </p:spPr>
      </p:pic>
      <p:pic>
        <p:nvPicPr>
          <p:cNvPr id="2178" name="Picture 130" descr="C:\dibujossm\Geología 17\t17-3g.jpg"/>
          <p:cNvPicPr>
            <a:picLocks noChangeAspect="1" noChangeArrowheads="1"/>
          </p:cNvPicPr>
          <p:nvPr/>
        </p:nvPicPr>
        <p:blipFill>
          <a:blip r:embed="rId6"/>
          <a:srcRect/>
          <a:stretch>
            <a:fillRect/>
          </a:stretch>
        </p:blipFill>
        <p:spPr bwMode="auto">
          <a:xfrm>
            <a:off x="1971675" y="4217988"/>
            <a:ext cx="1516063" cy="1322387"/>
          </a:xfrm>
          <a:prstGeom prst="rect">
            <a:avLst/>
          </a:prstGeom>
          <a:noFill/>
          <a:ln w="9525">
            <a:noFill/>
            <a:miter lim="800000"/>
            <a:headEnd/>
            <a:tailEnd/>
          </a:ln>
        </p:spPr>
      </p:pic>
      <p:pic>
        <p:nvPicPr>
          <p:cNvPr id="2179" name="Picture 131" descr="C:\dibujossm\Geología 17\t17-3h.jpg"/>
          <p:cNvPicPr>
            <a:picLocks noChangeAspect="1" noChangeArrowheads="1"/>
          </p:cNvPicPr>
          <p:nvPr/>
        </p:nvPicPr>
        <p:blipFill>
          <a:blip r:embed="rId7"/>
          <a:srcRect/>
          <a:stretch>
            <a:fillRect/>
          </a:stretch>
        </p:blipFill>
        <p:spPr bwMode="auto">
          <a:xfrm>
            <a:off x="7218363" y="4217988"/>
            <a:ext cx="1516062" cy="1347787"/>
          </a:xfrm>
          <a:prstGeom prst="rect">
            <a:avLst/>
          </a:prstGeom>
          <a:noFill/>
          <a:ln w="9525">
            <a:noFill/>
            <a:miter lim="800000"/>
            <a:headEnd/>
            <a:tailEnd/>
          </a:ln>
        </p:spPr>
      </p:pic>
      <p:pic>
        <p:nvPicPr>
          <p:cNvPr id="2180" name="Picture 132" descr="C:\dibujossm\Geología 17\t17-3i.jpg"/>
          <p:cNvPicPr>
            <a:picLocks noChangeAspect="1" noChangeArrowheads="1"/>
          </p:cNvPicPr>
          <p:nvPr/>
        </p:nvPicPr>
        <p:blipFill>
          <a:blip r:embed="rId8" cstate="print"/>
          <a:srcRect/>
          <a:stretch>
            <a:fillRect/>
          </a:stretch>
        </p:blipFill>
        <p:spPr bwMode="auto">
          <a:xfrm>
            <a:off x="3535363" y="4217988"/>
            <a:ext cx="1654175" cy="1233487"/>
          </a:xfrm>
          <a:prstGeom prst="rect">
            <a:avLst/>
          </a:prstGeom>
          <a:noFill/>
          <a:ln w="9525">
            <a:noFill/>
            <a:miter lim="800000"/>
            <a:headEnd/>
            <a:tailEnd/>
          </a:ln>
        </p:spPr>
      </p:pic>
      <p:sp>
        <p:nvSpPr>
          <p:cNvPr id="2181" name="Text Box 133"/>
          <p:cNvSpPr txBox="1">
            <a:spLocks noChangeArrowheads="1"/>
          </p:cNvSpPr>
          <p:nvPr/>
        </p:nvSpPr>
        <p:spPr bwMode="auto">
          <a:xfrm>
            <a:off x="781050" y="1835150"/>
            <a:ext cx="1411288" cy="33655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600" b="1"/>
              <a:t>SINCLINAL</a:t>
            </a:r>
          </a:p>
        </p:txBody>
      </p:sp>
      <p:sp>
        <p:nvSpPr>
          <p:cNvPr id="2182" name="Text Box 134"/>
          <p:cNvSpPr txBox="1">
            <a:spLocks noChangeArrowheads="1"/>
          </p:cNvSpPr>
          <p:nvPr/>
        </p:nvSpPr>
        <p:spPr bwMode="auto">
          <a:xfrm>
            <a:off x="4743450" y="1833563"/>
            <a:ext cx="1412875" cy="33655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600" b="1"/>
              <a:t>ANTICLINAL</a:t>
            </a:r>
          </a:p>
        </p:txBody>
      </p:sp>
      <p:sp>
        <p:nvSpPr>
          <p:cNvPr id="2183" name="Text Box 135"/>
          <p:cNvSpPr txBox="1">
            <a:spLocks noChangeArrowheads="1"/>
          </p:cNvSpPr>
          <p:nvPr/>
        </p:nvSpPr>
        <p:spPr bwMode="auto">
          <a:xfrm>
            <a:off x="6873875" y="3095625"/>
            <a:ext cx="293688" cy="274638"/>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200"/>
              <a:t>1</a:t>
            </a:r>
          </a:p>
        </p:txBody>
      </p:sp>
      <p:sp>
        <p:nvSpPr>
          <p:cNvPr id="2184" name="Text Box 136"/>
          <p:cNvSpPr txBox="1">
            <a:spLocks noChangeArrowheads="1"/>
          </p:cNvSpPr>
          <p:nvPr/>
        </p:nvSpPr>
        <p:spPr bwMode="auto">
          <a:xfrm>
            <a:off x="6873875" y="2836863"/>
            <a:ext cx="293688" cy="274637"/>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200"/>
              <a:t>2</a:t>
            </a:r>
          </a:p>
        </p:txBody>
      </p:sp>
      <p:sp>
        <p:nvSpPr>
          <p:cNvPr id="2185" name="Text Box 137"/>
          <p:cNvSpPr txBox="1">
            <a:spLocks noChangeArrowheads="1"/>
          </p:cNvSpPr>
          <p:nvPr/>
        </p:nvSpPr>
        <p:spPr bwMode="auto">
          <a:xfrm>
            <a:off x="6873875" y="2576513"/>
            <a:ext cx="293688" cy="274637"/>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200"/>
              <a:t>3</a:t>
            </a:r>
          </a:p>
        </p:txBody>
      </p:sp>
      <p:sp>
        <p:nvSpPr>
          <p:cNvPr id="2186" name="Text Box 138"/>
          <p:cNvSpPr txBox="1">
            <a:spLocks noChangeArrowheads="1"/>
          </p:cNvSpPr>
          <p:nvPr/>
        </p:nvSpPr>
        <p:spPr bwMode="auto">
          <a:xfrm>
            <a:off x="6873875" y="2360613"/>
            <a:ext cx="293688" cy="274637"/>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200"/>
              <a:t>4</a:t>
            </a:r>
          </a:p>
        </p:txBody>
      </p:sp>
      <p:sp>
        <p:nvSpPr>
          <p:cNvPr id="2187" name="Text Box 139"/>
          <p:cNvSpPr txBox="1">
            <a:spLocks noChangeArrowheads="1"/>
          </p:cNvSpPr>
          <p:nvPr/>
        </p:nvSpPr>
        <p:spPr bwMode="auto">
          <a:xfrm>
            <a:off x="6872288" y="2114550"/>
            <a:ext cx="293687" cy="274638"/>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200"/>
              <a:t>5</a:t>
            </a:r>
          </a:p>
        </p:txBody>
      </p:sp>
      <p:sp>
        <p:nvSpPr>
          <p:cNvPr id="2188" name="Text Box 140"/>
          <p:cNvSpPr txBox="1">
            <a:spLocks noChangeArrowheads="1"/>
          </p:cNvSpPr>
          <p:nvPr/>
        </p:nvSpPr>
        <p:spPr bwMode="auto">
          <a:xfrm>
            <a:off x="2471738" y="2971800"/>
            <a:ext cx="358775" cy="274638"/>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200"/>
              <a:t>1</a:t>
            </a:r>
          </a:p>
        </p:txBody>
      </p:sp>
      <p:sp>
        <p:nvSpPr>
          <p:cNvPr id="2189" name="Text Box 141"/>
          <p:cNvSpPr txBox="1">
            <a:spLocks noChangeArrowheads="1"/>
          </p:cNvSpPr>
          <p:nvPr/>
        </p:nvSpPr>
        <p:spPr bwMode="auto">
          <a:xfrm>
            <a:off x="2603500" y="2884488"/>
            <a:ext cx="358775" cy="274637"/>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200"/>
              <a:t>2</a:t>
            </a:r>
          </a:p>
        </p:txBody>
      </p:sp>
      <p:sp>
        <p:nvSpPr>
          <p:cNvPr id="2190" name="Text Box 142"/>
          <p:cNvSpPr txBox="1">
            <a:spLocks noChangeArrowheads="1"/>
          </p:cNvSpPr>
          <p:nvPr/>
        </p:nvSpPr>
        <p:spPr bwMode="auto">
          <a:xfrm>
            <a:off x="2722563" y="2738438"/>
            <a:ext cx="358775" cy="274637"/>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200"/>
              <a:t>3</a:t>
            </a:r>
          </a:p>
        </p:txBody>
      </p:sp>
      <p:sp>
        <p:nvSpPr>
          <p:cNvPr id="2191" name="Text Box 143"/>
          <p:cNvSpPr txBox="1">
            <a:spLocks noChangeArrowheads="1"/>
          </p:cNvSpPr>
          <p:nvPr/>
        </p:nvSpPr>
        <p:spPr bwMode="auto">
          <a:xfrm>
            <a:off x="2854325" y="2622550"/>
            <a:ext cx="358775" cy="274638"/>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200"/>
              <a:t>4</a:t>
            </a:r>
          </a:p>
        </p:txBody>
      </p:sp>
      <p:sp>
        <p:nvSpPr>
          <p:cNvPr id="2192" name="Text Box 144"/>
          <p:cNvSpPr txBox="1">
            <a:spLocks noChangeArrowheads="1"/>
          </p:cNvSpPr>
          <p:nvPr/>
        </p:nvSpPr>
        <p:spPr bwMode="auto">
          <a:xfrm>
            <a:off x="2984500" y="2476500"/>
            <a:ext cx="358775" cy="274638"/>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200"/>
              <a:t>5</a:t>
            </a:r>
          </a:p>
        </p:txBody>
      </p:sp>
      <p:sp>
        <p:nvSpPr>
          <p:cNvPr id="2193" name="Text Box 145"/>
          <p:cNvSpPr txBox="1">
            <a:spLocks noChangeArrowheads="1"/>
          </p:cNvSpPr>
          <p:nvPr/>
        </p:nvSpPr>
        <p:spPr bwMode="auto">
          <a:xfrm>
            <a:off x="3198813" y="2287588"/>
            <a:ext cx="358775" cy="274637"/>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200"/>
              <a:t>6</a:t>
            </a:r>
          </a:p>
        </p:txBody>
      </p:sp>
      <p:sp>
        <p:nvSpPr>
          <p:cNvPr id="2194" name="Text Box 146"/>
          <p:cNvSpPr txBox="1">
            <a:spLocks noChangeArrowheads="1"/>
          </p:cNvSpPr>
          <p:nvPr/>
        </p:nvSpPr>
        <p:spPr bwMode="auto">
          <a:xfrm>
            <a:off x="833438" y="2279650"/>
            <a:ext cx="1481137" cy="942975"/>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En el núcleo tiene los materiales más modernos</a:t>
            </a:r>
          </a:p>
        </p:txBody>
      </p:sp>
      <p:sp>
        <p:nvSpPr>
          <p:cNvPr id="2195" name="Text Box 147"/>
          <p:cNvSpPr txBox="1">
            <a:spLocks noChangeArrowheads="1"/>
          </p:cNvSpPr>
          <p:nvPr/>
        </p:nvSpPr>
        <p:spPr bwMode="auto">
          <a:xfrm>
            <a:off x="4762500" y="2278063"/>
            <a:ext cx="1479550" cy="942975"/>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En el núcleo tiene los materiales más antiguos</a:t>
            </a:r>
          </a:p>
        </p:txBody>
      </p:sp>
      <p:sp>
        <p:nvSpPr>
          <p:cNvPr id="2196" name="Text Box 148"/>
          <p:cNvSpPr txBox="1">
            <a:spLocks noChangeArrowheads="1"/>
          </p:cNvSpPr>
          <p:nvPr/>
        </p:nvSpPr>
        <p:spPr bwMode="auto">
          <a:xfrm>
            <a:off x="549275" y="5759450"/>
            <a:ext cx="1239838" cy="33655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600" b="1"/>
              <a:t>RECTO</a:t>
            </a:r>
          </a:p>
        </p:txBody>
      </p:sp>
      <p:sp>
        <p:nvSpPr>
          <p:cNvPr id="2197" name="Text Box 149"/>
          <p:cNvSpPr txBox="1">
            <a:spLocks noChangeArrowheads="1"/>
          </p:cNvSpPr>
          <p:nvPr/>
        </p:nvSpPr>
        <p:spPr bwMode="auto">
          <a:xfrm>
            <a:off x="2109788" y="5759450"/>
            <a:ext cx="1376362" cy="33655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600" b="1"/>
              <a:t>INCLINADO</a:t>
            </a:r>
          </a:p>
        </p:txBody>
      </p:sp>
      <p:sp>
        <p:nvSpPr>
          <p:cNvPr id="2198" name="Text Box 150"/>
          <p:cNvSpPr txBox="1">
            <a:spLocks noChangeArrowheads="1"/>
          </p:cNvSpPr>
          <p:nvPr/>
        </p:nvSpPr>
        <p:spPr bwMode="auto">
          <a:xfrm>
            <a:off x="3743325" y="5759450"/>
            <a:ext cx="1238250" cy="33655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600" b="1"/>
              <a:t>TUMBADO</a:t>
            </a:r>
          </a:p>
        </p:txBody>
      </p:sp>
      <p:sp>
        <p:nvSpPr>
          <p:cNvPr id="2199" name="Text Box 151"/>
          <p:cNvSpPr txBox="1">
            <a:spLocks noChangeArrowheads="1"/>
          </p:cNvSpPr>
          <p:nvPr/>
        </p:nvSpPr>
        <p:spPr bwMode="auto">
          <a:xfrm>
            <a:off x="5745163" y="5759450"/>
            <a:ext cx="1354137" cy="33655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600" b="1"/>
              <a:t>SIMÉTRICO</a:t>
            </a:r>
          </a:p>
        </p:txBody>
      </p:sp>
      <p:sp>
        <p:nvSpPr>
          <p:cNvPr id="2200" name="Text Box 152"/>
          <p:cNvSpPr txBox="1">
            <a:spLocks noChangeArrowheads="1"/>
          </p:cNvSpPr>
          <p:nvPr/>
        </p:nvSpPr>
        <p:spPr bwMode="auto">
          <a:xfrm>
            <a:off x="7262813" y="5759450"/>
            <a:ext cx="1493837" cy="33655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600" b="1"/>
              <a:t>ASIMÉTRICO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18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nodeType="clickEffect">
                                  <p:stCondLst>
                                    <p:cond delay="0"/>
                                  </p:stCondLst>
                                  <p:childTnLst>
                                    <p:set>
                                      <p:cBhvr>
                                        <p:cTn id="14" dur="1" fill="hold">
                                          <p:stCondLst>
                                            <p:cond delay="0"/>
                                          </p:stCondLst>
                                        </p:cTn>
                                        <p:tgtEl>
                                          <p:spTgt spid="2175"/>
                                        </p:tgtEl>
                                        <p:attrNameLst>
                                          <p:attrName>style.visibility</p:attrName>
                                        </p:attrNameLst>
                                      </p:cBhvr>
                                      <p:to>
                                        <p:strVal val="visible"/>
                                      </p:to>
                                    </p:set>
                                    <p:anim calcmode="lin" valueType="num">
                                      <p:cBhvr>
                                        <p:cTn id="15" dur="500" fill="hold"/>
                                        <p:tgtEl>
                                          <p:spTgt spid="2175"/>
                                        </p:tgtEl>
                                        <p:attrNameLst>
                                          <p:attrName>ppt_w</p:attrName>
                                        </p:attrNameLst>
                                      </p:cBhvr>
                                      <p:tavLst>
                                        <p:tav tm="0">
                                          <p:val>
                                            <p:fltVal val="0"/>
                                          </p:val>
                                        </p:tav>
                                        <p:tav tm="100000">
                                          <p:val>
                                            <p:strVal val="#ppt_w"/>
                                          </p:val>
                                        </p:tav>
                                      </p:tavLst>
                                    </p:anim>
                                    <p:anim calcmode="lin" valueType="num">
                                      <p:cBhvr>
                                        <p:cTn id="16" dur="500" fill="hold"/>
                                        <p:tgtEl>
                                          <p:spTgt spid="2175"/>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7" presetClass="entr" presetSubtype="1" fill="hold" grpId="0" nodeType="clickEffect">
                                  <p:stCondLst>
                                    <p:cond delay="0"/>
                                  </p:stCondLst>
                                  <p:childTnLst>
                                    <p:set>
                                      <p:cBhvr>
                                        <p:cTn id="20" dur="1" fill="hold">
                                          <p:stCondLst>
                                            <p:cond delay="0"/>
                                          </p:stCondLst>
                                        </p:cTn>
                                        <p:tgtEl>
                                          <p:spTgt spid="2194"/>
                                        </p:tgtEl>
                                        <p:attrNameLst>
                                          <p:attrName>style.visibility</p:attrName>
                                        </p:attrNameLst>
                                      </p:cBhvr>
                                      <p:to>
                                        <p:strVal val="visible"/>
                                      </p:to>
                                    </p:set>
                                    <p:anim calcmode="lin" valueType="num">
                                      <p:cBhvr>
                                        <p:cTn id="21" dur="500" fill="hold"/>
                                        <p:tgtEl>
                                          <p:spTgt spid="2194"/>
                                        </p:tgtEl>
                                        <p:attrNameLst>
                                          <p:attrName>ppt_x</p:attrName>
                                        </p:attrNameLst>
                                      </p:cBhvr>
                                      <p:tavLst>
                                        <p:tav tm="0">
                                          <p:val>
                                            <p:strVal val="#ppt_x"/>
                                          </p:val>
                                        </p:tav>
                                        <p:tav tm="100000">
                                          <p:val>
                                            <p:strVal val="#ppt_x"/>
                                          </p:val>
                                        </p:tav>
                                      </p:tavLst>
                                    </p:anim>
                                    <p:anim calcmode="lin" valueType="num">
                                      <p:cBhvr>
                                        <p:cTn id="22" dur="500" fill="hold"/>
                                        <p:tgtEl>
                                          <p:spTgt spid="2194"/>
                                        </p:tgtEl>
                                        <p:attrNameLst>
                                          <p:attrName>ppt_y</p:attrName>
                                        </p:attrNameLst>
                                      </p:cBhvr>
                                      <p:tavLst>
                                        <p:tav tm="0">
                                          <p:val>
                                            <p:strVal val="#ppt_y-#ppt_h/2"/>
                                          </p:val>
                                        </p:tav>
                                        <p:tav tm="100000">
                                          <p:val>
                                            <p:strVal val="#ppt_y"/>
                                          </p:val>
                                        </p:tav>
                                      </p:tavLst>
                                    </p:anim>
                                    <p:anim calcmode="lin" valueType="num">
                                      <p:cBhvr>
                                        <p:cTn id="23" dur="500" fill="hold"/>
                                        <p:tgtEl>
                                          <p:spTgt spid="2194"/>
                                        </p:tgtEl>
                                        <p:attrNameLst>
                                          <p:attrName>ppt_w</p:attrName>
                                        </p:attrNameLst>
                                      </p:cBhvr>
                                      <p:tavLst>
                                        <p:tav tm="0">
                                          <p:val>
                                            <p:strVal val="#ppt_w"/>
                                          </p:val>
                                        </p:tav>
                                        <p:tav tm="100000">
                                          <p:val>
                                            <p:strVal val="#ppt_w"/>
                                          </p:val>
                                        </p:tav>
                                      </p:tavLst>
                                    </p:anim>
                                    <p:anim calcmode="lin" valueType="num">
                                      <p:cBhvr>
                                        <p:cTn id="24" dur="500" fill="hold"/>
                                        <p:tgtEl>
                                          <p:spTgt spid="2194"/>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499"/>
                                          </p:stCondLst>
                                        </p:cTn>
                                        <p:tgtEl>
                                          <p:spTgt spid="2188">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499"/>
                                          </p:stCondLst>
                                        </p:cTn>
                                        <p:tgtEl>
                                          <p:spTgt spid="2189">
                                            <p:txEl>
                                              <p:pRg st="0" end="0"/>
                                            </p:txEl>
                                          </p:spTgt>
                                        </p:tgtEl>
                                        <p:attrNameLst>
                                          <p:attrName>style.visibility</p:attrName>
                                        </p:attrNameLst>
                                      </p:cBhvr>
                                      <p:to>
                                        <p:strVal val="visible"/>
                                      </p:to>
                                    </p:set>
                                  </p:childTnLst>
                                </p:cTn>
                              </p:par>
                            </p:childTnLst>
                          </p:cTn>
                        </p:par>
                        <p:par>
                          <p:cTn id="33" fill="hold">
                            <p:stCondLst>
                              <p:cond delay="500"/>
                            </p:stCondLst>
                            <p:childTnLst>
                              <p:par>
                                <p:cTn id="34" presetID="1" presetClass="entr" presetSubtype="0" fill="hold" grpId="0" nodeType="afterEffect">
                                  <p:stCondLst>
                                    <p:cond delay="0"/>
                                  </p:stCondLst>
                                  <p:childTnLst>
                                    <p:set>
                                      <p:cBhvr>
                                        <p:cTn id="35" dur="1" fill="hold">
                                          <p:stCondLst>
                                            <p:cond delay="499"/>
                                          </p:stCondLst>
                                        </p:cTn>
                                        <p:tgtEl>
                                          <p:spTgt spid="2190">
                                            <p:txEl>
                                              <p:pRg st="0" end="0"/>
                                            </p:txEl>
                                          </p:spTgt>
                                        </p:tgtEl>
                                        <p:attrNameLst>
                                          <p:attrName>style.visibility</p:attrName>
                                        </p:attrNameLst>
                                      </p:cBhvr>
                                      <p:to>
                                        <p:strVal val="visible"/>
                                      </p:to>
                                    </p:set>
                                  </p:childTnLst>
                                </p:cTn>
                              </p:par>
                            </p:childTnLst>
                          </p:cTn>
                        </p:par>
                        <p:par>
                          <p:cTn id="36" fill="hold">
                            <p:stCondLst>
                              <p:cond delay="1000"/>
                            </p:stCondLst>
                            <p:childTnLst>
                              <p:par>
                                <p:cTn id="37" presetID="1" presetClass="entr" presetSubtype="0" fill="hold" grpId="0" nodeType="afterEffect">
                                  <p:stCondLst>
                                    <p:cond delay="0"/>
                                  </p:stCondLst>
                                  <p:childTnLst>
                                    <p:set>
                                      <p:cBhvr>
                                        <p:cTn id="38" dur="1" fill="hold">
                                          <p:stCondLst>
                                            <p:cond delay="499"/>
                                          </p:stCondLst>
                                        </p:cTn>
                                        <p:tgtEl>
                                          <p:spTgt spid="2191">
                                            <p:txEl>
                                              <p:pRg st="0" end="0"/>
                                            </p:txEl>
                                          </p:spTgt>
                                        </p:tgtEl>
                                        <p:attrNameLst>
                                          <p:attrName>style.visibility</p:attrName>
                                        </p:attrNameLst>
                                      </p:cBhvr>
                                      <p:to>
                                        <p:strVal val="visible"/>
                                      </p:to>
                                    </p:set>
                                  </p:childTnLst>
                                </p:cTn>
                              </p:par>
                            </p:childTnLst>
                          </p:cTn>
                        </p:par>
                        <p:par>
                          <p:cTn id="39" fill="hold">
                            <p:stCondLst>
                              <p:cond delay="1500"/>
                            </p:stCondLst>
                            <p:childTnLst>
                              <p:par>
                                <p:cTn id="40" presetID="1" presetClass="entr" presetSubtype="0" fill="hold" grpId="0" nodeType="afterEffect">
                                  <p:stCondLst>
                                    <p:cond delay="0"/>
                                  </p:stCondLst>
                                  <p:childTnLst>
                                    <p:set>
                                      <p:cBhvr>
                                        <p:cTn id="41" dur="1" fill="hold">
                                          <p:stCondLst>
                                            <p:cond delay="499"/>
                                          </p:stCondLst>
                                        </p:cTn>
                                        <p:tgtEl>
                                          <p:spTgt spid="2192">
                                            <p:txEl>
                                              <p:pRg st="0" end="0"/>
                                            </p:txEl>
                                          </p:spTgt>
                                        </p:tgtEl>
                                        <p:attrNameLst>
                                          <p:attrName>style.visibility</p:attrName>
                                        </p:attrNameLst>
                                      </p:cBhvr>
                                      <p:to>
                                        <p:strVal val="visible"/>
                                      </p:to>
                                    </p:set>
                                  </p:childTnLst>
                                </p:cTn>
                              </p:par>
                            </p:childTnLst>
                          </p:cTn>
                        </p:par>
                        <p:par>
                          <p:cTn id="42" fill="hold">
                            <p:stCondLst>
                              <p:cond delay="2000"/>
                            </p:stCondLst>
                            <p:childTnLst>
                              <p:par>
                                <p:cTn id="43" presetID="1" presetClass="entr" presetSubtype="0" fill="hold" grpId="0" nodeType="afterEffect">
                                  <p:stCondLst>
                                    <p:cond delay="0"/>
                                  </p:stCondLst>
                                  <p:childTnLst>
                                    <p:set>
                                      <p:cBhvr>
                                        <p:cTn id="44" dur="1" fill="hold">
                                          <p:stCondLst>
                                            <p:cond delay="499"/>
                                          </p:stCondLst>
                                        </p:cTn>
                                        <p:tgtEl>
                                          <p:spTgt spid="2193">
                                            <p:txEl>
                                              <p:pRg st="0" end="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2182">
                                            <p:txEl>
                                              <p:pRg st="0" end="0"/>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nodeType="clickEffect">
                                  <p:stCondLst>
                                    <p:cond delay="0"/>
                                  </p:stCondLst>
                                  <p:childTnLst>
                                    <p:set>
                                      <p:cBhvr>
                                        <p:cTn id="52" dur="1" fill="hold">
                                          <p:stCondLst>
                                            <p:cond delay="0"/>
                                          </p:stCondLst>
                                        </p:cTn>
                                        <p:tgtEl>
                                          <p:spTgt spid="2174"/>
                                        </p:tgtEl>
                                        <p:attrNameLst>
                                          <p:attrName>style.visibility</p:attrName>
                                        </p:attrNameLst>
                                      </p:cBhvr>
                                      <p:to>
                                        <p:strVal val="visible"/>
                                      </p:to>
                                    </p:set>
                                    <p:anim calcmode="lin" valueType="num">
                                      <p:cBhvr>
                                        <p:cTn id="53" dur="500" fill="hold"/>
                                        <p:tgtEl>
                                          <p:spTgt spid="2174"/>
                                        </p:tgtEl>
                                        <p:attrNameLst>
                                          <p:attrName>ppt_w</p:attrName>
                                        </p:attrNameLst>
                                      </p:cBhvr>
                                      <p:tavLst>
                                        <p:tav tm="0">
                                          <p:val>
                                            <p:fltVal val="0"/>
                                          </p:val>
                                        </p:tav>
                                        <p:tav tm="100000">
                                          <p:val>
                                            <p:strVal val="#ppt_w"/>
                                          </p:val>
                                        </p:tav>
                                      </p:tavLst>
                                    </p:anim>
                                    <p:anim calcmode="lin" valueType="num">
                                      <p:cBhvr>
                                        <p:cTn id="54" dur="500" fill="hold"/>
                                        <p:tgtEl>
                                          <p:spTgt spid="2174"/>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17" presetClass="entr" presetSubtype="1" fill="hold" grpId="0" nodeType="clickEffect">
                                  <p:stCondLst>
                                    <p:cond delay="0"/>
                                  </p:stCondLst>
                                  <p:childTnLst>
                                    <p:set>
                                      <p:cBhvr>
                                        <p:cTn id="58" dur="1" fill="hold">
                                          <p:stCondLst>
                                            <p:cond delay="0"/>
                                          </p:stCondLst>
                                        </p:cTn>
                                        <p:tgtEl>
                                          <p:spTgt spid="2195"/>
                                        </p:tgtEl>
                                        <p:attrNameLst>
                                          <p:attrName>style.visibility</p:attrName>
                                        </p:attrNameLst>
                                      </p:cBhvr>
                                      <p:to>
                                        <p:strVal val="visible"/>
                                      </p:to>
                                    </p:set>
                                    <p:anim calcmode="lin" valueType="num">
                                      <p:cBhvr>
                                        <p:cTn id="59" dur="500" fill="hold"/>
                                        <p:tgtEl>
                                          <p:spTgt spid="2195"/>
                                        </p:tgtEl>
                                        <p:attrNameLst>
                                          <p:attrName>ppt_x</p:attrName>
                                        </p:attrNameLst>
                                      </p:cBhvr>
                                      <p:tavLst>
                                        <p:tav tm="0">
                                          <p:val>
                                            <p:strVal val="#ppt_x"/>
                                          </p:val>
                                        </p:tav>
                                        <p:tav tm="100000">
                                          <p:val>
                                            <p:strVal val="#ppt_x"/>
                                          </p:val>
                                        </p:tav>
                                      </p:tavLst>
                                    </p:anim>
                                    <p:anim calcmode="lin" valueType="num">
                                      <p:cBhvr>
                                        <p:cTn id="60" dur="500" fill="hold"/>
                                        <p:tgtEl>
                                          <p:spTgt spid="2195"/>
                                        </p:tgtEl>
                                        <p:attrNameLst>
                                          <p:attrName>ppt_y</p:attrName>
                                        </p:attrNameLst>
                                      </p:cBhvr>
                                      <p:tavLst>
                                        <p:tav tm="0">
                                          <p:val>
                                            <p:strVal val="#ppt_y-#ppt_h/2"/>
                                          </p:val>
                                        </p:tav>
                                        <p:tav tm="100000">
                                          <p:val>
                                            <p:strVal val="#ppt_y"/>
                                          </p:val>
                                        </p:tav>
                                      </p:tavLst>
                                    </p:anim>
                                    <p:anim calcmode="lin" valueType="num">
                                      <p:cBhvr>
                                        <p:cTn id="61" dur="500" fill="hold"/>
                                        <p:tgtEl>
                                          <p:spTgt spid="2195"/>
                                        </p:tgtEl>
                                        <p:attrNameLst>
                                          <p:attrName>ppt_w</p:attrName>
                                        </p:attrNameLst>
                                      </p:cBhvr>
                                      <p:tavLst>
                                        <p:tav tm="0">
                                          <p:val>
                                            <p:strVal val="#ppt_w"/>
                                          </p:val>
                                        </p:tav>
                                        <p:tav tm="100000">
                                          <p:val>
                                            <p:strVal val="#ppt_w"/>
                                          </p:val>
                                        </p:tav>
                                      </p:tavLst>
                                    </p:anim>
                                    <p:anim calcmode="lin" valueType="num">
                                      <p:cBhvr>
                                        <p:cTn id="62" dur="500" fill="hold"/>
                                        <p:tgtEl>
                                          <p:spTgt spid="2195"/>
                                        </p:tgtEl>
                                        <p:attrNameLst>
                                          <p:attrName>ppt_h</p:attrName>
                                        </p:attrNameLst>
                                      </p:cBhvr>
                                      <p:tavLst>
                                        <p:tav tm="0">
                                          <p:val>
                                            <p:fltVal val="0"/>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499"/>
                                          </p:stCondLst>
                                        </p:cTn>
                                        <p:tgtEl>
                                          <p:spTgt spid="2183">
                                            <p:txEl>
                                              <p:pRg st="0" end="0"/>
                                            </p:txEl>
                                          </p:spTgt>
                                        </p:tgtEl>
                                        <p:attrNameLst>
                                          <p:attrName>style.visibility</p:attrName>
                                        </p:attrNameLst>
                                      </p:cBhvr>
                                      <p:to>
                                        <p:strVal val="visible"/>
                                      </p:to>
                                    </p:set>
                                  </p:childTnLst>
                                </p:cTn>
                              </p:par>
                            </p:childTnLst>
                          </p:cTn>
                        </p:par>
                        <p:par>
                          <p:cTn id="67" fill="hold">
                            <p:stCondLst>
                              <p:cond delay="500"/>
                            </p:stCondLst>
                            <p:childTnLst>
                              <p:par>
                                <p:cTn id="68" presetID="1" presetClass="entr" presetSubtype="0" fill="hold" grpId="0" nodeType="afterEffect">
                                  <p:stCondLst>
                                    <p:cond delay="0"/>
                                  </p:stCondLst>
                                  <p:childTnLst>
                                    <p:set>
                                      <p:cBhvr>
                                        <p:cTn id="69" dur="1" fill="hold">
                                          <p:stCondLst>
                                            <p:cond delay="499"/>
                                          </p:stCondLst>
                                        </p:cTn>
                                        <p:tgtEl>
                                          <p:spTgt spid="2184">
                                            <p:txEl>
                                              <p:pRg st="0" end="0"/>
                                            </p:txEl>
                                          </p:spTgt>
                                        </p:tgtEl>
                                        <p:attrNameLst>
                                          <p:attrName>style.visibility</p:attrName>
                                        </p:attrNameLst>
                                      </p:cBhvr>
                                      <p:to>
                                        <p:strVal val="visible"/>
                                      </p:to>
                                    </p:set>
                                  </p:childTnLst>
                                </p:cTn>
                              </p:par>
                            </p:childTnLst>
                          </p:cTn>
                        </p:par>
                        <p:par>
                          <p:cTn id="70" fill="hold">
                            <p:stCondLst>
                              <p:cond delay="1000"/>
                            </p:stCondLst>
                            <p:childTnLst>
                              <p:par>
                                <p:cTn id="71" presetID="1" presetClass="entr" presetSubtype="0" fill="hold" grpId="0" nodeType="afterEffect">
                                  <p:stCondLst>
                                    <p:cond delay="0"/>
                                  </p:stCondLst>
                                  <p:childTnLst>
                                    <p:set>
                                      <p:cBhvr>
                                        <p:cTn id="72" dur="1" fill="hold">
                                          <p:stCondLst>
                                            <p:cond delay="499"/>
                                          </p:stCondLst>
                                        </p:cTn>
                                        <p:tgtEl>
                                          <p:spTgt spid="2185">
                                            <p:txEl>
                                              <p:pRg st="0" end="0"/>
                                            </p:txEl>
                                          </p:spTgt>
                                        </p:tgtEl>
                                        <p:attrNameLst>
                                          <p:attrName>style.visibility</p:attrName>
                                        </p:attrNameLst>
                                      </p:cBhvr>
                                      <p:to>
                                        <p:strVal val="visible"/>
                                      </p:to>
                                    </p:set>
                                  </p:childTnLst>
                                </p:cTn>
                              </p:par>
                            </p:childTnLst>
                          </p:cTn>
                        </p:par>
                        <p:par>
                          <p:cTn id="73" fill="hold">
                            <p:stCondLst>
                              <p:cond delay="1500"/>
                            </p:stCondLst>
                            <p:childTnLst>
                              <p:par>
                                <p:cTn id="74" presetID="1" presetClass="entr" presetSubtype="0" fill="hold" grpId="0" nodeType="afterEffect">
                                  <p:stCondLst>
                                    <p:cond delay="0"/>
                                  </p:stCondLst>
                                  <p:childTnLst>
                                    <p:set>
                                      <p:cBhvr>
                                        <p:cTn id="75" dur="1" fill="hold">
                                          <p:stCondLst>
                                            <p:cond delay="499"/>
                                          </p:stCondLst>
                                        </p:cTn>
                                        <p:tgtEl>
                                          <p:spTgt spid="2186">
                                            <p:txEl>
                                              <p:pRg st="0" end="0"/>
                                            </p:txEl>
                                          </p:spTgt>
                                        </p:tgtEl>
                                        <p:attrNameLst>
                                          <p:attrName>style.visibility</p:attrName>
                                        </p:attrNameLst>
                                      </p:cBhvr>
                                      <p:to>
                                        <p:strVal val="visible"/>
                                      </p:to>
                                    </p:set>
                                  </p:childTnLst>
                                </p:cTn>
                              </p:par>
                            </p:childTnLst>
                          </p:cTn>
                        </p:par>
                        <p:par>
                          <p:cTn id="76" fill="hold">
                            <p:stCondLst>
                              <p:cond delay="2000"/>
                            </p:stCondLst>
                            <p:childTnLst>
                              <p:par>
                                <p:cTn id="77" presetID="1" presetClass="entr" presetSubtype="0" fill="hold" grpId="0" nodeType="afterEffect">
                                  <p:stCondLst>
                                    <p:cond delay="0"/>
                                  </p:stCondLst>
                                  <p:childTnLst>
                                    <p:set>
                                      <p:cBhvr>
                                        <p:cTn id="78" dur="1" fill="hold">
                                          <p:stCondLst>
                                            <p:cond delay="499"/>
                                          </p:stCondLst>
                                        </p:cTn>
                                        <p:tgtEl>
                                          <p:spTgt spid="2187">
                                            <p:txEl>
                                              <p:pRg st="0" end="0"/>
                                            </p:txEl>
                                          </p:spTgt>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499"/>
                                          </p:stCondLst>
                                        </p:cTn>
                                        <p:tgtEl>
                                          <p:spTgt spid="3"/>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23" presetClass="entr" presetSubtype="16" fill="hold" nodeType="clickEffect">
                                  <p:stCondLst>
                                    <p:cond delay="0"/>
                                  </p:stCondLst>
                                  <p:childTnLst>
                                    <p:set>
                                      <p:cBhvr>
                                        <p:cTn id="86" dur="1" fill="hold">
                                          <p:stCondLst>
                                            <p:cond delay="0"/>
                                          </p:stCondLst>
                                        </p:cTn>
                                        <p:tgtEl>
                                          <p:spTgt spid="2177"/>
                                        </p:tgtEl>
                                        <p:attrNameLst>
                                          <p:attrName>style.visibility</p:attrName>
                                        </p:attrNameLst>
                                      </p:cBhvr>
                                      <p:to>
                                        <p:strVal val="visible"/>
                                      </p:to>
                                    </p:set>
                                    <p:anim calcmode="lin" valueType="num">
                                      <p:cBhvr>
                                        <p:cTn id="87" dur="500" fill="hold"/>
                                        <p:tgtEl>
                                          <p:spTgt spid="2177"/>
                                        </p:tgtEl>
                                        <p:attrNameLst>
                                          <p:attrName>ppt_w</p:attrName>
                                        </p:attrNameLst>
                                      </p:cBhvr>
                                      <p:tavLst>
                                        <p:tav tm="0">
                                          <p:val>
                                            <p:fltVal val="0"/>
                                          </p:val>
                                        </p:tav>
                                        <p:tav tm="100000">
                                          <p:val>
                                            <p:strVal val="#ppt_w"/>
                                          </p:val>
                                        </p:tav>
                                      </p:tavLst>
                                    </p:anim>
                                    <p:anim calcmode="lin" valueType="num">
                                      <p:cBhvr>
                                        <p:cTn id="88" dur="500" fill="hold"/>
                                        <p:tgtEl>
                                          <p:spTgt spid="2177"/>
                                        </p:tgtEl>
                                        <p:attrNameLst>
                                          <p:attrName>ppt_h</p:attrName>
                                        </p:attrNameLst>
                                      </p:cBhvr>
                                      <p:tavLst>
                                        <p:tav tm="0">
                                          <p:val>
                                            <p:fltVal val="0"/>
                                          </p:val>
                                        </p:tav>
                                        <p:tav tm="100000">
                                          <p:val>
                                            <p:strVal val="#ppt_h"/>
                                          </p:val>
                                        </p:tav>
                                      </p:tavLst>
                                    </p:anim>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499"/>
                                          </p:stCondLst>
                                        </p:cTn>
                                        <p:tgtEl>
                                          <p:spTgt spid="2196">
                                            <p:txEl>
                                              <p:pRg st="0" end="0"/>
                                            </p:txEl>
                                          </p:spTgt>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23" presetClass="entr" presetSubtype="16" fill="hold" nodeType="clickEffect">
                                  <p:stCondLst>
                                    <p:cond delay="0"/>
                                  </p:stCondLst>
                                  <p:childTnLst>
                                    <p:set>
                                      <p:cBhvr>
                                        <p:cTn id="96" dur="1" fill="hold">
                                          <p:stCondLst>
                                            <p:cond delay="0"/>
                                          </p:stCondLst>
                                        </p:cTn>
                                        <p:tgtEl>
                                          <p:spTgt spid="2178"/>
                                        </p:tgtEl>
                                        <p:attrNameLst>
                                          <p:attrName>style.visibility</p:attrName>
                                        </p:attrNameLst>
                                      </p:cBhvr>
                                      <p:to>
                                        <p:strVal val="visible"/>
                                      </p:to>
                                    </p:set>
                                    <p:anim calcmode="lin" valueType="num">
                                      <p:cBhvr>
                                        <p:cTn id="97" dur="500" fill="hold"/>
                                        <p:tgtEl>
                                          <p:spTgt spid="2178"/>
                                        </p:tgtEl>
                                        <p:attrNameLst>
                                          <p:attrName>ppt_w</p:attrName>
                                        </p:attrNameLst>
                                      </p:cBhvr>
                                      <p:tavLst>
                                        <p:tav tm="0">
                                          <p:val>
                                            <p:fltVal val="0"/>
                                          </p:val>
                                        </p:tav>
                                        <p:tav tm="100000">
                                          <p:val>
                                            <p:strVal val="#ppt_w"/>
                                          </p:val>
                                        </p:tav>
                                      </p:tavLst>
                                    </p:anim>
                                    <p:anim calcmode="lin" valueType="num">
                                      <p:cBhvr>
                                        <p:cTn id="98" dur="500" fill="hold"/>
                                        <p:tgtEl>
                                          <p:spTgt spid="2178"/>
                                        </p:tgtEl>
                                        <p:attrNameLst>
                                          <p:attrName>ppt_h</p:attrName>
                                        </p:attrNameLst>
                                      </p:cBhvr>
                                      <p:tavLst>
                                        <p:tav tm="0">
                                          <p:val>
                                            <p:fltVal val="0"/>
                                          </p:val>
                                        </p:tav>
                                        <p:tav tm="100000">
                                          <p:val>
                                            <p:strVal val="#ppt_h"/>
                                          </p:val>
                                        </p:tav>
                                      </p:tavLst>
                                    </p:anim>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499"/>
                                          </p:stCondLst>
                                        </p:cTn>
                                        <p:tgtEl>
                                          <p:spTgt spid="2197">
                                            <p:txEl>
                                              <p:pRg st="0" end="0"/>
                                            </p:txEl>
                                          </p:spTgt>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23" presetClass="entr" presetSubtype="16" fill="hold" nodeType="clickEffect">
                                  <p:stCondLst>
                                    <p:cond delay="0"/>
                                  </p:stCondLst>
                                  <p:childTnLst>
                                    <p:set>
                                      <p:cBhvr>
                                        <p:cTn id="106" dur="1" fill="hold">
                                          <p:stCondLst>
                                            <p:cond delay="0"/>
                                          </p:stCondLst>
                                        </p:cTn>
                                        <p:tgtEl>
                                          <p:spTgt spid="2180"/>
                                        </p:tgtEl>
                                        <p:attrNameLst>
                                          <p:attrName>style.visibility</p:attrName>
                                        </p:attrNameLst>
                                      </p:cBhvr>
                                      <p:to>
                                        <p:strVal val="visible"/>
                                      </p:to>
                                    </p:set>
                                    <p:anim calcmode="lin" valueType="num">
                                      <p:cBhvr>
                                        <p:cTn id="107" dur="500" fill="hold"/>
                                        <p:tgtEl>
                                          <p:spTgt spid="2180"/>
                                        </p:tgtEl>
                                        <p:attrNameLst>
                                          <p:attrName>ppt_w</p:attrName>
                                        </p:attrNameLst>
                                      </p:cBhvr>
                                      <p:tavLst>
                                        <p:tav tm="0">
                                          <p:val>
                                            <p:fltVal val="0"/>
                                          </p:val>
                                        </p:tav>
                                        <p:tav tm="100000">
                                          <p:val>
                                            <p:strVal val="#ppt_w"/>
                                          </p:val>
                                        </p:tav>
                                      </p:tavLst>
                                    </p:anim>
                                    <p:anim calcmode="lin" valueType="num">
                                      <p:cBhvr>
                                        <p:cTn id="108" dur="500" fill="hold"/>
                                        <p:tgtEl>
                                          <p:spTgt spid="2180"/>
                                        </p:tgtEl>
                                        <p:attrNameLst>
                                          <p:attrName>ppt_h</p:attrName>
                                        </p:attrNameLst>
                                      </p:cBhvr>
                                      <p:tavLst>
                                        <p:tav tm="0">
                                          <p:val>
                                            <p:fltVal val="0"/>
                                          </p:val>
                                        </p:tav>
                                        <p:tav tm="100000">
                                          <p:val>
                                            <p:strVal val="#ppt_h"/>
                                          </p:val>
                                        </p:tav>
                                      </p:tavLst>
                                    </p:anim>
                                  </p:childTnLst>
                                </p:cTn>
                              </p:par>
                            </p:childTnLst>
                          </p:cTn>
                        </p:par>
                      </p:childTnLst>
                    </p:cTn>
                  </p:par>
                  <p:par>
                    <p:cTn id="109" fill="hold">
                      <p:stCondLst>
                        <p:cond delay="indefinite"/>
                      </p:stCondLst>
                      <p:childTnLst>
                        <p:par>
                          <p:cTn id="110" fill="hold">
                            <p:stCondLst>
                              <p:cond delay="0"/>
                            </p:stCondLst>
                            <p:childTnLst>
                              <p:par>
                                <p:cTn id="111" presetID="1" presetClass="entr" presetSubtype="0" fill="hold" grpId="0" nodeType="clickEffect">
                                  <p:stCondLst>
                                    <p:cond delay="0"/>
                                  </p:stCondLst>
                                  <p:childTnLst>
                                    <p:set>
                                      <p:cBhvr>
                                        <p:cTn id="112" dur="1" fill="hold">
                                          <p:stCondLst>
                                            <p:cond delay="499"/>
                                          </p:stCondLst>
                                        </p:cTn>
                                        <p:tgtEl>
                                          <p:spTgt spid="2198">
                                            <p:txEl>
                                              <p:pRg st="0" end="0"/>
                                            </p:txEl>
                                          </p:spTgt>
                                        </p:tgtEl>
                                        <p:attrNameLst>
                                          <p:attrName>style.visibility</p:attrName>
                                        </p:attrNameLst>
                                      </p:cBhvr>
                                      <p:to>
                                        <p:strVal val="visible"/>
                                      </p:to>
                                    </p:set>
                                  </p:childTnLst>
                                </p:cTn>
                              </p:par>
                            </p:childTnLst>
                          </p:cTn>
                        </p:par>
                      </p:childTnLst>
                    </p:cTn>
                  </p:par>
                  <p:par>
                    <p:cTn id="113" fill="hold">
                      <p:stCondLst>
                        <p:cond delay="indefinite"/>
                      </p:stCondLst>
                      <p:childTnLst>
                        <p:par>
                          <p:cTn id="114" fill="hold">
                            <p:stCondLst>
                              <p:cond delay="0"/>
                            </p:stCondLst>
                            <p:childTnLst>
                              <p:par>
                                <p:cTn id="115" presetID="1" presetClass="entr" presetSubtype="0" fill="hold" nodeType="clickEffect">
                                  <p:stCondLst>
                                    <p:cond delay="0"/>
                                  </p:stCondLst>
                                  <p:childTnLst>
                                    <p:set>
                                      <p:cBhvr>
                                        <p:cTn id="116" dur="1" fill="hold">
                                          <p:stCondLst>
                                            <p:cond delay="499"/>
                                          </p:stCondLst>
                                        </p:cTn>
                                        <p:tgtEl>
                                          <p:spTgt spid="2"/>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23" presetClass="entr" presetSubtype="16" fill="hold" nodeType="clickEffect">
                                  <p:stCondLst>
                                    <p:cond delay="0"/>
                                  </p:stCondLst>
                                  <p:childTnLst>
                                    <p:set>
                                      <p:cBhvr>
                                        <p:cTn id="120" dur="1" fill="hold">
                                          <p:stCondLst>
                                            <p:cond delay="0"/>
                                          </p:stCondLst>
                                        </p:cTn>
                                        <p:tgtEl>
                                          <p:spTgt spid="2176"/>
                                        </p:tgtEl>
                                        <p:attrNameLst>
                                          <p:attrName>style.visibility</p:attrName>
                                        </p:attrNameLst>
                                      </p:cBhvr>
                                      <p:to>
                                        <p:strVal val="visible"/>
                                      </p:to>
                                    </p:set>
                                    <p:anim calcmode="lin" valueType="num">
                                      <p:cBhvr>
                                        <p:cTn id="121" dur="500" fill="hold"/>
                                        <p:tgtEl>
                                          <p:spTgt spid="2176"/>
                                        </p:tgtEl>
                                        <p:attrNameLst>
                                          <p:attrName>ppt_w</p:attrName>
                                        </p:attrNameLst>
                                      </p:cBhvr>
                                      <p:tavLst>
                                        <p:tav tm="0">
                                          <p:val>
                                            <p:fltVal val="0"/>
                                          </p:val>
                                        </p:tav>
                                        <p:tav tm="100000">
                                          <p:val>
                                            <p:strVal val="#ppt_w"/>
                                          </p:val>
                                        </p:tav>
                                      </p:tavLst>
                                    </p:anim>
                                    <p:anim calcmode="lin" valueType="num">
                                      <p:cBhvr>
                                        <p:cTn id="122" dur="500" fill="hold"/>
                                        <p:tgtEl>
                                          <p:spTgt spid="2176"/>
                                        </p:tgtEl>
                                        <p:attrNameLst>
                                          <p:attrName>ppt_h</p:attrName>
                                        </p:attrNameLst>
                                      </p:cBhvr>
                                      <p:tavLst>
                                        <p:tav tm="0">
                                          <p:val>
                                            <p:fltVal val="0"/>
                                          </p:val>
                                        </p:tav>
                                        <p:tav tm="100000">
                                          <p:val>
                                            <p:strVal val="#ppt_h"/>
                                          </p:val>
                                        </p:tav>
                                      </p:tavLst>
                                    </p:anim>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grpId="0" nodeType="clickEffect">
                                  <p:stCondLst>
                                    <p:cond delay="0"/>
                                  </p:stCondLst>
                                  <p:childTnLst>
                                    <p:set>
                                      <p:cBhvr>
                                        <p:cTn id="126" dur="1" fill="hold">
                                          <p:stCondLst>
                                            <p:cond delay="499"/>
                                          </p:stCondLst>
                                        </p:cTn>
                                        <p:tgtEl>
                                          <p:spTgt spid="2199">
                                            <p:txEl>
                                              <p:pRg st="0" end="0"/>
                                            </p:txEl>
                                          </p:spTgt>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23" presetClass="entr" presetSubtype="16" fill="hold" nodeType="clickEffect">
                                  <p:stCondLst>
                                    <p:cond delay="0"/>
                                  </p:stCondLst>
                                  <p:childTnLst>
                                    <p:set>
                                      <p:cBhvr>
                                        <p:cTn id="130" dur="1" fill="hold">
                                          <p:stCondLst>
                                            <p:cond delay="0"/>
                                          </p:stCondLst>
                                        </p:cTn>
                                        <p:tgtEl>
                                          <p:spTgt spid="2179"/>
                                        </p:tgtEl>
                                        <p:attrNameLst>
                                          <p:attrName>style.visibility</p:attrName>
                                        </p:attrNameLst>
                                      </p:cBhvr>
                                      <p:to>
                                        <p:strVal val="visible"/>
                                      </p:to>
                                    </p:set>
                                    <p:anim calcmode="lin" valueType="num">
                                      <p:cBhvr>
                                        <p:cTn id="131" dur="500" fill="hold"/>
                                        <p:tgtEl>
                                          <p:spTgt spid="2179"/>
                                        </p:tgtEl>
                                        <p:attrNameLst>
                                          <p:attrName>ppt_w</p:attrName>
                                        </p:attrNameLst>
                                      </p:cBhvr>
                                      <p:tavLst>
                                        <p:tav tm="0">
                                          <p:val>
                                            <p:fltVal val="0"/>
                                          </p:val>
                                        </p:tav>
                                        <p:tav tm="100000">
                                          <p:val>
                                            <p:strVal val="#ppt_w"/>
                                          </p:val>
                                        </p:tav>
                                      </p:tavLst>
                                    </p:anim>
                                    <p:anim calcmode="lin" valueType="num">
                                      <p:cBhvr>
                                        <p:cTn id="132" dur="500" fill="hold"/>
                                        <p:tgtEl>
                                          <p:spTgt spid="2179"/>
                                        </p:tgtEl>
                                        <p:attrNameLst>
                                          <p:attrName>ppt_h</p:attrName>
                                        </p:attrNameLst>
                                      </p:cBhvr>
                                      <p:tavLst>
                                        <p:tav tm="0">
                                          <p:val>
                                            <p:fltVal val="0"/>
                                          </p:val>
                                        </p:tav>
                                        <p:tav tm="100000">
                                          <p:val>
                                            <p:strVal val="#ppt_h"/>
                                          </p:val>
                                        </p:tav>
                                      </p:tavLst>
                                    </p:anim>
                                  </p:childTnLst>
                                </p:cTn>
                              </p:par>
                            </p:childTnLst>
                          </p:cTn>
                        </p:par>
                      </p:childTnLst>
                    </p:cTn>
                  </p:par>
                  <p:par>
                    <p:cTn id="133" fill="hold">
                      <p:stCondLst>
                        <p:cond delay="indefinite"/>
                      </p:stCondLst>
                      <p:childTnLst>
                        <p:par>
                          <p:cTn id="134" fill="hold">
                            <p:stCondLst>
                              <p:cond delay="0"/>
                            </p:stCondLst>
                            <p:childTnLst>
                              <p:par>
                                <p:cTn id="135" presetID="1" presetClass="entr" presetSubtype="0" fill="hold" grpId="0" nodeType="clickEffect">
                                  <p:stCondLst>
                                    <p:cond delay="0"/>
                                  </p:stCondLst>
                                  <p:childTnLst>
                                    <p:set>
                                      <p:cBhvr>
                                        <p:cTn id="136" dur="1" fill="hold">
                                          <p:stCondLst>
                                            <p:cond delay="499"/>
                                          </p:stCondLst>
                                        </p:cTn>
                                        <p:tgtEl>
                                          <p:spTgt spid="220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 grpId="0" build="p" autoUpdateAnimBg="0"/>
      <p:bldP spid="2182" grpId="0" build="p" autoUpdateAnimBg="0"/>
      <p:bldP spid="2183" grpId="0" build="p" autoUpdateAnimBg="0"/>
      <p:bldP spid="2184" grpId="0" build="p" autoUpdateAnimBg="0" advAuto="0"/>
      <p:bldP spid="2185" grpId="0" build="p" autoUpdateAnimBg="0" advAuto="0"/>
      <p:bldP spid="2186" grpId="0" build="p" autoUpdateAnimBg="0" advAuto="0"/>
      <p:bldP spid="2187" grpId="0" build="p" autoUpdateAnimBg="0" advAuto="0"/>
      <p:bldP spid="2188" grpId="0" build="p" autoUpdateAnimBg="0"/>
      <p:bldP spid="2189" grpId="0" build="p" autoUpdateAnimBg="0"/>
      <p:bldP spid="2190" grpId="0" build="p" autoUpdateAnimBg="0" advAuto="0"/>
      <p:bldP spid="2191" grpId="0" build="p" autoUpdateAnimBg="0" advAuto="0"/>
      <p:bldP spid="2192" grpId="0" build="p" autoUpdateAnimBg="0" advAuto="0"/>
      <p:bldP spid="2193" grpId="0" build="p" autoUpdateAnimBg="0" advAuto="0"/>
      <p:bldP spid="2194" grpId="0" autoUpdateAnimBg="0"/>
      <p:bldP spid="2195" grpId="0" autoUpdateAnimBg="0"/>
      <p:bldP spid="2196" grpId="0" build="p" autoUpdateAnimBg="0"/>
      <p:bldP spid="2197" grpId="0" build="p" autoUpdateAnimBg="0"/>
      <p:bldP spid="2198" grpId="0" build="p" autoUpdateAnimBg="0"/>
      <p:bldP spid="2199" grpId="0" build="p" autoUpdateAnimBg="0"/>
      <p:bldP spid="2200" grpId="0" build="p"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 Box 78"/>
          <p:cNvSpPr txBox="1">
            <a:spLocks noChangeArrowheads="1"/>
          </p:cNvSpPr>
          <p:nvPr/>
        </p:nvSpPr>
        <p:spPr bwMode="auto">
          <a:xfrm>
            <a:off x="1857375" y="714375"/>
            <a:ext cx="5305425" cy="523875"/>
          </a:xfrm>
          <a:prstGeom prst="rect">
            <a:avLst/>
          </a:prstGeom>
          <a:noFill/>
          <a:ln w="9525">
            <a:noFill/>
            <a:miter lim="800000"/>
            <a:headEnd/>
            <a:tailEnd/>
          </a:ln>
        </p:spPr>
        <p:txBody>
          <a:bodyPr>
            <a:spAutoFit/>
          </a:bodyPr>
          <a:lstStyle/>
          <a:p>
            <a:pPr>
              <a:spcBef>
                <a:spcPct val="50000"/>
              </a:spcBef>
            </a:pPr>
            <a:r>
              <a:rPr lang="es-ES_tradnl" sz="2800">
                <a:latin typeface="SMMedium"/>
              </a:rPr>
              <a:t>Tipos de fracturas</a:t>
            </a:r>
            <a:endParaRPr lang="es-ES_tradnl" sz="2800"/>
          </a:p>
        </p:txBody>
      </p:sp>
      <p:sp>
        <p:nvSpPr>
          <p:cNvPr id="2127" name="Text Box 79"/>
          <p:cNvSpPr txBox="1">
            <a:spLocks noChangeArrowheads="1"/>
          </p:cNvSpPr>
          <p:nvPr/>
        </p:nvSpPr>
        <p:spPr bwMode="auto">
          <a:xfrm>
            <a:off x="0" y="1168400"/>
            <a:ext cx="9136063" cy="33655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600"/>
              <a:t>Si el esfuerzo al que se somete una roca supera su límite de rotura, se produce una fractura.</a:t>
            </a:r>
          </a:p>
        </p:txBody>
      </p:sp>
      <p:sp>
        <p:nvSpPr>
          <p:cNvPr id="2128" name="Text Box 80"/>
          <p:cNvSpPr txBox="1">
            <a:spLocks noChangeArrowheads="1"/>
          </p:cNvSpPr>
          <p:nvPr/>
        </p:nvSpPr>
        <p:spPr bwMode="auto">
          <a:xfrm>
            <a:off x="1009650" y="1636713"/>
            <a:ext cx="1485900" cy="336550"/>
          </a:xfrm>
          <a:prstGeom prst="rect">
            <a:avLst/>
          </a:prstGeom>
          <a:solidFill>
            <a:srgbClr val="FFFF66"/>
          </a:solidFill>
          <a:ln w="28575">
            <a:noFill/>
            <a:miter lim="800000"/>
            <a:headEnd/>
            <a:tailEnd type="none" w="lg" len="med"/>
          </a:ln>
        </p:spPr>
        <p:txBody>
          <a:bodyPr lIns="90000" tIns="46800" rIns="90000" bIns="46800" anchor="ctr">
            <a:spAutoFit/>
          </a:bodyPr>
          <a:lstStyle/>
          <a:p>
            <a:pPr algn="ctr">
              <a:spcBef>
                <a:spcPct val="50000"/>
              </a:spcBef>
            </a:pPr>
            <a:r>
              <a:rPr lang="es-ES_tradnl" sz="1600" b="1"/>
              <a:t>DIACLASAS</a:t>
            </a:r>
          </a:p>
        </p:txBody>
      </p:sp>
      <p:sp>
        <p:nvSpPr>
          <p:cNvPr id="2129" name="Text Box 81"/>
          <p:cNvSpPr txBox="1">
            <a:spLocks noChangeArrowheads="1"/>
          </p:cNvSpPr>
          <p:nvPr/>
        </p:nvSpPr>
        <p:spPr bwMode="auto">
          <a:xfrm>
            <a:off x="6002338" y="1631950"/>
            <a:ext cx="1485900" cy="336550"/>
          </a:xfrm>
          <a:prstGeom prst="rect">
            <a:avLst/>
          </a:prstGeom>
          <a:solidFill>
            <a:srgbClr val="FFFF66"/>
          </a:solidFill>
          <a:ln w="28575">
            <a:noFill/>
            <a:miter lim="800000"/>
            <a:headEnd/>
            <a:tailEnd type="none" w="lg" len="med"/>
          </a:ln>
        </p:spPr>
        <p:txBody>
          <a:bodyPr lIns="90000" tIns="46800" rIns="90000" bIns="46800" anchor="ctr">
            <a:spAutoFit/>
          </a:bodyPr>
          <a:lstStyle/>
          <a:p>
            <a:pPr algn="ctr">
              <a:spcBef>
                <a:spcPct val="50000"/>
              </a:spcBef>
            </a:pPr>
            <a:r>
              <a:rPr lang="es-ES_tradnl" sz="1600" b="1"/>
              <a:t>FALLAS</a:t>
            </a:r>
          </a:p>
        </p:txBody>
      </p:sp>
      <p:pic>
        <p:nvPicPr>
          <p:cNvPr id="2130" name="Picture 82" descr="C:\dibujossm\Geología 17\t17-4a.jpg"/>
          <p:cNvPicPr>
            <a:picLocks noChangeAspect="1" noChangeArrowheads="1"/>
          </p:cNvPicPr>
          <p:nvPr/>
        </p:nvPicPr>
        <p:blipFill>
          <a:blip r:embed="rId2"/>
          <a:srcRect/>
          <a:stretch>
            <a:fillRect/>
          </a:stretch>
        </p:blipFill>
        <p:spPr bwMode="auto">
          <a:xfrm>
            <a:off x="4341813" y="2787650"/>
            <a:ext cx="4560887" cy="3041650"/>
          </a:xfrm>
          <a:prstGeom prst="rect">
            <a:avLst/>
          </a:prstGeom>
          <a:noFill/>
          <a:ln w="9525">
            <a:noFill/>
            <a:miter lim="800000"/>
            <a:headEnd/>
            <a:tailEnd/>
          </a:ln>
        </p:spPr>
      </p:pic>
      <p:pic>
        <p:nvPicPr>
          <p:cNvPr id="2131" name="Picture 83" descr="C:\dibujossm\Geología 17\T17-4.jpg"/>
          <p:cNvPicPr>
            <a:picLocks noChangeAspect="1" noChangeArrowheads="1"/>
          </p:cNvPicPr>
          <p:nvPr/>
        </p:nvPicPr>
        <p:blipFill>
          <a:blip r:embed="rId3"/>
          <a:srcRect/>
          <a:stretch>
            <a:fillRect/>
          </a:stretch>
        </p:blipFill>
        <p:spPr bwMode="auto">
          <a:xfrm>
            <a:off x="512763" y="2765425"/>
            <a:ext cx="2243137" cy="2332038"/>
          </a:xfrm>
          <a:prstGeom prst="rect">
            <a:avLst/>
          </a:prstGeom>
          <a:noFill/>
          <a:ln w="9525">
            <a:noFill/>
            <a:miter lim="800000"/>
            <a:headEnd/>
            <a:tailEnd/>
          </a:ln>
        </p:spPr>
      </p:pic>
      <p:sp>
        <p:nvSpPr>
          <p:cNvPr id="2132" name="Text Box 84"/>
          <p:cNvSpPr txBox="1">
            <a:spLocks noChangeArrowheads="1"/>
          </p:cNvSpPr>
          <p:nvPr/>
        </p:nvSpPr>
        <p:spPr bwMode="auto">
          <a:xfrm>
            <a:off x="161925" y="1946275"/>
            <a:ext cx="3595688" cy="73025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Fracturas en las que los bloques no se deplazan uno con respecto al otro o lo hacen ensanchando la grieta entre ellos.</a:t>
            </a:r>
          </a:p>
        </p:txBody>
      </p:sp>
      <p:sp>
        <p:nvSpPr>
          <p:cNvPr id="2133" name="Text Box 85"/>
          <p:cNvSpPr txBox="1">
            <a:spLocks noChangeArrowheads="1"/>
          </p:cNvSpPr>
          <p:nvPr/>
        </p:nvSpPr>
        <p:spPr bwMode="auto">
          <a:xfrm>
            <a:off x="4586288" y="1981200"/>
            <a:ext cx="4318000" cy="517525"/>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Fracturas en las que se produce el desplazamiento de un bloque con respecto a otro.</a:t>
            </a:r>
          </a:p>
        </p:txBody>
      </p:sp>
      <p:sp>
        <p:nvSpPr>
          <p:cNvPr id="2134" name="Text Box 86"/>
          <p:cNvSpPr txBox="1">
            <a:spLocks noChangeArrowheads="1"/>
          </p:cNvSpPr>
          <p:nvPr/>
        </p:nvSpPr>
        <p:spPr bwMode="auto">
          <a:xfrm>
            <a:off x="3046413" y="5214938"/>
            <a:ext cx="2698750" cy="304800"/>
          </a:xfrm>
          <a:prstGeom prst="rect">
            <a:avLst/>
          </a:prstGeom>
          <a:solidFill>
            <a:srgbClr val="FFCCCC"/>
          </a:solidFill>
          <a:ln w="28575">
            <a:noFill/>
            <a:miter lim="800000"/>
            <a:headEnd/>
            <a:tailEnd type="none" w="lg" len="med"/>
          </a:ln>
        </p:spPr>
        <p:txBody>
          <a:bodyPr lIns="90000" tIns="46800" rIns="90000" bIns="46800" anchor="ctr">
            <a:spAutoFit/>
          </a:bodyPr>
          <a:lstStyle/>
          <a:p>
            <a:pPr algn="ctr">
              <a:spcBef>
                <a:spcPct val="50000"/>
              </a:spcBef>
            </a:pPr>
            <a:r>
              <a:rPr lang="es-ES_tradnl" sz="1400"/>
              <a:t>ELEMENTOS DE UNA FALLA</a:t>
            </a:r>
          </a:p>
        </p:txBody>
      </p:sp>
      <p:sp>
        <p:nvSpPr>
          <p:cNvPr id="2135" name="Text Box 87"/>
          <p:cNvSpPr txBox="1">
            <a:spLocks noChangeArrowheads="1"/>
          </p:cNvSpPr>
          <p:nvPr/>
        </p:nvSpPr>
        <p:spPr bwMode="auto">
          <a:xfrm>
            <a:off x="388938" y="5602288"/>
            <a:ext cx="1730375" cy="336550"/>
          </a:xfrm>
          <a:prstGeom prst="rect">
            <a:avLst/>
          </a:prstGeom>
          <a:noFill/>
          <a:ln w="28575">
            <a:noFill/>
            <a:miter lim="800000"/>
            <a:headEnd/>
            <a:tailEnd type="none" w="lg" len="med"/>
          </a:ln>
        </p:spPr>
        <p:txBody>
          <a:bodyPr lIns="90000" tIns="46800" rIns="90000" bIns="46800" anchor="ctr">
            <a:spAutoFit/>
          </a:bodyPr>
          <a:lstStyle/>
          <a:p>
            <a:pPr algn="r">
              <a:spcBef>
                <a:spcPct val="50000"/>
              </a:spcBef>
            </a:pPr>
            <a:r>
              <a:rPr lang="es-ES_tradnl" sz="1600">
                <a:solidFill>
                  <a:srgbClr val="FF0000"/>
                </a:solidFill>
              </a:rPr>
              <a:t>Plano de falla:</a:t>
            </a:r>
          </a:p>
        </p:txBody>
      </p:sp>
      <p:sp>
        <p:nvSpPr>
          <p:cNvPr id="2136" name="Text Box 88"/>
          <p:cNvSpPr txBox="1">
            <a:spLocks noChangeArrowheads="1"/>
          </p:cNvSpPr>
          <p:nvPr/>
        </p:nvSpPr>
        <p:spPr bwMode="auto">
          <a:xfrm>
            <a:off x="2062163" y="5618163"/>
            <a:ext cx="4857750" cy="30480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i="1"/>
              <a:t>superficie de fractura sobre la que se produce el desplazamiento.</a:t>
            </a:r>
          </a:p>
        </p:txBody>
      </p:sp>
      <p:sp>
        <p:nvSpPr>
          <p:cNvPr id="2137" name="Text Box 89"/>
          <p:cNvSpPr txBox="1">
            <a:spLocks noChangeArrowheads="1"/>
          </p:cNvSpPr>
          <p:nvPr/>
        </p:nvSpPr>
        <p:spPr bwMode="auto">
          <a:xfrm>
            <a:off x="236538" y="5910263"/>
            <a:ext cx="1882775" cy="336550"/>
          </a:xfrm>
          <a:prstGeom prst="rect">
            <a:avLst/>
          </a:prstGeom>
          <a:noFill/>
          <a:ln w="28575">
            <a:noFill/>
            <a:miter lim="800000"/>
            <a:headEnd/>
            <a:tailEnd type="none" w="lg" len="med"/>
          </a:ln>
        </p:spPr>
        <p:txBody>
          <a:bodyPr lIns="90000" tIns="46800" rIns="90000" bIns="46800" anchor="ctr">
            <a:spAutoFit/>
          </a:bodyPr>
          <a:lstStyle/>
          <a:p>
            <a:pPr algn="r">
              <a:spcBef>
                <a:spcPct val="50000"/>
              </a:spcBef>
            </a:pPr>
            <a:r>
              <a:rPr lang="es-ES_tradnl" sz="1600">
                <a:solidFill>
                  <a:srgbClr val="FF0000"/>
                </a:solidFill>
              </a:rPr>
              <a:t>Labios de la falla:</a:t>
            </a:r>
          </a:p>
        </p:txBody>
      </p:sp>
      <p:sp>
        <p:nvSpPr>
          <p:cNvPr id="2138" name="Text Box 90"/>
          <p:cNvSpPr txBox="1">
            <a:spLocks noChangeArrowheads="1"/>
          </p:cNvSpPr>
          <p:nvPr/>
        </p:nvSpPr>
        <p:spPr bwMode="auto">
          <a:xfrm>
            <a:off x="2062163" y="5935663"/>
            <a:ext cx="4814887" cy="30480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i="1"/>
              <a:t>cada uno de los bloques en que queda dividido el terreno.</a:t>
            </a:r>
          </a:p>
        </p:txBody>
      </p:sp>
      <p:sp>
        <p:nvSpPr>
          <p:cNvPr id="2139" name="Text Box 91"/>
          <p:cNvSpPr txBox="1">
            <a:spLocks noChangeArrowheads="1"/>
          </p:cNvSpPr>
          <p:nvPr/>
        </p:nvSpPr>
        <p:spPr bwMode="auto">
          <a:xfrm>
            <a:off x="236538" y="6207125"/>
            <a:ext cx="1882775" cy="336550"/>
          </a:xfrm>
          <a:prstGeom prst="rect">
            <a:avLst/>
          </a:prstGeom>
          <a:noFill/>
          <a:ln w="28575">
            <a:noFill/>
            <a:miter lim="800000"/>
            <a:headEnd/>
            <a:tailEnd type="none" w="lg" len="med"/>
          </a:ln>
        </p:spPr>
        <p:txBody>
          <a:bodyPr lIns="90000" tIns="46800" rIns="90000" bIns="46800" anchor="ctr">
            <a:spAutoFit/>
          </a:bodyPr>
          <a:lstStyle/>
          <a:p>
            <a:pPr algn="r">
              <a:spcBef>
                <a:spcPct val="50000"/>
              </a:spcBef>
            </a:pPr>
            <a:r>
              <a:rPr lang="es-ES_tradnl" sz="1600">
                <a:solidFill>
                  <a:srgbClr val="FF0000"/>
                </a:solidFill>
              </a:rPr>
              <a:t>Salto de falla:</a:t>
            </a:r>
          </a:p>
        </p:txBody>
      </p:sp>
      <p:sp>
        <p:nvSpPr>
          <p:cNvPr id="2140" name="Text Box 92"/>
          <p:cNvSpPr txBox="1">
            <a:spLocks noChangeArrowheads="1"/>
          </p:cNvSpPr>
          <p:nvPr/>
        </p:nvSpPr>
        <p:spPr bwMode="auto">
          <a:xfrm>
            <a:off x="2062163" y="6232525"/>
            <a:ext cx="4814887" cy="30480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i="1"/>
              <a:t>medida del desplazamiento relativo entre los labios.</a:t>
            </a:r>
          </a:p>
        </p:txBody>
      </p:sp>
      <p:grpSp>
        <p:nvGrpSpPr>
          <p:cNvPr id="2" name="Group 93"/>
          <p:cNvGrpSpPr>
            <a:grpSpLocks/>
          </p:cNvGrpSpPr>
          <p:nvPr/>
        </p:nvGrpSpPr>
        <p:grpSpPr bwMode="auto">
          <a:xfrm>
            <a:off x="3214688" y="2657475"/>
            <a:ext cx="1976437" cy="442913"/>
            <a:chOff x="2337" y="1794"/>
            <a:chExt cx="1245" cy="279"/>
          </a:xfrm>
        </p:grpSpPr>
        <p:sp>
          <p:nvSpPr>
            <p:cNvPr id="74786" name="Text Box 94"/>
            <p:cNvSpPr txBox="1">
              <a:spLocks noChangeArrowheads="1"/>
            </p:cNvSpPr>
            <p:nvPr/>
          </p:nvSpPr>
          <p:spPr bwMode="auto">
            <a:xfrm>
              <a:off x="2337" y="1794"/>
              <a:ext cx="1082" cy="192"/>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Labio levantado</a:t>
              </a:r>
            </a:p>
          </p:txBody>
        </p:sp>
        <p:sp>
          <p:nvSpPr>
            <p:cNvPr id="74787" name="Line 95"/>
            <p:cNvSpPr>
              <a:spLocks noChangeShapeType="1"/>
            </p:cNvSpPr>
            <p:nvPr/>
          </p:nvSpPr>
          <p:spPr bwMode="auto">
            <a:xfrm>
              <a:off x="3291" y="1900"/>
              <a:ext cx="291" cy="173"/>
            </a:xfrm>
            <a:prstGeom prst="line">
              <a:avLst/>
            </a:prstGeom>
            <a:noFill/>
            <a:ln w="19050">
              <a:solidFill>
                <a:schemeClr val="tx2"/>
              </a:solidFill>
              <a:round/>
              <a:headEnd/>
              <a:tailEnd type="none" w="lg" len="med"/>
            </a:ln>
          </p:spPr>
          <p:txBody>
            <a:bodyPr wrap="none" lIns="90000" tIns="46800" rIns="90000" bIns="46800" anchor="ctr">
              <a:spAutoFit/>
            </a:bodyPr>
            <a:lstStyle/>
            <a:p>
              <a:endParaRPr lang="es-ES"/>
            </a:p>
          </p:txBody>
        </p:sp>
      </p:grpSp>
      <p:grpSp>
        <p:nvGrpSpPr>
          <p:cNvPr id="3" name="Group 96"/>
          <p:cNvGrpSpPr>
            <a:grpSpLocks/>
          </p:cNvGrpSpPr>
          <p:nvPr/>
        </p:nvGrpSpPr>
        <p:grpSpPr bwMode="auto">
          <a:xfrm>
            <a:off x="7516813" y="2947988"/>
            <a:ext cx="1717675" cy="671512"/>
            <a:chOff x="5047" y="1977"/>
            <a:chExt cx="1082" cy="423"/>
          </a:xfrm>
        </p:grpSpPr>
        <p:sp>
          <p:nvSpPr>
            <p:cNvPr id="74784" name="Text Box 97"/>
            <p:cNvSpPr txBox="1">
              <a:spLocks noChangeArrowheads="1"/>
            </p:cNvSpPr>
            <p:nvPr/>
          </p:nvSpPr>
          <p:spPr bwMode="auto">
            <a:xfrm>
              <a:off x="5047" y="1977"/>
              <a:ext cx="1082" cy="192"/>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Labio hundido</a:t>
              </a:r>
            </a:p>
          </p:txBody>
        </p:sp>
        <p:sp>
          <p:nvSpPr>
            <p:cNvPr id="74785" name="Line 98"/>
            <p:cNvSpPr>
              <a:spLocks noChangeShapeType="1"/>
            </p:cNvSpPr>
            <p:nvPr/>
          </p:nvSpPr>
          <p:spPr bwMode="auto">
            <a:xfrm flipH="1">
              <a:off x="5073" y="2118"/>
              <a:ext cx="155" cy="282"/>
            </a:xfrm>
            <a:prstGeom prst="line">
              <a:avLst/>
            </a:prstGeom>
            <a:noFill/>
            <a:ln w="19050">
              <a:solidFill>
                <a:schemeClr val="tx2"/>
              </a:solidFill>
              <a:round/>
              <a:headEnd/>
              <a:tailEnd type="none" w="lg" len="med"/>
            </a:ln>
          </p:spPr>
          <p:txBody>
            <a:bodyPr wrap="none" lIns="90000" tIns="46800" rIns="90000" bIns="46800" anchor="ctr">
              <a:spAutoFit/>
            </a:bodyPr>
            <a:lstStyle/>
            <a:p>
              <a:endParaRPr lang="es-ES"/>
            </a:p>
          </p:txBody>
        </p:sp>
      </p:grpSp>
      <p:grpSp>
        <p:nvGrpSpPr>
          <p:cNvPr id="4" name="Group 99"/>
          <p:cNvGrpSpPr>
            <a:grpSpLocks/>
          </p:cNvGrpSpPr>
          <p:nvPr/>
        </p:nvGrpSpPr>
        <p:grpSpPr bwMode="auto">
          <a:xfrm>
            <a:off x="3692525" y="3403600"/>
            <a:ext cx="1717675" cy="1581150"/>
            <a:chOff x="2638" y="2264"/>
            <a:chExt cx="1082" cy="996"/>
          </a:xfrm>
        </p:grpSpPr>
        <p:sp>
          <p:nvSpPr>
            <p:cNvPr id="74782" name="Text Box 100"/>
            <p:cNvSpPr txBox="1">
              <a:spLocks noChangeArrowheads="1"/>
            </p:cNvSpPr>
            <p:nvPr/>
          </p:nvSpPr>
          <p:spPr bwMode="auto">
            <a:xfrm>
              <a:off x="2638" y="3068"/>
              <a:ext cx="1082" cy="192"/>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Plano de falla</a:t>
              </a:r>
            </a:p>
          </p:txBody>
        </p:sp>
        <p:sp>
          <p:nvSpPr>
            <p:cNvPr id="74783" name="Line 101"/>
            <p:cNvSpPr>
              <a:spLocks noChangeShapeType="1"/>
            </p:cNvSpPr>
            <p:nvPr/>
          </p:nvSpPr>
          <p:spPr bwMode="auto">
            <a:xfrm flipV="1">
              <a:off x="3546" y="2264"/>
              <a:ext cx="154" cy="909"/>
            </a:xfrm>
            <a:prstGeom prst="line">
              <a:avLst/>
            </a:prstGeom>
            <a:noFill/>
            <a:ln w="19050">
              <a:solidFill>
                <a:schemeClr val="tx2"/>
              </a:solidFill>
              <a:round/>
              <a:headEnd/>
              <a:tailEnd type="none" w="lg" len="med"/>
            </a:ln>
          </p:spPr>
          <p:txBody>
            <a:bodyPr wrap="none" lIns="90000" tIns="46800" rIns="90000" bIns="46800" anchor="ctr">
              <a:spAutoFit/>
            </a:bodyPr>
            <a:lstStyle/>
            <a:p>
              <a:endParaRPr lang="es-ES"/>
            </a:p>
          </p:txBody>
        </p:sp>
      </p:grpSp>
      <p:grpSp>
        <p:nvGrpSpPr>
          <p:cNvPr id="5" name="Group 102"/>
          <p:cNvGrpSpPr>
            <a:grpSpLocks/>
          </p:cNvGrpSpPr>
          <p:nvPr/>
        </p:nvGrpSpPr>
        <p:grpSpPr bwMode="auto">
          <a:xfrm>
            <a:off x="6226175" y="2970213"/>
            <a:ext cx="1833563" cy="365125"/>
            <a:chOff x="4228" y="1989"/>
            <a:chExt cx="1155" cy="202"/>
          </a:xfrm>
        </p:grpSpPr>
        <p:sp>
          <p:nvSpPr>
            <p:cNvPr id="74780" name="Text Box 103"/>
            <p:cNvSpPr txBox="1">
              <a:spLocks noChangeArrowheads="1"/>
            </p:cNvSpPr>
            <p:nvPr/>
          </p:nvSpPr>
          <p:spPr bwMode="auto">
            <a:xfrm>
              <a:off x="4301" y="1989"/>
              <a:ext cx="1082" cy="169"/>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Salto de falla</a:t>
              </a:r>
            </a:p>
          </p:txBody>
        </p:sp>
        <p:sp>
          <p:nvSpPr>
            <p:cNvPr id="74781" name="Line 104"/>
            <p:cNvSpPr>
              <a:spLocks noChangeShapeType="1"/>
            </p:cNvSpPr>
            <p:nvPr/>
          </p:nvSpPr>
          <p:spPr bwMode="auto">
            <a:xfrm>
              <a:off x="4228" y="2018"/>
              <a:ext cx="127" cy="173"/>
            </a:xfrm>
            <a:prstGeom prst="line">
              <a:avLst/>
            </a:prstGeom>
            <a:noFill/>
            <a:ln w="22225">
              <a:solidFill>
                <a:schemeClr val="tx2"/>
              </a:solidFill>
              <a:round/>
              <a:headEnd type="arrow" w="sm" len="sm"/>
              <a:tailEnd type="arrow" w="sm" len="sm"/>
            </a:ln>
          </p:spPr>
          <p:txBody>
            <a:bodyPr wrap="none" lIns="90000" tIns="46800" rIns="90000" bIns="46800" anchor="ctr">
              <a:spAutoFit/>
            </a:bodyPr>
            <a:lstStyle/>
            <a:p>
              <a:endParaRPr lang="es-ES"/>
            </a:p>
          </p:txBody>
        </p:sp>
      </p:grpSp>
      <p:grpSp>
        <p:nvGrpSpPr>
          <p:cNvPr id="6" name="Group 105"/>
          <p:cNvGrpSpPr>
            <a:grpSpLocks/>
          </p:cNvGrpSpPr>
          <p:nvPr/>
        </p:nvGrpSpPr>
        <p:grpSpPr bwMode="auto">
          <a:xfrm>
            <a:off x="5554663" y="3963988"/>
            <a:ext cx="303212" cy="450850"/>
            <a:chOff x="3811" y="2617"/>
            <a:chExt cx="191" cy="284"/>
          </a:xfrm>
        </p:grpSpPr>
        <p:grpSp>
          <p:nvGrpSpPr>
            <p:cNvPr id="7" name="Group 106"/>
            <p:cNvGrpSpPr>
              <a:grpSpLocks/>
            </p:cNvGrpSpPr>
            <p:nvPr/>
          </p:nvGrpSpPr>
          <p:grpSpPr bwMode="auto">
            <a:xfrm rot="19759811" flipH="1">
              <a:off x="3811" y="2641"/>
              <a:ext cx="47" cy="260"/>
              <a:chOff x="2835" y="2406"/>
              <a:chExt cx="48" cy="333"/>
            </a:xfrm>
          </p:grpSpPr>
          <p:sp>
            <p:nvSpPr>
              <p:cNvPr id="74778" name="AutoShape 107"/>
              <p:cNvSpPr>
                <a:spLocks noChangeArrowheads="1"/>
              </p:cNvSpPr>
              <p:nvPr/>
            </p:nvSpPr>
            <p:spPr bwMode="auto">
              <a:xfrm>
                <a:off x="2836" y="2406"/>
                <a:ext cx="47" cy="147"/>
              </a:xfrm>
              <a:prstGeom prst="rtTriangle">
                <a:avLst/>
              </a:prstGeom>
              <a:solidFill>
                <a:schemeClr val="tx1"/>
              </a:solidFill>
              <a:ln w="12700">
                <a:solidFill>
                  <a:schemeClr val="tx2"/>
                </a:solidFill>
                <a:miter lim="800000"/>
                <a:headEnd/>
                <a:tailEnd type="none" w="lg" len="med"/>
              </a:ln>
            </p:spPr>
            <p:txBody>
              <a:bodyPr wrap="none" lIns="90000" tIns="46800" rIns="90000" bIns="46800" anchor="ctr">
                <a:spAutoFit/>
              </a:bodyPr>
              <a:lstStyle/>
              <a:p>
                <a:endParaRPr lang="es-ES_tradnl"/>
              </a:p>
            </p:txBody>
          </p:sp>
          <p:sp>
            <p:nvSpPr>
              <p:cNvPr id="74779" name="Line 108"/>
              <p:cNvSpPr>
                <a:spLocks noChangeShapeType="1"/>
              </p:cNvSpPr>
              <p:nvPr/>
            </p:nvSpPr>
            <p:spPr bwMode="auto">
              <a:xfrm>
                <a:off x="2835" y="2481"/>
                <a:ext cx="0" cy="258"/>
              </a:xfrm>
              <a:prstGeom prst="line">
                <a:avLst/>
              </a:prstGeom>
              <a:noFill/>
              <a:ln w="12700">
                <a:solidFill>
                  <a:schemeClr val="tx2"/>
                </a:solidFill>
                <a:round/>
                <a:headEnd/>
                <a:tailEnd type="none" w="lg" len="med"/>
              </a:ln>
            </p:spPr>
            <p:txBody>
              <a:bodyPr wrap="none" lIns="90000" tIns="46800" rIns="90000" bIns="46800" anchor="ctr">
                <a:spAutoFit/>
              </a:bodyPr>
              <a:lstStyle/>
              <a:p>
                <a:endParaRPr lang="es-ES"/>
              </a:p>
            </p:txBody>
          </p:sp>
        </p:grpSp>
        <p:grpSp>
          <p:nvGrpSpPr>
            <p:cNvPr id="8" name="Group 109"/>
            <p:cNvGrpSpPr>
              <a:grpSpLocks/>
            </p:cNvGrpSpPr>
            <p:nvPr/>
          </p:nvGrpSpPr>
          <p:grpSpPr bwMode="auto">
            <a:xfrm rot="19759811" flipV="1">
              <a:off x="3955" y="2617"/>
              <a:ext cx="47" cy="260"/>
              <a:chOff x="2835" y="2406"/>
              <a:chExt cx="48" cy="333"/>
            </a:xfrm>
          </p:grpSpPr>
          <p:sp>
            <p:nvSpPr>
              <p:cNvPr id="74776" name="AutoShape 110"/>
              <p:cNvSpPr>
                <a:spLocks noChangeArrowheads="1"/>
              </p:cNvSpPr>
              <p:nvPr/>
            </p:nvSpPr>
            <p:spPr bwMode="auto">
              <a:xfrm>
                <a:off x="2836" y="2406"/>
                <a:ext cx="47" cy="147"/>
              </a:xfrm>
              <a:prstGeom prst="rtTriangle">
                <a:avLst/>
              </a:prstGeom>
              <a:solidFill>
                <a:schemeClr val="tx1"/>
              </a:solidFill>
              <a:ln w="12700">
                <a:solidFill>
                  <a:schemeClr val="tx2"/>
                </a:solidFill>
                <a:miter lim="800000"/>
                <a:headEnd/>
                <a:tailEnd type="none" w="lg" len="med"/>
              </a:ln>
            </p:spPr>
            <p:txBody>
              <a:bodyPr wrap="none" lIns="90000" tIns="46800" rIns="90000" bIns="46800" anchor="ctr">
                <a:spAutoFit/>
              </a:bodyPr>
              <a:lstStyle/>
              <a:p>
                <a:endParaRPr lang="es-ES_tradnl"/>
              </a:p>
            </p:txBody>
          </p:sp>
          <p:sp>
            <p:nvSpPr>
              <p:cNvPr id="74777" name="Line 111"/>
              <p:cNvSpPr>
                <a:spLocks noChangeShapeType="1"/>
              </p:cNvSpPr>
              <p:nvPr/>
            </p:nvSpPr>
            <p:spPr bwMode="auto">
              <a:xfrm>
                <a:off x="2835" y="2481"/>
                <a:ext cx="0" cy="258"/>
              </a:xfrm>
              <a:prstGeom prst="line">
                <a:avLst/>
              </a:prstGeom>
              <a:noFill/>
              <a:ln w="12700">
                <a:solidFill>
                  <a:schemeClr val="tx2"/>
                </a:solidFill>
                <a:round/>
                <a:headEnd/>
                <a:tailEnd type="none" w="lg" len="med"/>
              </a:ln>
            </p:spPr>
            <p:txBody>
              <a:bodyPr wrap="none" lIns="90000" tIns="46800" rIns="90000" bIns="46800" anchor="ctr">
                <a:spAutoFit/>
              </a:bodyPr>
              <a:lstStyle/>
              <a:p>
                <a:endParaRPr lang="es-E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2127"/>
                                        </p:tgtEl>
                                        <p:attrNameLst>
                                          <p:attrName>style.visibility</p:attrName>
                                        </p:attrNameLst>
                                      </p:cBhvr>
                                      <p:to>
                                        <p:strVal val="visible"/>
                                      </p:to>
                                    </p:set>
                                    <p:anim calcmode="lin" valueType="num">
                                      <p:cBhvr>
                                        <p:cTn id="7" dur="500" fill="hold"/>
                                        <p:tgtEl>
                                          <p:spTgt spid="2127"/>
                                        </p:tgtEl>
                                        <p:attrNameLst>
                                          <p:attrName>ppt_x</p:attrName>
                                        </p:attrNameLst>
                                      </p:cBhvr>
                                      <p:tavLst>
                                        <p:tav tm="0">
                                          <p:val>
                                            <p:strVal val="#ppt_x"/>
                                          </p:val>
                                        </p:tav>
                                        <p:tav tm="100000">
                                          <p:val>
                                            <p:strVal val="#ppt_x"/>
                                          </p:val>
                                        </p:tav>
                                      </p:tavLst>
                                    </p:anim>
                                    <p:anim calcmode="lin" valueType="num">
                                      <p:cBhvr>
                                        <p:cTn id="8" dur="500" fill="hold"/>
                                        <p:tgtEl>
                                          <p:spTgt spid="2127"/>
                                        </p:tgtEl>
                                        <p:attrNameLst>
                                          <p:attrName>ppt_y</p:attrName>
                                        </p:attrNameLst>
                                      </p:cBhvr>
                                      <p:tavLst>
                                        <p:tav tm="0">
                                          <p:val>
                                            <p:strVal val="#ppt_y-#ppt_h/2"/>
                                          </p:val>
                                        </p:tav>
                                        <p:tav tm="100000">
                                          <p:val>
                                            <p:strVal val="#ppt_y"/>
                                          </p:val>
                                        </p:tav>
                                      </p:tavLst>
                                    </p:anim>
                                    <p:anim calcmode="lin" valueType="num">
                                      <p:cBhvr>
                                        <p:cTn id="9" dur="500" fill="hold"/>
                                        <p:tgtEl>
                                          <p:spTgt spid="2127"/>
                                        </p:tgtEl>
                                        <p:attrNameLst>
                                          <p:attrName>ppt_w</p:attrName>
                                        </p:attrNameLst>
                                      </p:cBhvr>
                                      <p:tavLst>
                                        <p:tav tm="0">
                                          <p:val>
                                            <p:strVal val="#ppt_w"/>
                                          </p:val>
                                        </p:tav>
                                        <p:tav tm="100000">
                                          <p:val>
                                            <p:strVal val="#ppt_w"/>
                                          </p:val>
                                        </p:tav>
                                      </p:tavLst>
                                    </p:anim>
                                    <p:anim calcmode="lin" valueType="num">
                                      <p:cBhvr>
                                        <p:cTn id="10" dur="500" fill="hold"/>
                                        <p:tgtEl>
                                          <p:spTgt spid="2127"/>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1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7" presetClass="entr" presetSubtype="1" fill="hold" grpId="0" nodeType="clickEffect">
                                  <p:stCondLst>
                                    <p:cond delay="0"/>
                                  </p:stCondLst>
                                  <p:childTnLst>
                                    <p:set>
                                      <p:cBhvr>
                                        <p:cTn id="18" dur="1" fill="hold">
                                          <p:stCondLst>
                                            <p:cond delay="0"/>
                                          </p:stCondLst>
                                        </p:cTn>
                                        <p:tgtEl>
                                          <p:spTgt spid="2132"/>
                                        </p:tgtEl>
                                        <p:attrNameLst>
                                          <p:attrName>style.visibility</p:attrName>
                                        </p:attrNameLst>
                                      </p:cBhvr>
                                      <p:to>
                                        <p:strVal val="visible"/>
                                      </p:to>
                                    </p:set>
                                    <p:anim calcmode="lin" valueType="num">
                                      <p:cBhvr>
                                        <p:cTn id="19" dur="500" fill="hold"/>
                                        <p:tgtEl>
                                          <p:spTgt spid="2132"/>
                                        </p:tgtEl>
                                        <p:attrNameLst>
                                          <p:attrName>ppt_x</p:attrName>
                                        </p:attrNameLst>
                                      </p:cBhvr>
                                      <p:tavLst>
                                        <p:tav tm="0">
                                          <p:val>
                                            <p:strVal val="#ppt_x"/>
                                          </p:val>
                                        </p:tav>
                                        <p:tav tm="100000">
                                          <p:val>
                                            <p:strVal val="#ppt_x"/>
                                          </p:val>
                                        </p:tav>
                                      </p:tavLst>
                                    </p:anim>
                                    <p:anim calcmode="lin" valueType="num">
                                      <p:cBhvr>
                                        <p:cTn id="20" dur="500" fill="hold"/>
                                        <p:tgtEl>
                                          <p:spTgt spid="2132"/>
                                        </p:tgtEl>
                                        <p:attrNameLst>
                                          <p:attrName>ppt_y</p:attrName>
                                        </p:attrNameLst>
                                      </p:cBhvr>
                                      <p:tavLst>
                                        <p:tav tm="0">
                                          <p:val>
                                            <p:strVal val="#ppt_y-#ppt_h/2"/>
                                          </p:val>
                                        </p:tav>
                                        <p:tav tm="100000">
                                          <p:val>
                                            <p:strVal val="#ppt_y"/>
                                          </p:val>
                                        </p:tav>
                                      </p:tavLst>
                                    </p:anim>
                                    <p:anim calcmode="lin" valueType="num">
                                      <p:cBhvr>
                                        <p:cTn id="21" dur="500" fill="hold"/>
                                        <p:tgtEl>
                                          <p:spTgt spid="2132"/>
                                        </p:tgtEl>
                                        <p:attrNameLst>
                                          <p:attrName>ppt_w</p:attrName>
                                        </p:attrNameLst>
                                      </p:cBhvr>
                                      <p:tavLst>
                                        <p:tav tm="0">
                                          <p:val>
                                            <p:strVal val="#ppt_w"/>
                                          </p:val>
                                        </p:tav>
                                        <p:tav tm="100000">
                                          <p:val>
                                            <p:strVal val="#ppt_w"/>
                                          </p:val>
                                        </p:tav>
                                      </p:tavLst>
                                    </p:anim>
                                    <p:anim calcmode="lin" valueType="num">
                                      <p:cBhvr>
                                        <p:cTn id="22" dur="500" fill="hold"/>
                                        <p:tgtEl>
                                          <p:spTgt spid="2132"/>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21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12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7" presetClass="entr" presetSubtype="1" fill="hold" grpId="0" nodeType="clickEffect">
                                  <p:stCondLst>
                                    <p:cond delay="0"/>
                                  </p:stCondLst>
                                  <p:childTnLst>
                                    <p:set>
                                      <p:cBhvr>
                                        <p:cTn id="34" dur="1" fill="hold">
                                          <p:stCondLst>
                                            <p:cond delay="0"/>
                                          </p:stCondLst>
                                        </p:cTn>
                                        <p:tgtEl>
                                          <p:spTgt spid="2133"/>
                                        </p:tgtEl>
                                        <p:attrNameLst>
                                          <p:attrName>style.visibility</p:attrName>
                                        </p:attrNameLst>
                                      </p:cBhvr>
                                      <p:to>
                                        <p:strVal val="visible"/>
                                      </p:to>
                                    </p:set>
                                    <p:anim calcmode="lin" valueType="num">
                                      <p:cBhvr>
                                        <p:cTn id="35" dur="500" fill="hold"/>
                                        <p:tgtEl>
                                          <p:spTgt spid="2133"/>
                                        </p:tgtEl>
                                        <p:attrNameLst>
                                          <p:attrName>ppt_x</p:attrName>
                                        </p:attrNameLst>
                                      </p:cBhvr>
                                      <p:tavLst>
                                        <p:tav tm="0">
                                          <p:val>
                                            <p:strVal val="#ppt_x"/>
                                          </p:val>
                                        </p:tav>
                                        <p:tav tm="100000">
                                          <p:val>
                                            <p:strVal val="#ppt_x"/>
                                          </p:val>
                                        </p:tav>
                                      </p:tavLst>
                                    </p:anim>
                                    <p:anim calcmode="lin" valueType="num">
                                      <p:cBhvr>
                                        <p:cTn id="36" dur="500" fill="hold"/>
                                        <p:tgtEl>
                                          <p:spTgt spid="2133"/>
                                        </p:tgtEl>
                                        <p:attrNameLst>
                                          <p:attrName>ppt_y</p:attrName>
                                        </p:attrNameLst>
                                      </p:cBhvr>
                                      <p:tavLst>
                                        <p:tav tm="0">
                                          <p:val>
                                            <p:strVal val="#ppt_y-#ppt_h/2"/>
                                          </p:val>
                                        </p:tav>
                                        <p:tav tm="100000">
                                          <p:val>
                                            <p:strVal val="#ppt_y"/>
                                          </p:val>
                                        </p:tav>
                                      </p:tavLst>
                                    </p:anim>
                                    <p:anim calcmode="lin" valueType="num">
                                      <p:cBhvr>
                                        <p:cTn id="37" dur="500" fill="hold"/>
                                        <p:tgtEl>
                                          <p:spTgt spid="2133"/>
                                        </p:tgtEl>
                                        <p:attrNameLst>
                                          <p:attrName>ppt_w</p:attrName>
                                        </p:attrNameLst>
                                      </p:cBhvr>
                                      <p:tavLst>
                                        <p:tav tm="0">
                                          <p:val>
                                            <p:strVal val="#ppt_w"/>
                                          </p:val>
                                        </p:tav>
                                        <p:tav tm="100000">
                                          <p:val>
                                            <p:strVal val="#ppt_w"/>
                                          </p:val>
                                        </p:tav>
                                      </p:tavLst>
                                    </p:anim>
                                    <p:anim calcmode="lin" valueType="num">
                                      <p:cBhvr>
                                        <p:cTn id="38" dur="500" fill="hold"/>
                                        <p:tgtEl>
                                          <p:spTgt spid="2133"/>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499"/>
                                          </p:stCondLst>
                                        </p:cTn>
                                        <p:tgtEl>
                                          <p:spTgt spid="213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213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499"/>
                                          </p:stCondLst>
                                        </p:cTn>
                                        <p:tgtEl>
                                          <p:spTgt spid="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2135">
                                            <p:txEl>
                                              <p:pRg st="0" end="0"/>
                                            </p:txEl>
                                          </p:spTgt>
                                        </p:tgtEl>
                                        <p:attrNameLst>
                                          <p:attrName>style.visibility</p:attrName>
                                        </p:attrNameLst>
                                      </p:cBhvr>
                                      <p:to>
                                        <p:strVal val="visible"/>
                                      </p:to>
                                    </p:set>
                                  </p:childTnLst>
                                </p:cTn>
                              </p:par>
                            </p:childTnLst>
                          </p:cTn>
                        </p:par>
                        <p:par>
                          <p:cTn id="55" fill="hold">
                            <p:stCondLst>
                              <p:cond delay="500"/>
                            </p:stCondLst>
                            <p:childTnLst>
                              <p:par>
                                <p:cTn id="56" presetID="22" presetClass="entr" presetSubtype="8" fill="hold" grpId="0" nodeType="afterEffect">
                                  <p:stCondLst>
                                    <p:cond delay="0"/>
                                  </p:stCondLst>
                                  <p:childTnLst>
                                    <p:set>
                                      <p:cBhvr>
                                        <p:cTn id="57" dur="1" fill="hold">
                                          <p:stCondLst>
                                            <p:cond delay="0"/>
                                          </p:stCondLst>
                                        </p:cTn>
                                        <p:tgtEl>
                                          <p:spTgt spid="2136"/>
                                        </p:tgtEl>
                                        <p:attrNameLst>
                                          <p:attrName>style.visibility</p:attrName>
                                        </p:attrNameLst>
                                      </p:cBhvr>
                                      <p:to>
                                        <p:strVal val="visible"/>
                                      </p:to>
                                    </p:set>
                                    <p:animEffect transition="in" filter="wipe(left)">
                                      <p:cBhvr>
                                        <p:cTn id="58" dur="500"/>
                                        <p:tgtEl>
                                          <p:spTgt spid="2136"/>
                                        </p:tgtEl>
                                      </p:cBhvr>
                                    </p:animEffec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499"/>
                                          </p:stCondLst>
                                        </p:cTn>
                                        <p:tgtEl>
                                          <p:spTgt spid="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499"/>
                                          </p:stCondLst>
                                        </p:cTn>
                                        <p:tgtEl>
                                          <p:spTgt spid="2137">
                                            <p:txEl>
                                              <p:pRg st="0" end="0"/>
                                            </p:txEl>
                                          </p:spTgt>
                                        </p:tgtEl>
                                        <p:attrNameLst>
                                          <p:attrName>style.visibility</p:attrName>
                                        </p:attrNameLst>
                                      </p:cBhvr>
                                      <p:to>
                                        <p:strVal val="visible"/>
                                      </p:to>
                                    </p:set>
                                  </p:childTnLst>
                                </p:cTn>
                              </p:par>
                            </p:childTnLst>
                          </p:cTn>
                        </p:par>
                        <p:par>
                          <p:cTn id="67" fill="hold">
                            <p:stCondLst>
                              <p:cond delay="500"/>
                            </p:stCondLst>
                            <p:childTnLst>
                              <p:par>
                                <p:cTn id="68" presetID="22" presetClass="entr" presetSubtype="8" fill="hold" grpId="0" nodeType="afterEffect">
                                  <p:stCondLst>
                                    <p:cond delay="0"/>
                                  </p:stCondLst>
                                  <p:childTnLst>
                                    <p:set>
                                      <p:cBhvr>
                                        <p:cTn id="69" dur="1" fill="hold">
                                          <p:stCondLst>
                                            <p:cond delay="0"/>
                                          </p:stCondLst>
                                        </p:cTn>
                                        <p:tgtEl>
                                          <p:spTgt spid="2138"/>
                                        </p:tgtEl>
                                        <p:attrNameLst>
                                          <p:attrName>style.visibility</p:attrName>
                                        </p:attrNameLst>
                                      </p:cBhvr>
                                      <p:to>
                                        <p:strVal val="visible"/>
                                      </p:to>
                                    </p:set>
                                    <p:animEffect transition="in" filter="wipe(left)">
                                      <p:cBhvr>
                                        <p:cTn id="70" dur="500"/>
                                        <p:tgtEl>
                                          <p:spTgt spid="2138"/>
                                        </p:tgtEl>
                                      </p:cBhvr>
                                    </p:animEffec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499"/>
                                          </p:stCondLst>
                                        </p:cTn>
                                        <p:tgtEl>
                                          <p:spTgt spid="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499"/>
                                          </p:stCondLst>
                                        </p:cTn>
                                        <p:tgtEl>
                                          <p:spTgt spid="3"/>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499"/>
                                          </p:stCondLst>
                                        </p:cTn>
                                        <p:tgtEl>
                                          <p:spTgt spid="2139">
                                            <p:txEl>
                                              <p:pRg st="0" end="0"/>
                                            </p:txEl>
                                          </p:spTgt>
                                        </p:tgtEl>
                                        <p:attrNameLst>
                                          <p:attrName>style.visibility</p:attrName>
                                        </p:attrNameLst>
                                      </p:cBhvr>
                                      <p:to>
                                        <p:strVal val="visible"/>
                                      </p:to>
                                    </p:set>
                                  </p:childTnLst>
                                </p:cTn>
                              </p:par>
                            </p:childTnLst>
                          </p:cTn>
                        </p:par>
                        <p:par>
                          <p:cTn id="83" fill="hold">
                            <p:stCondLst>
                              <p:cond delay="500"/>
                            </p:stCondLst>
                            <p:childTnLst>
                              <p:par>
                                <p:cTn id="84" presetID="22" presetClass="entr" presetSubtype="8" fill="hold" grpId="0" nodeType="afterEffect">
                                  <p:stCondLst>
                                    <p:cond delay="0"/>
                                  </p:stCondLst>
                                  <p:childTnLst>
                                    <p:set>
                                      <p:cBhvr>
                                        <p:cTn id="85" dur="1" fill="hold">
                                          <p:stCondLst>
                                            <p:cond delay="0"/>
                                          </p:stCondLst>
                                        </p:cTn>
                                        <p:tgtEl>
                                          <p:spTgt spid="2140"/>
                                        </p:tgtEl>
                                        <p:attrNameLst>
                                          <p:attrName>style.visibility</p:attrName>
                                        </p:attrNameLst>
                                      </p:cBhvr>
                                      <p:to>
                                        <p:strVal val="visible"/>
                                      </p:to>
                                    </p:set>
                                    <p:animEffect transition="in" filter="wipe(left)">
                                      <p:cBhvr>
                                        <p:cTn id="86" dur="500"/>
                                        <p:tgtEl>
                                          <p:spTgt spid="2140"/>
                                        </p:tgtEl>
                                      </p:cBhvr>
                                    </p:animEffect>
                                  </p:childTnLst>
                                </p:cTn>
                              </p:par>
                            </p:childTnLst>
                          </p:cTn>
                        </p:par>
                      </p:childTnLst>
                    </p:cTn>
                  </p:par>
                  <p:par>
                    <p:cTn id="87" fill="hold">
                      <p:stCondLst>
                        <p:cond delay="indefinite"/>
                      </p:stCondLst>
                      <p:childTnLst>
                        <p:par>
                          <p:cTn id="88" fill="hold">
                            <p:stCondLst>
                              <p:cond delay="0"/>
                            </p:stCondLst>
                            <p:childTnLst>
                              <p:par>
                                <p:cTn id="89" presetID="23" presetClass="entr" presetSubtype="16" fill="hold" nodeType="clickEffect">
                                  <p:stCondLst>
                                    <p:cond delay="0"/>
                                  </p:stCondLst>
                                  <p:childTnLst>
                                    <p:set>
                                      <p:cBhvr>
                                        <p:cTn id="90" dur="1" fill="hold">
                                          <p:stCondLst>
                                            <p:cond delay="0"/>
                                          </p:stCondLst>
                                        </p:cTn>
                                        <p:tgtEl>
                                          <p:spTgt spid="5"/>
                                        </p:tgtEl>
                                        <p:attrNameLst>
                                          <p:attrName>style.visibility</p:attrName>
                                        </p:attrNameLst>
                                      </p:cBhvr>
                                      <p:to>
                                        <p:strVal val="visible"/>
                                      </p:to>
                                    </p:set>
                                    <p:anim calcmode="lin" valueType="num">
                                      <p:cBhvr>
                                        <p:cTn id="91" dur="500" fill="hold"/>
                                        <p:tgtEl>
                                          <p:spTgt spid="5"/>
                                        </p:tgtEl>
                                        <p:attrNameLst>
                                          <p:attrName>ppt_w</p:attrName>
                                        </p:attrNameLst>
                                      </p:cBhvr>
                                      <p:tavLst>
                                        <p:tav tm="0">
                                          <p:val>
                                            <p:fltVal val="0"/>
                                          </p:val>
                                        </p:tav>
                                        <p:tav tm="100000">
                                          <p:val>
                                            <p:strVal val="#ppt_w"/>
                                          </p:val>
                                        </p:tav>
                                      </p:tavLst>
                                    </p:anim>
                                    <p:anim calcmode="lin" valueType="num">
                                      <p:cBhvr>
                                        <p:cTn id="92"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7" grpId="0" autoUpdateAnimBg="0"/>
      <p:bldP spid="2128" grpId="0" animBg="1" autoUpdateAnimBg="0"/>
      <p:bldP spid="2129" grpId="0" animBg="1" autoUpdateAnimBg="0"/>
      <p:bldP spid="2132" grpId="0" autoUpdateAnimBg="0"/>
      <p:bldP spid="2133" grpId="0" autoUpdateAnimBg="0"/>
      <p:bldP spid="2134" grpId="0" animBg="1" autoUpdateAnimBg="0"/>
      <p:bldP spid="2135" grpId="0" build="p" autoUpdateAnimBg="0"/>
      <p:bldP spid="2136" grpId="0" autoUpdateAnimBg="0"/>
      <p:bldP spid="2137" grpId="0" build="p" autoUpdateAnimBg="0"/>
      <p:bldP spid="2138" grpId="0" autoUpdateAnimBg="0"/>
      <p:bldP spid="2139" grpId="0" build="p" autoUpdateAnimBg="0"/>
      <p:bldP spid="2140"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78"/>
          <p:cNvSpPr txBox="1">
            <a:spLocks noChangeArrowheads="1"/>
          </p:cNvSpPr>
          <p:nvPr/>
        </p:nvSpPr>
        <p:spPr bwMode="auto">
          <a:xfrm>
            <a:off x="1828800" y="573088"/>
            <a:ext cx="5334000" cy="584200"/>
          </a:xfrm>
          <a:prstGeom prst="rect">
            <a:avLst/>
          </a:prstGeom>
          <a:noFill/>
          <a:ln w="9525">
            <a:noFill/>
            <a:miter lim="800000"/>
            <a:headEnd/>
            <a:tailEnd/>
          </a:ln>
        </p:spPr>
        <p:txBody>
          <a:bodyPr>
            <a:spAutoFit/>
          </a:bodyPr>
          <a:lstStyle/>
          <a:p>
            <a:pPr>
              <a:spcBef>
                <a:spcPct val="50000"/>
              </a:spcBef>
            </a:pPr>
            <a:r>
              <a:rPr lang="es-ES_tradnl" sz="3200">
                <a:latin typeface="SMMedium"/>
              </a:rPr>
              <a:t>Tipos básicos de fallas</a:t>
            </a:r>
            <a:endParaRPr lang="es-ES_tradnl" sz="3200"/>
          </a:p>
        </p:txBody>
      </p:sp>
      <p:pic>
        <p:nvPicPr>
          <p:cNvPr id="2127" name="Picture 79" descr="C:\dibujossm\Geología 17\t17-4b.jpg"/>
          <p:cNvPicPr>
            <a:picLocks noChangeAspect="1" noChangeArrowheads="1"/>
          </p:cNvPicPr>
          <p:nvPr/>
        </p:nvPicPr>
        <p:blipFill>
          <a:blip r:embed="rId2"/>
          <a:srcRect/>
          <a:stretch>
            <a:fillRect/>
          </a:stretch>
        </p:blipFill>
        <p:spPr bwMode="auto">
          <a:xfrm>
            <a:off x="300038" y="1443038"/>
            <a:ext cx="2286000" cy="1663700"/>
          </a:xfrm>
          <a:prstGeom prst="rect">
            <a:avLst/>
          </a:prstGeom>
          <a:noFill/>
          <a:ln w="9525">
            <a:noFill/>
            <a:miter lim="800000"/>
            <a:headEnd/>
            <a:tailEnd/>
          </a:ln>
        </p:spPr>
      </p:pic>
      <p:pic>
        <p:nvPicPr>
          <p:cNvPr id="2128" name="Picture 80" descr="C:\dibujossm\Geología 17\t17-4c.jpg"/>
          <p:cNvPicPr>
            <a:picLocks noChangeAspect="1" noChangeArrowheads="1"/>
          </p:cNvPicPr>
          <p:nvPr/>
        </p:nvPicPr>
        <p:blipFill>
          <a:blip r:embed="rId3"/>
          <a:srcRect/>
          <a:stretch>
            <a:fillRect/>
          </a:stretch>
        </p:blipFill>
        <p:spPr bwMode="auto">
          <a:xfrm>
            <a:off x="3554413" y="1450975"/>
            <a:ext cx="2103437" cy="1676400"/>
          </a:xfrm>
          <a:prstGeom prst="rect">
            <a:avLst/>
          </a:prstGeom>
          <a:noFill/>
          <a:ln w="9525">
            <a:noFill/>
            <a:miter lim="800000"/>
            <a:headEnd/>
            <a:tailEnd/>
          </a:ln>
        </p:spPr>
      </p:pic>
      <p:pic>
        <p:nvPicPr>
          <p:cNvPr id="2129" name="Picture 81" descr="C:\dibujossm\Geología 17\t17-4d.jpg"/>
          <p:cNvPicPr>
            <a:picLocks noChangeAspect="1" noChangeArrowheads="1"/>
          </p:cNvPicPr>
          <p:nvPr/>
        </p:nvPicPr>
        <p:blipFill>
          <a:blip r:embed="rId4"/>
          <a:srcRect/>
          <a:stretch>
            <a:fillRect/>
          </a:stretch>
        </p:blipFill>
        <p:spPr bwMode="auto">
          <a:xfrm>
            <a:off x="6554788" y="1525588"/>
            <a:ext cx="2422525" cy="1441450"/>
          </a:xfrm>
          <a:prstGeom prst="rect">
            <a:avLst/>
          </a:prstGeom>
          <a:noFill/>
          <a:ln w="9525">
            <a:noFill/>
            <a:miter lim="800000"/>
            <a:headEnd/>
            <a:tailEnd/>
          </a:ln>
        </p:spPr>
      </p:pic>
      <p:pic>
        <p:nvPicPr>
          <p:cNvPr id="2130" name="Picture 82" descr="C:\dibujossm\Geología 17\t17-4e.jpg"/>
          <p:cNvPicPr>
            <a:picLocks noChangeAspect="1" noChangeArrowheads="1"/>
          </p:cNvPicPr>
          <p:nvPr/>
        </p:nvPicPr>
        <p:blipFill>
          <a:blip r:embed="rId5" cstate="print"/>
          <a:srcRect/>
          <a:stretch>
            <a:fillRect/>
          </a:stretch>
        </p:blipFill>
        <p:spPr bwMode="auto">
          <a:xfrm>
            <a:off x="2336800" y="3930650"/>
            <a:ext cx="4679950" cy="2292350"/>
          </a:xfrm>
          <a:prstGeom prst="rect">
            <a:avLst/>
          </a:prstGeom>
          <a:noFill/>
          <a:ln w="9525">
            <a:noFill/>
            <a:miter lim="800000"/>
            <a:headEnd/>
            <a:tailEnd/>
          </a:ln>
        </p:spPr>
      </p:pic>
      <p:grpSp>
        <p:nvGrpSpPr>
          <p:cNvPr id="2" name="Group 83"/>
          <p:cNvGrpSpPr>
            <a:grpSpLocks/>
          </p:cNvGrpSpPr>
          <p:nvPr/>
        </p:nvGrpSpPr>
        <p:grpSpPr bwMode="auto">
          <a:xfrm>
            <a:off x="706438" y="1990725"/>
            <a:ext cx="173037" cy="349250"/>
            <a:chOff x="3811" y="2617"/>
            <a:chExt cx="191" cy="284"/>
          </a:xfrm>
        </p:grpSpPr>
        <p:grpSp>
          <p:nvGrpSpPr>
            <p:cNvPr id="3" name="Group 84"/>
            <p:cNvGrpSpPr>
              <a:grpSpLocks/>
            </p:cNvGrpSpPr>
            <p:nvPr/>
          </p:nvGrpSpPr>
          <p:grpSpPr bwMode="auto">
            <a:xfrm rot="19759811" flipH="1">
              <a:off x="3811" y="2641"/>
              <a:ext cx="47" cy="260"/>
              <a:chOff x="2835" y="2406"/>
              <a:chExt cx="48" cy="333"/>
            </a:xfrm>
          </p:grpSpPr>
          <p:sp>
            <p:nvSpPr>
              <p:cNvPr id="75850" name="AutoShape 85"/>
              <p:cNvSpPr>
                <a:spLocks noChangeArrowheads="1"/>
              </p:cNvSpPr>
              <p:nvPr/>
            </p:nvSpPr>
            <p:spPr bwMode="auto">
              <a:xfrm>
                <a:off x="2836" y="2406"/>
                <a:ext cx="47" cy="147"/>
              </a:xfrm>
              <a:prstGeom prst="rtTriangle">
                <a:avLst/>
              </a:prstGeom>
              <a:solidFill>
                <a:schemeClr val="tx1"/>
              </a:solidFill>
              <a:ln w="12700">
                <a:solidFill>
                  <a:schemeClr val="tx2"/>
                </a:solidFill>
                <a:miter lim="800000"/>
                <a:headEnd/>
                <a:tailEnd type="none" w="lg" len="med"/>
              </a:ln>
            </p:spPr>
            <p:txBody>
              <a:bodyPr wrap="none" lIns="90000" tIns="46800" rIns="90000" bIns="46800" anchor="ctr">
                <a:spAutoFit/>
              </a:bodyPr>
              <a:lstStyle/>
              <a:p>
                <a:endParaRPr lang="es-ES_tradnl"/>
              </a:p>
            </p:txBody>
          </p:sp>
          <p:sp>
            <p:nvSpPr>
              <p:cNvPr id="75851" name="Line 86"/>
              <p:cNvSpPr>
                <a:spLocks noChangeShapeType="1"/>
              </p:cNvSpPr>
              <p:nvPr/>
            </p:nvSpPr>
            <p:spPr bwMode="auto">
              <a:xfrm>
                <a:off x="2835" y="2481"/>
                <a:ext cx="0" cy="258"/>
              </a:xfrm>
              <a:prstGeom prst="line">
                <a:avLst/>
              </a:prstGeom>
              <a:noFill/>
              <a:ln w="12700">
                <a:solidFill>
                  <a:schemeClr val="tx2"/>
                </a:solidFill>
                <a:round/>
                <a:headEnd/>
                <a:tailEnd type="none" w="lg" len="med"/>
              </a:ln>
            </p:spPr>
            <p:txBody>
              <a:bodyPr wrap="none" lIns="90000" tIns="46800" rIns="90000" bIns="46800" anchor="ctr">
                <a:spAutoFit/>
              </a:bodyPr>
              <a:lstStyle/>
              <a:p>
                <a:endParaRPr lang="es-ES"/>
              </a:p>
            </p:txBody>
          </p:sp>
        </p:grpSp>
        <p:grpSp>
          <p:nvGrpSpPr>
            <p:cNvPr id="4" name="Group 87"/>
            <p:cNvGrpSpPr>
              <a:grpSpLocks/>
            </p:cNvGrpSpPr>
            <p:nvPr/>
          </p:nvGrpSpPr>
          <p:grpSpPr bwMode="auto">
            <a:xfrm rot="19759811" flipV="1">
              <a:off x="3955" y="2617"/>
              <a:ext cx="47" cy="260"/>
              <a:chOff x="2835" y="2406"/>
              <a:chExt cx="48" cy="333"/>
            </a:xfrm>
          </p:grpSpPr>
          <p:sp>
            <p:nvSpPr>
              <p:cNvPr id="75848" name="AutoShape 88"/>
              <p:cNvSpPr>
                <a:spLocks noChangeArrowheads="1"/>
              </p:cNvSpPr>
              <p:nvPr/>
            </p:nvSpPr>
            <p:spPr bwMode="auto">
              <a:xfrm>
                <a:off x="2836" y="2406"/>
                <a:ext cx="47" cy="147"/>
              </a:xfrm>
              <a:prstGeom prst="rtTriangle">
                <a:avLst/>
              </a:prstGeom>
              <a:solidFill>
                <a:schemeClr val="tx1"/>
              </a:solidFill>
              <a:ln w="12700">
                <a:solidFill>
                  <a:schemeClr val="tx2"/>
                </a:solidFill>
                <a:miter lim="800000"/>
                <a:headEnd/>
                <a:tailEnd type="none" w="lg" len="med"/>
              </a:ln>
            </p:spPr>
            <p:txBody>
              <a:bodyPr wrap="none" lIns="90000" tIns="46800" rIns="90000" bIns="46800" anchor="ctr">
                <a:spAutoFit/>
              </a:bodyPr>
              <a:lstStyle/>
              <a:p>
                <a:endParaRPr lang="es-ES_tradnl"/>
              </a:p>
            </p:txBody>
          </p:sp>
          <p:sp>
            <p:nvSpPr>
              <p:cNvPr id="75849" name="Line 89"/>
              <p:cNvSpPr>
                <a:spLocks noChangeShapeType="1"/>
              </p:cNvSpPr>
              <p:nvPr/>
            </p:nvSpPr>
            <p:spPr bwMode="auto">
              <a:xfrm>
                <a:off x="2835" y="2481"/>
                <a:ext cx="0" cy="258"/>
              </a:xfrm>
              <a:prstGeom prst="line">
                <a:avLst/>
              </a:prstGeom>
              <a:noFill/>
              <a:ln w="12700">
                <a:solidFill>
                  <a:schemeClr val="tx2"/>
                </a:solidFill>
                <a:round/>
                <a:headEnd/>
                <a:tailEnd type="none" w="lg" len="med"/>
              </a:ln>
            </p:spPr>
            <p:txBody>
              <a:bodyPr wrap="none" lIns="90000" tIns="46800" rIns="90000" bIns="46800" anchor="ctr">
                <a:spAutoFit/>
              </a:bodyPr>
              <a:lstStyle/>
              <a:p>
                <a:endParaRPr lang="es-ES"/>
              </a:p>
            </p:txBody>
          </p:sp>
        </p:grpSp>
      </p:grpSp>
      <p:grpSp>
        <p:nvGrpSpPr>
          <p:cNvPr id="5" name="Group 97"/>
          <p:cNvGrpSpPr>
            <a:grpSpLocks/>
          </p:cNvGrpSpPr>
          <p:nvPr/>
        </p:nvGrpSpPr>
        <p:grpSpPr bwMode="auto">
          <a:xfrm>
            <a:off x="144463" y="1887538"/>
            <a:ext cx="1398587" cy="552450"/>
            <a:chOff x="500" y="1253"/>
            <a:chExt cx="745" cy="348"/>
          </a:xfrm>
        </p:grpSpPr>
        <p:sp>
          <p:nvSpPr>
            <p:cNvPr id="75844" name="AutoShape 98"/>
            <p:cNvSpPr>
              <a:spLocks noChangeArrowheads="1"/>
            </p:cNvSpPr>
            <p:nvPr/>
          </p:nvSpPr>
          <p:spPr bwMode="auto">
            <a:xfrm>
              <a:off x="500" y="1253"/>
              <a:ext cx="282" cy="219"/>
            </a:xfrm>
            <a:prstGeom prst="leftArrow">
              <a:avLst>
                <a:gd name="adj1" fmla="val 56009"/>
                <a:gd name="adj2" fmla="val 54833"/>
              </a:avLst>
            </a:prstGeom>
            <a:gradFill rotWithShape="0">
              <a:gsLst>
                <a:gs pos="0">
                  <a:srgbClr val="160CD6"/>
                </a:gs>
                <a:gs pos="100000">
                  <a:srgbClr val="A3D1FB"/>
                </a:gs>
              </a:gsLst>
              <a:lin ang="0" scaled="1"/>
            </a:gradFill>
            <a:ln w="9525">
              <a:miter lim="800000"/>
              <a:headEnd/>
              <a:tailEnd/>
            </a:ln>
            <a:scene3d>
              <a:camera prst="legacyObliqueTopRight">
                <a:rot lat="0" lon="1799995" rev="0"/>
              </a:camera>
              <a:lightRig rig="legacyFlat3" dir="b"/>
            </a:scene3d>
            <a:sp3d prstMaterial="legacyMatte">
              <a:bevelT w="13500" h="13500" prst="angle"/>
              <a:bevelB w="13500" h="13500" prst="angle"/>
              <a:extrusionClr>
                <a:srgbClr val="FBD0A1"/>
              </a:extrusionClr>
            </a:sp3d>
          </p:spPr>
          <p:txBody>
            <a:bodyPr lIns="90000" tIns="46800" rIns="90000" bIns="46800" anchor="ctr">
              <a:spAutoFit/>
              <a:flatTx/>
            </a:bodyPr>
            <a:lstStyle/>
            <a:p>
              <a:endParaRPr lang="es-ES_tradnl"/>
            </a:p>
          </p:txBody>
        </p:sp>
        <p:sp>
          <p:nvSpPr>
            <p:cNvPr id="75845" name="AutoShape 99"/>
            <p:cNvSpPr>
              <a:spLocks noChangeArrowheads="1"/>
            </p:cNvSpPr>
            <p:nvPr/>
          </p:nvSpPr>
          <p:spPr bwMode="auto">
            <a:xfrm flipH="1">
              <a:off x="963" y="1382"/>
              <a:ext cx="282" cy="219"/>
            </a:xfrm>
            <a:prstGeom prst="leftArrow">
              <a:avLst>
                <a:gd name="adj1" fmla="val 56009"/>
                <a:gd name="adj2" fmla="val 54833"/>
              </a:avLst>
            </a:prstGeom>
            <a:gradFill rotWithShape="0">
              <a:gsLst>
                <a:gs pos="0">
                  <a:srgbClr val="A3D1FB"/>
                </a:gs>
                <a:gs pos="100000">
                  <a:srgbClr val="160CD6"/>
                </a:gs>
              </a:gsLst>
              <a:lin ang="0" scaled="1"/>
            </a:gradFill>
            <a:ln w="9525">
              <a:miter lim="800000"/>
              <a:headEnd/>
              <a:tailEnd/>
            </a:ln>
            <a:scene3d>
              <a:camera prst="legacyObliqueTopRight">
                <a:rot lat="0" lon="1799995" rev="0"/>
              </a:camera>
              <a:lightRig rig="legacyFlat3" dir="b"/>
            </a:scene3d>
            <a:sp3d prstMaterial="legacyMatte">
              <a:bevelT w="13500" h="13500" prst="angle"/>
              <a:bevelB w="13500" h="13500" prst="angle"/>
              <a:extrusionClr>
                <a:srgbClr val="FBD0A1"/>
              </a:extrusionClr>
            </a:sp3d>
          </p:spPr>
          <p:txBody>
            <a:bodyPr lIns="90000" tIns="46800" rIns="90000" bIns="46800" anchor="ctr">
              <a:spAutoFit/>
              <a:flatTx/>
            </a:bodyPr>
            <a:lstStyle/>
            <a:p>
              <a:endParaRPr lang="es-ES_tradnl"/>
            </a:p>
          </p:txBody>
        </p:sp>
      </p:grpSp>
      <p:grpSp>
        <p:nvGrpSpPr>
          <p:cNvPr id="6" name="Group 100"/>
          <p:cNvGrpSpPr>
            <a:grpSpLocks/>
          </p:cNvGrpSpPr>
          <p:nvPr/>
        </p:nvGrpSpPr>
        <p:grpSpPr bwMode="auto">
          <a:xfrm>
            <a:off x="3446463" y="1946275"/>
            <a:ext cx="1182687" cy="552450"/>
            <a:chOff x="2482" y="1262"/>
            <a:chExt cx="745" cy="348"/>
          </a:xfrm>
        </p:grpSpPr>
        <p:sp>
          <p:nvSpPr>
            <p:cNvPr id="75842" name="AutoShape 101"/>
            <p:cNvSpPr>
              <a:spLocks noChangeArrowheads="1"/>
            </p:cNvSpPr>
            <p:nvPr/>
          </p:nvSpPr>
          <p:spPr bwMode="auto">
            <a:xfrm flipH="1">
              <a:off x="2482" y="1262"/>
              <a:ext cx="282" cy="219"/>
            </a:xfrm>
            <a:prstGeom prst="leftArrow">
              <a:avLst>
                <a:gd name="adj1" fmla="val 56009"/>
                <a:gd name="adj2" fmla="val 54833"/>
              </a:avLst>
            </a:prstGeom>
            <a:gradFill rotWithShape="0">
              <a:gsLst>
                <a:gs pos="0">
                  <a:srgbClr val="160CD6"/>
                </a:gs>
                <a:gs pos="100000">
                  <a:srgbClr val="A3D1FB"/>
                </a:gs>
              </a:gsLst>
              <a:lin ang="0" scaled="1"/>
            </a:gradFill>
            <a:ln w="9525">
              <a:miter lim="800000"/>
              <a:headEnd/>
              <a:tailEnd/>
            </a:ln>
            <a:scene3d>
              <a:camera prst="legacyObliqueTopRight">
                <a:rot lat="0" lon="1799995" rev="0"/>
              </a:camera>
              <a:lightRig rig="legacyFlat3" dir="b"/>
            </a:scene3d>
            <a:sp3d prstMaterial="legacyMatte">
              <a:bevelT w="13500" h="13500" prst="angle"/>
              <a:bevelB w="13500" h="13500" prst="angle"/>
              <a:extrusionClr>
                <a:srgbClr val="FBD0A1"/>
              </a:extrusionClr>
            </a:sp3d>
          </p:spPr>
          <p:txBody>
            <a:bodyPr lIns="90000" tIns="46800" rIns="90000" bIns="46800" anchor="ctr">
              <a:spAutoFit/>
              <a:flatTx/>
            </a:bodyPr>
            <a:lstStyle/>
            <a:p>
              <a:endParaRPr lang="es-ES_tradnl"/>
            </a:p>
          </p:txBody>
        </p:sp>
        <p:sp>
          <p:nvSpPr>
            <p:cNvPr id="75843" name="AutoShape 102"/>
            <p:cNvSpPr>
              <a:spLocks noChangeArrowheads="1"/>
            </p:cNvSpPr>
            <p:nvPr/>
          </p:nvSpPr>
          <p:spPr bwMode="auto">
            <a:xfrm>
              <a:off x="2945" y="1391"/>
              <a:ext cx="282" cy="219"/>
            </a:xfrm>
            <a:prstGeom prst="leftArrow">
              <a:avLst>
                <a:gd name="adj1" fmla="val 56009"/>
                <a:gd name="adj2" fmla="val 54833"/>
              </a:avLst>
            </a:prstGeom>
            <a:gradFill rotWithShape="0">
              <a:gsLst>
                <a:gs pos="0">
                  <a:srgbClr val="A3D1FB"/>
                </a:gs>
                <a:gs pos="100000">
                  <a:srgbClr val="160CD6"/>
                </a:gs>
              </a:gsLst>
              <a:lin ang="0" scaled="1"/>
            </a:gradFill>
            <a:ln w="9525">
              <a:miter lim="800000"/>
              <a:headEnd/>
              <a:tailEnd/>
            </a:ln>
            <a:scene3d>
              <a:camera prst="legacyObliqueTopRight">
                <a:rot lat="0" lon="1799995" rev="0"/>
              </a:camera>
              <a:lightRig rig="legacyFlat3" dir="b"/>
            </a:scene3d>
            <a:sp3d prstMaterial="legacyMatte">
              <a:bevelT w="13500" h="13500" prst="angle"/>
              <a:bevelB w="13500" h="13500" prst="angle"/>
              <a:extrusionClr>
                <a:srgbClr val="FBD0A1"/>
              </a:extrusionClr>
            </a:sp3d>
          </p:spPr>
          <p:txBody>
            <a:bodyPr lIns="90000" tIns="46800" rIns="90000" bIns="46800" anchor="ctr">
              <a:spAutoFit/>
              <a:flatTx/>
            </a:bodyPr>
            <a:lstStyle/>
            <a:p>
              <a:endParaRPr lang="es-ES_tradnl"/>
            </a:p>
          </p:txBody>
        </p:sp>
      </p:grpSp>
      <p:grpSp>
        <p:nvGrpSpPr>
          <p:cNvPr id="7" name="Group 103"/>
          <p:cNvGrpSpPr>
            <a:grpSpLocks/>
          </p:cNvGrpSpPr>
          <p:nvPr/>
        </p:nvGrpSpPr>
        <p:grpSpPr bwMode="auto">
          <a:xfrm>
            <a:off x="6983413" y="2165350"/>
            <a:ext cx="1574800" cy="347663"/>
            <a:chOff x="4736" y="1364"/>
            <a:chExt cx="992" cy="219"/>
          </a:xfrm>
        </p:grpSpPr>
        <p:sp>
          <p:nvSpPr>
            <p:cNvPr id="75840" name="AutoShape 104"/>
            <p:cNvSpPr>
              <a:spLocks noChangeArrowheads="1"/>
            </p:cNvSpPr>
            <p:nvPr/>
          </p:nvSpPr>
          <p:spPr bwMode="auto">
            <a:xfrm>
              <a:off x="4736" y="1364"/>
              <a:ext cx="282" cy="219"/>
            </a:xfrm>
            <a:prstGeom prst="leftArrow">
              <a:avLst>
                <a:gd name="adj1" fmla="val 56009"/>
                <a:gd name="adj2" fmla="val 54833"/>
              </a:avLst>
            </a:prstGeom>
            <a:gradFill rotWithShape="0">
              <a:gsLst>
                <a:gs pos="0">
                  <a:srgbClr val="160CD6"/>
                </a:gs>
                <a:gs pos="100000">
                  <a:srgbClr val="A3D1FB"/>
                </a:gs>
              </a:gsLst>
              <a:lin ang="0" scaled="1"/>
            </a:gradFill>
            <a:ln w="9525">
              <a:miter lim="800000"/>
              <a:headEnd/>
              <a:tailEnd/>
            </a:ln>
            <a:scene3d>
              <a:camera prst="legacyObliqueTopRight">
                <a:rot lat="0" lon="18900000" rev="0"/>
              </a:camera>
              <a:lightRig rig="legacyFlat3" dir="b"/>
            </a:scene3d>
            <a:sp3d prstMaterial="legacyMatte">
              <a:bevelT w="13500" h="13500" prst="angle"/>
              <a:bevelB w="13500" h="13500" prst="angle"/>
              <a:extrusionClr>
                <a:srgbClr val="FBD0A1"/>
              </a:extrusionClr>
            </a:sp3d>
          </p:spPr>
          <p:txBody>
            <a:bodyPr lIns="90000" tIns="46800" rIns="90000" bIns="46800" anchor="ctr">
              <a:spAutoFit/>
              <a:flatTx/>
            </a:bodyPr>
            <a:lstStyle/>
            <a:p>
              <a:endParaRPr lang="es-ES_tradnl"/>
            </a:p>
          </p:txBody>
        </p:sp>
        <p:sp>
          <p:nvSpPr>
            <p:cNvPr id="75841" name="AutoShape 105"/>
            <p:cNvSpPr>
              <a:spLocks noChangeArrowheads="1"/>
            </p:cNvSpPr>
            <p:nvPr/>
          </p:nvSpPr>
          <p:spPr bwMode="auto">
            <a:xfrm flipH="1">
              <a:off x="5446" y="1364"/>
              <a:ext cx="282" cy="219"/>
            </a:xfrm>
            <a:prstGeom prst="leftArrow">
              <a:avLst>
                <a:gd name="adj1" fmla="val 56009"/>
                <a:gd name="adj2" fmla="val 54833"/>
              </a:avLst>
            </a:prstGeom>
            <a:gradFill rotWithShape="0">
              <a:gsLst>
                <a:gs pos="0">
                  <a:srgbClr val="A3D1FB"/>
                </a:gs>
                <a:gs pos="100000">
                  <a:srgbClr val="160CD6"/>
                </a:gs>
              </a:gsLst>
              <a:lin ang="0" scaled="1"/>
            </a:gradFill>
            <a:ln w="9525">
              <a:miter lim="800000"/>
              <a:headEnd/>
              <a:tailEnd/>
            </a:ln>
            <a:scene3d>
              <a:camera prst="legacyObliqueTopRight">
                <a:rot lat="0" lon="18900000" rev="0"/>
              </a:camera>
              <a:lightRig rig="legacyFlat3" dir="b"/>
            </a:scene3d>
            <a:sp3d prstMaterial="legacyMatte">
              <a:bevelT w="13500" h="13500" prst="angle"/>
              <a:bevelB w="13500" h="13500" prst="angle"/>
              <a:extrusionClr>
                <a:srgbClr val="FBD0A1"/>
              </a:extrusionClr>
            </a:sp3d>
          </p:spPr>
          <p:txBody>
            <a:bodyPr lIns="90000" tIns="46800" rIns="90000" bIns="46800" anchor="ctr">
              <a:spAutoFit/>
              <a:flatTx/>
            </a:bodyPr>
            <a:lstStyle/>
            <a:p>
              <a:endParaRPr lang="es-ES_tradnl"/>
            </a:p>
          </p:txBody>
        </p:sp>
      </p:grpSp>
      <p:grpSp>
        <p:nvGrpSpPr>
          <p:cNvPr id="8" name="Group 106"/>
          <p:cNvGrpSpPr>
            <a:grpSpLocks/>
          </p:cNvGrpSpPr>
          <p:nvPr/>
        </p:nvGrpSpPr>
        <p:grpSpPr bwMode="auto">
          <a:xfrm rot="6371410">
            <a:off x="7650956" y="1626394"/>
            <a:ext cx="173038" cy="349250"/>
            <a:chOff x="3811" y="2617"/>
            <a:chExt cx="191" cy="284"/>
          </a:xfrm>
        </p:grpSpPr>
        <p:grpSp>
          <p:nvGrpSpPr>
            <p:cNvPr id="9" name="Group 107"/>
            <p:cNvGrpSpPr>
              <a:grpSpLocks/>
            </p:cNvGrpSpPr>
            <p:nvPr/>
          </p:nvGrpSpPr>
          <p:grpSpPr bwMode="auto">
            <a:xfrm rot="19759811" flipH="1">
              <a:off x="3811" y="2641"/>
              <a:ext cx="47" cy="260"/>
              <a:chOff x="2835" y="2406"/>
              <a:chExt cx="48" cy="333"/>
            </a:xfrm>
          </p:grpSpPr>
          <p:sp>
            <p:nvSpPr>
              <p:cNvPr id="75838" name="AutoShape 108"/>
              <p:cNvSpPr>
                <a:spLocks noChangeArrowheads="1"/>
              </p:cNvSpPr>
              <p:nvPr/>
            </p:nvSpPr>
            <p:spPr bwMode="auto">
              <a:xfrm>
                <a:off x="2836" y="2406"/>
                <a:ext cx="47" cy="147"/>
              </a:xfrm>
              <a:prstGeom prst="rtTriangle">
                <a:avLst/>
              </a:prstGeom>
              <a:solidFill>
                <a:schemeClr val="tx1"/>
              </a:solidFill>
              <a:ln w="12700">
                <a:solidFill>
                  <a:schemeClr val="tx2"/>
                </a:solidFill>
                <a:miter lim="800000"/>
                <a:headEnd/>
                <a:tailEnd type="none" w="lg" len="med"/>
              </a:ln>
            </p:spPr>
            <p:txBody>
              <a:bodyPr wrap="none" lIns="90000" tIns="46800" rIns="90000" bIns="46800" anchor="ctr">
                <a:spAutoFit/>
              </a:bodyPr>
              <a:lstStyle/>
              <a:p>
                <a:endParaRPr lang="es-ES_tradnl"/>
              </a:p>
            </p:txBody>
          </p:sp>
          <p:sp>
            <p:nvSpPr>
              <p:cNvPr id="75839" name="Line 109"/>
              <p:cNvSpPr>
                <a:spLocks noChangeShapeType="1"/>
              </p:cNvSpPr>
              <p:nvPr/>
            </p:nvSpPr>
            <p:spPr bwMode="auto">
              <a:xfrm>
                <a:off x="2835" y="2481"/>
                <a:ext cx="0" cy="258"/>
              </a:xfrm>
              <a:prstGeom prst="line">
                <a:avLst/>
              </a:prstGeom>
              <a:noFill/>
              <a:ln w="12700">
                <a:solidFill>
                  <a:schemeClr val="tx2"/>
                </a:solidFill>
                <a:round/>
                <a:headEnd/>
                <a:tailEnd type="none" w="lg" len="med"/>
              </a:ln>
            </p:spPr>
            <p:txBody>
              <a:bodyPr wrap="none" lIns="90000" tIns="46800" rIns="90000" bIns="46800" anchor="ctr">
                <a:spAutoFit/>
              </a:bodyPr>
              <a:lstStyle/>
              <a:p>
                <a:endParaRPr lang="es-ES"/>
              </a:p>
            </p:txBody>
          </p:sp>
        </p:grpSp>
        <p:grpSp>
          <p:nvGrpSpPr>
            <p:cNvPr id="10" name="Group 110"/>
            <p:cNvGrpSpPr>
              <a:grpSpLocks/>
            </p:cNvGrpSpPr>
            <p:nvPr/>
          </p:nvGrpSpPr>
          <p:grpSpPr bwMode="auto">
            <a:xfrm rot="19759811" flipV="1">
              <a:off x="3955" y="2617"/>
              <a:ext cx="47" cy="260"/>
              <a:chOff x="2835" y="2406"/>
              <a:chExt cx="48" cy="333"/>
            </a:xfrm>
          </p:grpSpPr>
          <p:sp>
            <p:nvSpPr>
              <p:cNvPr id="75836" name="AutoShape 111"/>
              <p:cNvSpPr>
                <a:spLocks noChangeArrowheads="1"/>
              </p:cNvSpPr>
              <p:nvPr/>
            </p:nvSpPr>
            <p:spPr bwMode="auto">
              <a:xfrm>
                <a:off x="2836" y="2406"/>
                <a:ext cx="47" cy="147"/>
              </a:xfrm>
              <a:prstGeom prst="rtTriangle">
                <a:avLst/>
              </a:prstGeom>
              <a:solidFill>
                <a:schemeClr val="tx1"/>
              </a:solidFill>
              <a:ln w="12700">
                <a:solidFill>
                  <a:schemeClr val="tx2"/>
                </a:solidFill>
                <a:miter lim="800000"/>
                <a:headEnd/>
                <a:tailEnd type="none" w="lg" len="med"/>
              </a:ln>
            </p:spPr>
            <p:txBody>
              <a:bodyPr wrap="none" lIns="90000" tIns="46800" rIns="90000" bIns="46800" anchor="ctr">
                <a:spAutoFit/>
              </a:bodyPr>
              <a:lstStyle/>
              <a:p>
                <a:endParaRPr lang="es-ES_tradnl"/>
              </a:p>
            </p:txBody>
          </p:sp>
          <p:sp>
            <p:nvSpPr>
              <p:cNvPr id="75837" name="Line 112"/>
              <p:cNvSpPr>
                <a:spLocks noChangeShapeType="1"/>
              </p:cNvSpPr>
              <p:nvPr/>
            </p:nvSpPr>
            <p:spPr bwMode="auto">
              <a:xfrm>
                <a:off x="2835" y="2481"/>
                <a:ext cx="0" cy="258"/>
              </a:xfrm>
              <a:prstGeom prst="line">
                <a:avLst/>
              </a:prstGeom>
              <a:noFill/>
              <a:ln w="12700">
                <a:solidFill>
                  <a:schemeClr val="tx2"/>
                </a:solidFill>
                <a:round/>
                <a:headEnd/>
                <a:tailEnd type="none" w="lg" len="med"/>
              </a:ln>
            </p:spPr>
            <p:txBody>
              <a:bodyPr wrap="none" lIns="90000" tIns="46800" rIns="90000" bIns="46800" anchor="ctr">
                <a:spAutoFit/>
              </a:bodyPr>
              <a:lstStyle/>
              <a:p>
                <a:endParaRPr lang="es-ES"/>
              </a:p>
            </p:txBody>
          </p:sp>
        </p:grpSp>
      </p:grpSp>
      <p:sp>
        <p:nvSpPr>
          <p:cNvPr id="2161" name="Text Box 113"/>
          <p:cNvSpPr txBox="1">
            <a:spLocks noChangeArrowheads="1"/>
          </p:cNvSpPr>
          <p:nvPr/>
        </p:nvSpPr>
        <p:spPr bwMode="auto">
          <a:xfrm>
            <a:off x="315913" y="3063875"/>
            <a:ext cx="2352675" cy="33655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600" b="1">
                <a:solidFill>
                  <a:srgbClr val="FF6600"/>
                </a:solidFill>
              </a:rPr>
              <a:t>Falla normal o directa</a:t>
            </a:r>
            <a:endParaRPr lang="es-ES_tradnl" sz="1600" b="1">
              <a:solidFill>
                <a:schemeClr val="accent1"/>
              </a:solidFill>
            </a:endParaRPr>
          </a:p>
        </p:txBody>
      </p:sp>
      <p:sp>
        <p:nvSpPr>
          <p:cNvPr id="2162" name="Text Box 114"/>
          <p:cNvSpPr txBox="1">
            <a:spLocks noChangeArrowheads="1"/>
          </p:cNvSpPr>
          <p:nvPr/>
        </p:nvSpPr>
        <p:spPr bwMode="auto">
          <a:xfrm>
            <a:off x="3881438" y="3063875"/>
            <a:ext cx="1485900" cy="33655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600" b="1">
                <a:solidFill>
                  <a:srgbClr val="FF6600"/>
                </a:solidFill>
              </a:rPr>
              <a:t>Falla inversa</a:t>
            </a:r>
            <a:endParaRPr lang="es-ES_tradnl" sz="1600" b="1">
              <a:solidFill>
                <a:schemeClr val="accent1"/>
              </a:solidFill>
            </a:endParaRPr>
          </a:p>
        </p:txBody>
      </p:sp>
      <p:sp>
        <p:nvSpPr>
          <p:cNvPr id="2163" name="Text Box 115"/>
          <p:cNvSpPr txBox="1">
            <a:spLocks noChangeArrowheads="1"/>
          </p:cNvSpPr>
          <p:nvPr/>
        </p:nvSpPr>
        <p:spPr bwMode="auto">
          <a:xfrm>
            <a:off x="6838950" y="3063875"/>
            <a:ext cx="1889125" cy="33655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600" b="1">
                <a:solidFill>
                  <a:srgbClr val="FF6600"/>
                </a:solidFill>
              </a:rPr>
              <a:t>Falla de desgarre</a:t>
            </a:r>
            <a:endParaRPr lang="es-ES_tradnl" sz="1600" b="1">
              <a:solidFill>
                <a:schemeClr val="accent1"/>
              </a:solidFill>
            </a:endParaRPr>
          </a:p>
        </p:txBody>
      </p:sp>
      <p:sp>
        <p:nvSpPr>
          <p:cNvPr id="2164" name="Text Box 116"/>
          <p:cNvSpPr txBox="1">
            <a:spLocks noChangeArrowheads="1"/>
          </p:cNvSpPr>
          <p:nvPr/>
        </p:nvSpPr>
        <p:spPr bwMode="auto">
          <a:xfrm>
            <a:off x="2689225" y="6326188"/>
            <a:ext cx="2178050" cy="33655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600" b="1">
                <a:solidFill>
                  <a:srgbClr val="FF6600"/>
                </a:solidFill>
              </a:rPr>
              <a:t>Sistemas de fallas</a:t>
            </a:r>
            <a:endParaRPr lang="es-ES_tradnl" sz="1600" b="1">
              <a:solidFill>
                <a:schemeClr val="accent1"/>
              </a:solidFill>
            </a:endParaRPr>
          </a:p>
        </p:txBody>
      </p:sp>
      <p:grpSp>
        <p:nvGrpSpPr>
          <p:cNvPr id="11" name="Group 117"/>
          <p:cNvGrpSpPr>
            <a:grpSpLocks/>
          </p:cNvGrpSpPr>
          <p:nvPr/>
        </p:nvGrpSpPr>
        <p:grpSpPr bwMode="auto">
          <a:xfrm flipH="1">
            <a:off x="2759075" y="5195888"/>
            <a:ext cx="173038" cy="349250"/>
            <a:chOff x="3811" y="2617"/>
            <a:chExt cx="191" cy="284"/>
          </a:xfrm>
        </p:grpSpPr>
        <p:grpSp>
          <p:nvGrpSpPr>
            <p:cNvPr id="12" name="Group 118"/>
            <p:cNvGrpSpPr>
              <a:grpSpLocks/>
            </p:cNvGrpSpPr>
            <p:nvPr/>
          </p:nvGrpSpPr>
          <p:grpSpPr bwMode="auto">
            <a:xfrm rot="19759811" flipH="1">
              <a:off x="3811" y="2641"/>
              <a:ext cx="47" cy="260"/>
              <a:chOff x="2835" y="2406"/>
              <a:chExt cx="48" cy="333"/>
            </a:xfrm>
          </p:grpSpPr>
          <p:sp>
            <p:nvSpPr>
              <p:cNvPr id="75832" name="AutoShape 119"/>
              <p:cNvSpPr>
                <a:spLocks noChangeArrowheads="1"/>
              </p:cNvSpPr>
              <p:nvPr/>
            </p:nvSpPr>
            <p:spPr bwMode="auto">
              <a:xfrm>
                <a:off x="2836" y="2406"/>
                <a:ext cx="47" cy="147"/>
              </a:xfrm>
              <a:prstGeom prst="rtTriangle">
                <a:avLst/>
              </a:prstGeom>
              <a:solidFill>
                <a:schemeClr val="tx1"/>
              </a:solidFill>
              <a:ln w="12700">
                <a:solidFill>
                  <a:schemeClr val="tx2"/>
                </a:solidFill>
                <a:miter lim="800000"/>
                <a:headEnd/>
                <a:tailEnd type="none" w="lg" len="med"/>
              </a:ln>
            </p:spPr>
            <p:txBody>
              <a:bodyPr wrap="none" lIns="90000" tIns="46800" rIns="90000" bIns="46800" anchor="ctr">
                <a:spAutoFit/>
              </a:bodyPr>
              <a:lstStyle/>
              <a:p>
                <a:endParaRPr lang="es-ES_tradnl"/>
              </a:p>
            </p:txBody>
          </p:sp>
          <p:sp>
            <p:nvSpPr>
              <p:cNvPr id="75833" name="Line 120"/>
              <p:cNvSpPr>
                <a:spLocks noChangeShapeType="1"/>
              </p:cNvSpPr>
              <p:nvPr/>
            </p:nvSpPr>
            <p:spPr bwMode="auto">
              <a:xfrm>
                <a:off x="2835" y="2481"/>
                <a:ext cx="0" cy="258"/>
              </a:xfrm>
              <a:prstGeom prst="line">
                <a:avLst/>
              </a:prstGeom>
              <a:noFill/>
              <a:ln w="12700">
                <a:solidFill>
                  <a:schemeClr val="tx2"/>
                </a:solidFill>
                <a:round/>
                <a:headEnd/>
                <a:tailEnd type="none" w="lg" len="med"/>
              </a:ln>
            </p:spPr>
            <p:txBody>
              <a:bodyPr wrap="none" lIns="90000" tIns="46800" rIns="90000" bIns="46800" anchor="ctr">
                <a:spAutoFit/>
              </a:bodyPr>
              <a:lstStyle/>
              <a:p>
                <a:endParaRPr lang="es-ES"/>
              </a:p>
            </p:txBody>
          </p:sp>
        </p:grpSp>
        <p:grpSp>
          <p:nvGrpSpPr>
            <p:cNvPr id="13" name="Group 121"/>
            <p:cNvGrpSpPr>
              <a:grpSpLocks/>
            </p:cNvGrpSpPr>
            <p:nvPr/>
          </p:nvGrpSpPr>
          <p:grpSpPr bwMode="auto">
            <a:xfrm rot="19759811" flipV="1">
              <a:off x="3955" y="2617"/>
              <a:ext cx="47" cy="260"/>
              <a:chOff x="2835" y="2406"/>
              <a:chExt cx="48" cy="333"/>
            </a:xfrm>
          </p:grpSpPr>
          <p:sp>
            <p:nvSpPr>
              <p:cNvPr id="75830" name="AutoShape 122"/>
              <p:cNvSpPr>
                <a:spLocks noChangeArrowheads="1"/>
              </p:cNvSpPr>
              <p:nvPr/>
            </p:nvSpPr>
            <p:spPr bwMode="auto">
              <a:xfrm>
                <a:off x="2836" y="2406"/>
                <a:ext cx="47" cy="147"/>
              </a:xfrm>
              <a:prstGeom prst="rtTriangle">
                <a:avLst/>
              </a:prstGeom>
              <a:solidFill>
                <a:schemeClr val="tx1"/>
              </a:solidFill>
              <a:ln w="12700">
                <a:solidFill>
                  <a:schemeClr val="tx2"/>
                </a:solidFill>
                <a:miter lim="800000"/>
                <a:headEnd/>
                <a:tailEnd type="none" w="lg" len="med"/>
              </a:ln>
            </p:spPr>
            <p:txBody>
              <a:bodyPr wrap="none" lIns="90000" tIns="46800" rIns="90000" bIns="46800" anchor="ctr">
                <a:spAutoFit/>
              </a:bodyPr>
              <a:lstStyle/>
              <a:p>
                <a:endParaRPr lang="es-ES_tradnl"/>
              </a:p>
            </p:txBody>
          </p:sp>
          <p:sp>
            <p:nvSpPr>
              <p:cNvPr id="75831" name="Line 123"/>
              <p:cNvSpPr>
                <a:spLocks noChangeShapeType="1"/>
              </p:cNvSpPr>
              <p:nvPr/>
            </p:nvSpPr>
            <p:spPr bwMode="auto">
              <a:xfrm>
                <a:off x="2835" y="2481"/>
                <a:ext cx="0" cy="258"/>
              </a:xfrm>
              <a:prstGeom prst="line">
                <a:avLst/>
              </a:prstGeom>
              <a:noFill/>
              <a:ln w="12700">
                <a:solidFill>
                  <a:schemeClr val="tx2"/>
                </a:solidFill>
                <a:round/>
                <a:headEnd/>
                <a:tailEnd type="none" w="lg" len="med"/>
              </a:ln>
            </p:spPr>
            <p:txBody>
              <a:bodyPr wrap="none" lIns="90000" tIns="46800" rIns="90000" bIns="46800" anchor="ctr">
                <a:spAutoFit/>
              </a:bodyPr>
              <a:lstStyle/>
              <a:p>
                <a:endParaRPr lang="es-ES"/>
              </a:p>
            </p:txBody>
          </p:sp>
        </p:grpSp>
      </p:grpSp>
      <p:grpSp>
        <p:nvGrpSpPr>
          <p:cNvPr id="14" name="Group 124"/>
          <p:cNvGrpSpPr>
            <a:grpSpLocks/>
          </p:cNvGrpSpPr>
          <p:nvPr/>
        </p:nvGrpSpPr>
        <p:grpSpPr bwMode="auto">
          <a:xfrm flipH="1">
            <a:off x="5010150" y="5557838"/>
            <a:ext cx="173038" cy="349250"/>
            <a:chOff x="3811" y="2617"/>
            <a:chExt cx="191" cy="284"/>
          </a:xfrm>
        </p:grpSpPr>
        <p:grpSp>
          <p:nvGrpSpPr>
            <p:cNvPr id="15" name="Group 125"/>
            <p:cNvGrpSpPr>
              <a:grpSpLocks/>
            </p:cNvGrpSpPr>
            <p:nvPr/>
          </p:nvGrpSpPr>
          <p:grpSpPr bwMode="auto">
            <a:xfrm rot="19759811" flipH="1">
              <a:off x="3811" y="2641"/>
              <a:ext cx="47" cy="260"/>
              <a:chOff x="2835" y="2406"/>
              <a:chExt cx="48" cy="333"/>
            </a:xfrm>
          </p:grpSpPr>
          <p:sp>
            <p:nvSpPr>
              <p:cNvPr id="75826" name="AutoShape 126"/>
              <p:cNvSpPr>
                <a:spLocks noChangeArrowheads="1"/>
              </p:cNvSpPr>
              <p:nvPr/>
            </p:nvSpPr>
            <p:spPr bwMode="auto">
              <a:xfrm>
                <a:off x="2836" y="2406"/>
                <a:ext cx="47" cy="147"/>
              </a:xfrm>
              <a:prstGeom prst="rtTriangle">
                <a:avLst/>
              </a:prstGeom>
              <a:solidFill>
                <a:schemeClr val="tx1"/>
              </a:solidFill>
              <a:ln w="12700">
                <a:solidFill>
                  <a:schemeClr val="tx2"/>
                </a:solidFill>
                <a:miter lim="800000"/>
                <a:headEnd/>
                <a:tailEnd type="none" w="lg" len="med"/>
              </a:ln>
            </p:spPr>
            <p:txBody>
              <a:bodyPr wrap="none" lIns="90000" tIns="46800" rIns="90000" bIns="46800" anchor="ctr">
                <a:spAutoFit/>
              </a:bodyPr>
              <a:lstStyle/>
              <a:p>
                <a:endParaRPr lang="es-ES_tradnl"/>
              </a:p>
            </p:txBody>
          </p:sp>
          <p:sp>
            <p:nvSpPr>
              <p:cNvPr id="75827" name="Line 127"/>
              <p:cNvSpPr>
                <a:spLocks noChangeShapeType="1"/>
              </p:cNvSpPr>
              <p:nvPr/>
            </p:nvSpPr>
            <p:spPr bwMode="auto">
              <a:xfrm>
                <a:off x="2835" y="2481"/>
                <a:ext cx="0" cy="258"/>
              </a:xfrm>
              <a:prstGeom prst="line">
                <a:avLst/>
              </a:prstGeom>
              <a:noFill/>
              <a:ln w="12700">
                <a:solidFill>
                  <a:schemeClr val="tx2"/>
                </a:solidFill>
                <a:round/>
                <a:headEnd/>
                <a:tailEnd type="none" w="lg" len="med"/>
              </a:ln>
            </p:spPr>
            <p:txBody>
              <a:bodyPr wrap="none" lIns="90000" tIns="46800" rIns="90000" bIns="46800" anchor="ctr">
                <a:spAutoFit/>
              </a:bodyPr>
              <a:lstStyle/>
              <a:p>
                <a:endParaRPr lang="es-ES"/>
              </a:p>
            </p:txBody>
          </p:sp>
        </p:grpSp>
        <p:grpSp>
          <p:nvGrpSpPr>
            <p:cNvPr id="16" name="Group 128"/>
            <p:cNvGrpSpPr>
              <a:grpSpLocks/>
            </p:cNvGrpSpPr>
            <p:nvPr/>
          </p:nvGrpSpPr>
          <p:grpSpPr bwMode="auto">
            <a:xfrm rot="19759811" flipV="1">
              <a:off x="3955" y="2617"/>
              <a:ext cx="47" cy="260"/>
              <a:chOff x="2835" y="2406"/>
              <a:chExt cx="48" cy="333"/>
            </a:xfrm>
          </p:grpSpPr>
          <p:sp>
            <p:nvSpPr>
              <p:cNvPr id="75824" name="AutoShape 129"/>
              <p:cNvSpPr>
                <a:spLocks noChangeArrowheads="1"/>
              </p:cNvSpPr>
              <p:nvPr/>
            </p:nvSpPr>
            <p:spPr bwMode="auto">
              <a:xfrm>
                <a:off x="2836" y="2406"/>
                <a:ext cx="47" cy="147"/>
              </a:xfrm>
              <a:prstGeom prst="rtTriangle">
                <a:avLst/>
              </a:prstGeom>
              <a:solidFill>
                <a:schemeClr val="tx1"/>
              </a:solidFill>
              <a:ln w="12700">
                <a:solidFill>
                  <a:schemeClr val="tx2"/>
                </a:solidFill>
                <a:miter lim="800000"/>
                <a:headEnd/>
                <a:tailEnd type="none" w="lg" len="med"/>
              </a:ln>
            </p:spPr>
            <p:txBody>
              <a:bodyPr wrap="none" lIns="90000" tIns="46800" rIns="90000" bIns="46800" anchor="ctr">
                <a:spAutoFit/>
              </a:bodyPr>
              <a:lstStyle/>
              <a:p>
                <a:endParaRPr lang="es-ES_tradnl"/>
              </a:p>
            </p:txBody>
          </p:sp>
          <p:sp>
            <p:nvSpPr>
              <p:cNvPr id="75825" name="Line 130"/>
              <p:cNvSpPr>
                <a:spLocks noChangeShapeType="1"/>
              </p:cNvSpPr>
              <p:nvPr/>
            </p:nvSpPr>
            <p:spPr bwMode="auto">
              <a:xfrm>
                <a:off x="2835" y="2481"/>
                <a:ext cx="0" cy="258"/>
              </a:xfrm>
              <a:prstGeom prst="line">
                <a:avLst/>
              </a:prstGeom>
              <a:noFill/>
              <a:ln w="12700">
                <a:solidFill>
                  <a:schemeClr val="tx2"/>
                </a:solidFill>
                <a:round/>
                <a:headEnd/>
                <a:tailEnd type="none" w="lg" len="med"/>
              </a:ln>
            </p:spPr>
            <p:txBody>
              <a:bodyPr wrap="none" lIns="90000" tIns="46800" rIns="90000" bIns="46800" anchor="ctr">
                <a:spAutoFit/>
              </a:bodyPr>
              <a:lstStyle/>
              <a:p>
                <a:endParaRPr lang="es-ES"/>
              </a:p>
            </p:txBody>
          </p:sp>
        </p:grpSp>
      </p:grpSp>
      <p:grpSp>
        <p:nvGrpSpPr>
          <p:cNvPr id="17" name="Group 131"/>
          <p:cNvGrpSpPr>
            <a:grpSpLocks/>
          </p:cNvGrpSpPr>
          <p:nvPr/>
        </p:nvGrpSpPr>
        <p:grpSpPr bwMode="auto">
          <a:xfrm rot="1914784">
            <a:off x="4270375" y="5340350"/>
            <a:ext cx="173038" cy="349250"/>
            <a:chOff x="3811" y="2617"/>
            <a:chExt cx="191" cy="284"/>
          </a:xfrm>
        </p:grpSpPr>
        <p:grpSp>
          <p:nvGrpSpPr>
            <p:cNvPr id="18" name="Group 132"/>
            <p:cNvGrpSpPr>
              <a:grpSpLocks/>
            </p:cNvGrpSpPr>
            <p:nvPr/>
          </p:nvGrpSpPr>
          <p:grpSpPr bwMode="auto">
            <a:xfrm rot="19759811" flipH="1">
              <a:off x="3811" y="2641"/>
              <a:ext cx="47" cy="260"/>
              <a:chOff x="2835" y="2406"/>
              <a:chExt cx="48" cy="333"/>
            </a:xfrm>
          </p:grpSpPr>
          <p:sp>
            <p:nvSpPr>
              <p:cNvPr id="75820" name="AutoShape 133"/>
              <p:cNvSpPr>
                <a:spLocks noChangeArrowheads="1"/>
              </p:cNvSpPr>
              <p:nvPr/>
            </p:nvSpPr>
            <p:spPr bwMode="auto">
              <a:xfrm>
                <a:off x="2836" y="2406"/>
                <a:ext cx="47" cy="147"/>
              </a:xfrm>
              <a:prstGeom prst="rtTriangle">
                <a:avLst/>
              </a:prstGeom>
              <a:solidFill>
                <a:schemeClr val="tx1"/>
              </a:solidFill>
              <a:ln w="12700">
                <a:solidFill>
                  <a:schemeClr val="tx2"/>
                </a:solidFill>
                <a:miter lim="800000"/>
                <a:headEnd/>
                <a:tailEnd type="none" w="lg" len="med"/>
              </a:ln>
            </p:spPr>
            <p:txBody>
              <a:bodyPr wrap="none" lIns="90000" tIns="46800" rIns="90000" bIns="46800" anchor="ctr">
                <a:spAutoFit/>
              </a:bodyPr>
              <a:lstStyle/>
              <a:p>
                <a:endParaRPr lang="es-ES_tradnl"/>
              </a:p>
            </p:txBody>
          </p:sp>
          <p:sp>
            <p:nvSpPr>
              <p:cNvPr id="75821" name="Line 134"/>
              <p:cNvSpPr>
                <a:spLocks noChangeShapeType="1"/>
              </p:cNvSpPr>
              <p:nvPr/>
            </p:nvSpPr>
            <p:spPr bwMode="auto">
              <a:xfrm>
                <a:off x="2835" y="2481"/>
                <a:ext cx="0" cy="258"/>
              </a:xfrm>
              <a:prstGeom prst="line">
                <a:avLst/>
              </a:prstGeom>
              <a:noFill/>
              <a:ln w="12700">
                <a:solidFill>
                  <a:schemeClr val="tx2"/>
                </a:solidFill>
                <a:round/>
                <a:headEnd/>
                <a:tailEnd type="none" w="lg" len="med"/>
              </a:ln>
            </p:spPr>
            <p:txBody>
              <a:bodyPr wrap="none" lIns="90000" tIns="46800" rIns="90000" bIns="46800" anchor="ctr">
                <a:spAutoFit/>
              </a:bodyPr>
              <a:lstStyle/>
              <a:p>
                <a:endParaRPr lang="es-ES"/>
              </a:p>
            </p:txBody>
          </p:sp>
        </p:grpSp>
        <p:grpSp>
          <p:nvGrpSpPr>
            <p:cNvPr id="19" name="Group 135"/>
            <p:cNvGrpSpPr>
              <a:grpSpLocks/>
            </p:cNvGrpSpPr>
            <p:nvPr/>
          </p:nvGrpSpPr>
          <p:grpSpPr bwMode="auto">
            <a:xfrm rot="19759811" flipV="1">
              <a:off x="3955" y="2617"/>
              <a:ext cx="47" cy="260"/>
              <a:chOff x="2835" y="2406"/>
              <a:chExt cx="48" cy="333"/>
            </a:xfrm>
          </p:grpSpPr>
          <p:sp>
            <p:nvSpPr>
              <p:cNvPr id="75818" name="AutoShape 136"/>
              <p:cNvSpPr>
                <a:spLocks noChangeArrowheads="1"/>
              </p:cNvSpPr>
              <p:nvPr/>
            </p:nvSpPr>
            <p:spPr bwMode="auto">
              <a:xfrm>
                <a:off x="2836" y="2406"/>
                <a:ext cx="47" cy="147"/>
              </a:xfrm>
              <a:prstGeom prst="rtTriangle">
                <a:avLst/>
              </a:prstGeom>
              <a:solidFill>
                <a:schemeClr val="tx1"/>
              </a:solidFill>
              <a:ln w="12700">
                <a:solidFill>
                  <a:schemeClr val="tx2"/>
                </a:solidFill>
                <a:miter lim="800000"/>
                <a:headEnd/>
                <a:tailEnd type="none" w="lg" len="med"/>
              </a:ln>
            </p:spPr>
            <p:txBody>
              <a:bodyPr wrap="none" lIns="90000" tIns="46800" rIns="90000" bIns="46800" anchor="ctr">
                <a:spAutoFit/>
              </a:bodyPr>
              <a:lstStyle/>
              <a:p>
                <a:endParaRPr lang="es-ES_tradnl"/>
              </a:p>
            </p:txBody>
          </p:sp>
          <p:sp>
            <p:nvSpPr>
              <p:cNvPr id="75819" name="Line 137"/>
              <p:cNvSpPr>
                <a:spLocks noChangeShapeType="1"/>
              </p:cNvSpPr>
              <p:nvPr/>
            </p:nvSpPr>
            <p:spPr bwMode="auto">
              <a:xfrm>
                <a:off x="2835" y="2481"/>
                <a:ext cx="0" cy="258"/>
              </a:xfrm>
              <a:prstGeom prst="line">
                <a:avLst/>
              </a:prstGeom>
              <a:noFill/>
              <a:ln w="12700">
                <a:solidFill>
                  <a:schemeClr val="tx2"/>
                </a:solidFill>
                <a:round/>
                <a:headEnd/>
                <a:tailEnd type="none" w="lg" len="med"/>
              </a:ln>
            </p:spPr>
            <p:txBody>
              <a:bodyPr wrap="none" lIns="90000" tIns="46800" rIns="90000" bIns="46800" anchor="ctr">
                <a:spAutoFit/>
              </a:bodyPr>
              <a:lstStyle/>
              <a:p>
                <a:endParaRPr lang="es-ES"/>
              </a:p>
            </p:txBody>
          </p:sp>
        </p:grpSp>
      </p:grpSp>
      <p:sp>
        <p:nvSpPr>
          <p:cNvPr id="2186" name="Text Box 138"/>
          <p:cNvSpPr txBox="1">
            <a:spLocks noChangeArrowheads="1"/>
          </p:cNvSpPr>
          <p:nvPr/>
        </p:nvSpPr>
        <p:spPr bwMode="auto">
          <a:xfrm>
            <a:off x="152400" y="3335338"/>
            <a:ext cx="2667000" cy="517525"/>
          </a:xfrm>
          <a:prstGeom prst="rect">
            <a:avLst/>
          </a:prstGeom>
          <a:noFill/>
          <a:ln w="28575">
            <a:noFill/>
            <a:miter lim="800000"/>
            <a:headEnd/>
            <a:tailEnd type="none" w="lg" len="med"/>
          </a:ln>
        </p:spPr>
        <p:txBody>
          <a:bodyPr lIns="90000" tIns="46800" rIns="90000" bIns="46800" anchor="ctr">
            <a:spAutoFit/>
          </a:bodyPr>
          <a:lstStyle/>
          <a:p>
            <a:pPr marL="101600" indent="-101600">
              <a:spcBef>
                <a:spcPct val="50000"/>
              </a:spcBef>
              <a:buFontTx/>
              <a:buChar char="•"/>
            </a:pPr>
            <a:r>
              <a:rPr lang="es-ES_tradnl" sz="1400"/>
              <a:t>El plano de falla buza hacia el labio hundido.</a:t>
            </a:r>
          </a:p>
        </p:txBody>
      </p:sp>
      <p:sp>
        <p:nvSpPr>
          <p:cNvPr id="2187" name="Text Box 139"/>
          <p:cNvSpPr txBox="1">
            <a:spLocks noChangeArrowheads="1"/>
          </p:cNvSpPr>
          <p:nvPr/>
        </p:nvSpPr>
        <p:spPr bwMode="auto">
          <a:xfrm>
            <a:off x="2841625" y="3328988"/>
            <a:ext cx="3984625" cy="304800"/>
          </a:xfrm>
          <a:prstGeom prst="rect">
            <a:avLst/>
          </a:prstGeom>
          <a:noFill/>
          <a:ln w="28575">
            <a:noFill/>
            <a:miter lim="800000"/>
            <a:headEnd/>
            <a:tailEnd type="none" w="lg" len="med"/>
          </a:ln>
        </p:spPr>
        <p:txBody>
          <a:bodyPr lIns="90000" tIns="46800" rIns="90000" bIns="46800" anchor="ctr">
            <a:spAutoFit/>
          </a:bodyPr>
          <a:lstStyle/>
          <a:p>
            <a:pPr marL="101600" indent="-101600">
              <a:spcBef>
                <a:spcPct val="50000"/>
              </a:spcBef>
              <a:buFontTx/>
              <a:buChar char="•"/>
            </a:pPr>
            <a:r>
              <a:rPr lang="es-ES_tradnl" sz="1400"/>
              <a:t>El plano de falla buza hacia el labio levantado.</a:t>
            </a:r>
          </a:p>
        </p:txBody>
      </p:sp>
      <p:sp>
        <p:nvSpPr>
          <p:cNvPr id="2188" name="Text Box 140"/>
          <p:cNvSpPr txBox="1">
            <a:spLocks noChangeArrowheads="1"/>
          </p:cNvSpPr>
          <p:nvPr/>
        </p:nvSpPr>
        <p:spPr bwMode="auto">
          <a:xfrm>
            <a:off x="6881813" y="3328988"/>
            <a:ext cx="2122487" cy="517525"/>
          </a:xfrm>
          <a:prstGeom prst="rect">
            <a:avLst/>
          </a:prstGeom>
          <a:noFill/>
          <a:ln w="28575">
            <a:noFill/>
            <a:miter lim="800000"/>
            <a:headEnd/>
            <a:tailEnd type="none" w="lg" len="med"/>
          </a:ln>
        </p:spPr>
        <p:txBody>
          <a:bodyPr lIns="18000" tIns="46800" rIns="18000" bIns="46800" anchor="ctr">
            <a:spAutoFit/>
          </a:bodyPr>
          <a:lstStyle/>
          <a:p>
            <a:pPr marL="101600" indent="-101600">
              <a:spcBef>
                <a:spcPct val="50000"/>
              </a:spcBef>
              <a:buFontTx/>
              <a:buChar char="•"/>
            </a:pPr>
            <a:r>
              <a:rPr lang="es-ES_tradnl" sz="1400"/>
              <a:t>No hay labio levantado ni hundido.</a:t>
            </a:r>
          </a:p>
        </p:txBody>
      </p:sp>
      <p:sp>
        <p:nvSpPr>
          <p:cNvPr id="2189" name="Text Box 141"/>
          <p:cNvSpPr txBox="1">
            <a:spLocks noChangeArrowheads="1"/>
          </p:cNvSpPr>
          <p:nvPr/>
        </p:nvSpPr>
        <p:spPr bwMode="auto">
          <a:xfrm>
            <a:off x="152400" y="3748088"/>
            <a:ext cx="2667000" cy="517525"/>
          </a:xfrm>
          <a:prstGeom prst="rect">
            <a:avLst/>
          </a:prstGeom>
          <a:noFill/>
          <a:ln w="28575">
            <a:noFill/>
            <a:miter lim="800000"/>
            <a:headEnd/>
            <a:tailEnd type="none" w="lg" len="med"/>
          </a:ln>
        </p:spPr>
        <p:txBody>
          <a:bodyPr lIns="90000" tIns="46800" rIns="90000" bIns="46800" anchor="ctr">
            <a:spAutoFit/>
          </a:bodyPr>
          <a:lstStyle/>
          <a:p>
            <a:pPr marL="101600" indent="-101600">
              <a:spcBef>
                <a:spcPct val="50000"/>
              </a:spcBef>
              <a:buFontTx/>
              <a:buChar char="•"/>
            </a:pPr>
            <a:r>
              <a:rPr lang="es-ES_tradnl" sz="1400"/>
              <a:t>Se origina por fuerzas de tracción.</a:t>
            </a:r>
          </a:p>
        </p:txBody>
      </p:sp>
      <p:sp>
        <p:nvSpPr>
          <p:cNvPr id="2190" name="Text Box 142"/>
          <p:cNvSpPr txBox="1">
            <a:spLocks noChangeArrowheads="1"/>
          </p:cNvSpPr>
          <p:nvPr/>
        </p:nvSpPr>
        <p:spPr bwMode="auto">
          <a:xfrm>
            <a:off x="2844800" y="3576638"/>
            <a:ext cx="3997325" cy="304800"/>
          </a:xfrm>
          <a:prstGeom prst="rect">
            <a:avLst/>
          </a:prstGeom>
          <a:noFill/>
          <a:ln w="28575">
            <a:noFill/>
            <a:miter lim="800000"/>
            <a:headEnd/>
            <a:tailEnd type="none" w="lg" len="med"/>
          </a:ln>
        </p:spPr>
        <p:txBody>
          <a:bodyPr lIns="90000" tIns="46800" rIns="90000" bIns="46800" anchor="ctr">
            <a:spAutoFit/>
          </a:bodyPr>
          <a:lstStyle/>
          <a:p>
            <a:pPr marL="101600" indent="-101600">
              <a:spcBef>
                <a:spcPct val="50000"/>
              </a:spcBef>
              <a:buFontTx/>
              <a:buChar char="•"/>
            </a:pPr>
            <a:r>
              <a:rPr lang="es-ES_tradnl" sz="1400"/>
              <a:t>Se origina por esfuerzos de compresión.</a:t>
            </a:r>
          </a:p>
        </p:txBody>
      </p:sp>
      <p:sp>
        <p:nvSpPr>
          <p:cNvPr id="2191" name="Text Box 143"/>
          <p:cNvSpPr txBox="1">
            <a:spLocks noChangeArrowheads="1"/>
          </p:cNvSpPr>
          <p:nvPr/>
        </p:nvSpPr>
        <p:spPr bwMode="auto">
          <a:xfrm>
            <a:off x="6881813" y="3748088"/>
            <a:ext cx="2122487" cy="517525"/>
          </a:xfrm>
          <a:prstGeom prst="rect">
            <a:avLst/>
          </a:prstGeom>
          <a:noFill/>
          <a:ln w="28575">
            <a:noFill/>
            <a:miter lim="800000"/>
            <a:headEnd/>
            <a:tailEnd type="none" w="lg" len="med"/>
          </a:ln>
        </p:spPr>
        <p:txBody>
          <a:bodyPr lIns="18000" tIns="46800" rIns="18000" bIns="46800" anchor="ctr">
            <a:spAutoFit/>
          </a:bodyPr>
          <a:lstStyle/>
          <a:p>
            <a:pPr marL="101600" indent="-101600">
              <a:spcBef>
                <a:spcPct val="50000"/>
              </a:spcBef>
              <a:buFontTx/>
              <a:buChar char="•"/>
            </a:pPr>
            <a:r>
              <a:rPr lang="es-ES_tradnl" sz="1400"/>
              <a:t>Hay un desplazamiento relativo de los bloques.</a:t>
            </a:r>
          </a:p>
        </p:txBody>
      </p:sp>
      <p:grpSp>
        <p:nvGrpSpPr>
          <p:cNvPr id="20" name="Group 144"/>
          <p:cNvGrpSpPr>
            <a:grpSpLocks/>
          </p:cNvGrpSpPr>
          <p:nvPr/>
        </p:nvGrpSpPr>
        <p:grpSpPr bwMode="auto">
          <a:xfrm>
            <a:off x="2424113" y="5267325"/>
            <a:ext cx="1154112" cy="795338"/>
            <a:chOff x="1864" y="3318"/>
            <a:chExt cx="727" cy="501"/>
          </a:xfrm>
        </p:grpSpPr>
        <p:sp>
          <p:nvSpPr>
            <p:cNvPr id="75814" name="Text Box 145"/>
            <p:cNvSpPr txBox="1">
              <a:spLocks noChangeArrowheads="1"/>
            </p:cNvSpPr>
            <p:nvPr/>
          </p:nvSpPr>
          <p:spPr bwMode="auto">
            <a:xfrm>
              <a:off x="1864" y="3627"/>
              <a:ext cx="727" cy="192"/>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Horst</a:t>
              </a:r>
            </a:p>
          </p:txBody>
        </p:sp>
        <p:sp>
          <p:nvSpPr>
            <p:cNvPr id="75815" name="Line 146"/>
            <p:cNvSpPr>
              <a:spLocks noChangeShapeType="1"/>
            </p:cNvSpPr>
            <p:nvPr/>
          </p:nvSpPr>
          <p:spPr bwMode="auto">
            <a:xfrm flipV="1">
              <a:off x="2264" y="3318"/>
              <a:ext cx="227" cy="337"/>
            </a:xfrm>
            <a:prstGeom prst="line">
              <a:avLst/>
            </a:prstGeom>
            <a:noFill/>
            <a:ln w="12700">
              <a:solidFill>
                <a:schemeClr val="tx2"/>
              </a:solidFill>
              <a:round/>
              <a:headEnd/>
              <a:tailEnd type="none" w="lg" len="med"/>
            </a:ln>
          </p:spPr>
          <p:txBody>
            <a:bodyPr wrap="none" lIns="90000" tIns="46800" rIns="90000" bIns="46800" anchor="ctr">
              <a:spAutoFit/>
            </a:bodyPr>
            <a:lstStyle/>
            <a:p>
              <a:endParaRPr lang="es-ES"/>
            </a:p>
          </p:txBody>
        </p:sp>
      </p:grpSp>
      <p:grpSp>
        <p:nvGrpSpPr>
          <p:cNvPr id="21" name="Group 147"/>
          <p:cNvGrpSpPr>
            <a:grpSpLocks/>
          </p:cNvGrpSpPr>
          <p:nvPr/>
        </p:nvGrpSpPr>
        <p:grpSpPr bwMode="auto">
          <a:xfrm>
            <a:off x="4489450" y="5541963"/>
            <a:ext cx="1154113" cy="793750"/>
            <a:chOff x="3165" y="3491"/>
            <a:chExt cx="727" cy="500"/>
          </a:xfrm>
        </p:grpSpPr>
        <p:sp>
          <p:nvSpPr>
            <p:cNvPr id="75812" name="Text Box 148"/>
            <p:cNvSpPr txBox="1">
              <a:spLocks noChangeArrowheads="1"/>
            </p:cNvSpPr>
            <p:nvPr/>
          </p:nvSpPr>
          <p:spPr bwMode="auto">
            <a:xfrm>
              <a:off x="3165" y="3799"/>
              <a:ext cx="727" cy="192"/>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Graben</a:t>
              </a:r>
            </a:p>
          </p:txBody>
        </p:sp>
        <p:sp>
          <p:nvSpPr>
            <p:cNvPr id="75813" name="Line 149"/>
            <p:cNvSpPr>
              <a:spLocks noChangeShapeType="1"/>
            </p:cNvSpPr>
            <p:nvPr/>
          </p:nvSpPr>
          <p:spPr bwMode="auto">
            <a:xfrm flipH="1" flipV="1">
              <a:off x="3237" y="3491"/>
              <a:ext cx="237" cy="347"/>
            </a:xfrm>
            <a:prstGeom prst="line">
              <a:avLst/>
            </a:prstGeom>
            <a:noFill/>
            <a:ln w="12700">
              <a:solidFill>
                <a:schemeClr val="tx2"/>
              </a:solidFill>
              <a:round/>
              <a:headEnd/>
              <a:tailEnd type="none" w="lg" len="med"/>
            </a:ln>
          </p:spPr>
          <p:txBody>
            <a:bodyPr lIns="90000" tIns="46800" rIns="90000" bIns="46800" anchor="ctr">
              <a:spAutoFit/>
            </a:bodyPr>
            <a:lstStyle/>
            <a:p>
              <a:endParaRPr lang="es-ES"/>
            </a:p>
          </p:txBody>
        </p:sp>
      </p:grpSp>
      <p:sp>
        <p:nvSpPr>
          <p:cNvPr id="2198" name="Text Box 150"/>
          <p:cNvSpPr txBox="1">
            <a:spLocks noChangeArrowheads="1"/>
          </p:cNvSpPr>
          <p:nvPr/>
        </p:nvSpPr>
        <p:spPr bwMode="auto">
          <a:xfrm>
            <a:off x="488950" y="5953125"/>
            <a:ext cx="2641600" cy="274638"/>
          </a:xfrm>
          <a:prstGeom prst="rect">
            <a:avLst/>
          </a:prstGeom>
          <a:noFill/>
          <a:ln w="28575">
            <a:noFill/>
            <a:miter lim="800000"/>
            <a:headEnd/>
            <a:tailEnd type="none" w="lg" len="med"/>
          </a:ln>
        </p:spPr>
        <p:txBody>
          <a:bodyPr lIns="90000" tIns="46800" rIns="90000" bIns="46800" anchor="ctr">
            <a:spAutoFit/>
          </a:bodyPr>
          <a:lstStyle/>
          <a:p>
            <a:pPr algn="r">
              <a:spcBef>
                <a:spcPct val="50000"/>
              </a:spcBef>
            </a:pPr>
            <a:r>
              <a:rPr lang="es-ES_tradnl" sz="1200">
                <a:solidFill>
                  <a:srgbClr val="FF0000"/>
                </a:solidFill>
              </a:rPr>
              <a:t>Bloque levantado limitado por fallas.</a:t>
            </a:r>
          </a:p>
        </p:txBody>
      </p:sp>
      <p:sp>
        <p:nvSpPr>
          <p:cNvPr id="2199" name="Text Box 151"/>
          <p:cNvSpPr txBox="1">
            <a:spLocks noChangeArrowheads="1"/>
          </p:cNvSpPr>
          <p:nvPr/>
        </p:nvSpPr>
        <p:spPr bwMode="auto">
          <a:xfrm>
            <a:off x="5051425" y="6242050"/>
            <a:ext cx="2627313" cy="274638"/>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200">
                <a:solidFill>
                  <a:srgbClr val="FF0000"/>
                </a:solidFill>
              </a:rPr>
              <a:t>Bloque hundido limitado por fallas.</a:t>
            </a:r>
          </a:p>
        </p:txBody>
      </p:sp>
      <p:grpSp>
        <p:nvGrpSpPr>
          <p:cNvPr id="22" name="Group 152"/>
          <p:cNvGrpSpPr>
            <a:grpSpLocks/>
          </p:cNvGrpSpPr>
          <p:nvPr/>
        </p:nvGrpSpPr>
        <p:grpSpPr bwMode="auto">
          <a:xfrm rot="3112347">
            <a:off x="3944144" y="2037557"/>
            <a:ext cx="173037" cy="349250"/>
            <a:chOff x="3811" y="2617"/>
            <a:chExt cx="191" cy="284"/>
          </a:xfrm>
        </p:grpSpPr>
        <p:grpSp>
          <p:nvGrpSpPr>
            <p:cNvPr id="23" name="Group 153"/>
            <p:cNvGrpSpPr>
              <a:grpSpLocks/>
            </p:cNvGrpSpPr>
            <p:nvPr/>
          </p:nvGrpSpPr>
          <p:grpSpPr bwMode="auto">
            <a:xfrm rot="19759811" flipH="1">
              <a:off x="3811" y="2641"/>
              <a:ext cx="47" cy="260"/>
              <a:chOff x="2835" y="2406"/>
              <a:chExt cx="48" cy="333"/>
            </a:xfrm>
          </p:grpSpPr>
          <p:sp>
            <p:nvSpPr>
              <p:cNvPr id="75810" name="AutoShape 154"/>
              <p:cNvSpPr>
                <a:spLocks noChangeArrowheads="1"/>
              </p:cNvSpPr>
              <p:nvPr/>
            </p:nvSpPr>
            <p:spPr bwMode="auto">
              <a:xfrm>
                <a:off x="2836" y="2406"/>
                <a:ext cx="47" cy="147"/>
              </a:xfrm>
              <a:prstGeom prst="rtTriangle">
                <a:avLst/>
              </a:prstGeom>
              <a:solidFill>
                <a:schemeClr val="tx1"/>
              </a:solidFill>
              <a:ln w="12700">
                <a:solidFill>
                  <a:schemeClr val="tx2"/>
                </a:solidFill>
                <a:miter lim="800000"/>
                <a:headEnd/>
                <a:tailEnd type="none" w="lg" len="med"/>
              </a:ln>
            </p:spPr>
            <p:txBody>
              <a:bodyPr wrap="none" lIns="90000" tIns="46800" rIns="90000" bIns="46800" anchor="ctr">
                <a:spAutoFit/>
              </a:bodyPr>
              <a:lstStyle/>
              <a:p>
                <a:endParaRPr lang="es-ES_tradnl"/>
              </a:p>
            </p:txBody>
          </p:sp>
          <p:sp>
            <p:nvSpPr>
              <p:cNvPr id="75811" name="Line 155"/>
              <p:cNvSpPr>
                <a:spLocks noChangeShapeType="1"/>
              </p:cNvSpPr>
              <p:nvPr/>
            </p:nvSpPr>
            <p:spPr bwMode="auto">
              <a:xfrm>
                <a:off x="2835" y="2481"/>
                <a:ext cx="0" cy="258"/>
              </a:xfrm>
              <a:prstGeom prst="line">
                <a:avLst/>
              </a:prstGeom>
              <a:noFill/>
              <a:ln w="12700">
                <a:solidFill>
                  <a:schemeClr val="tx2"/>
                </a:solidFill>
                <a:round/>
                <a:headEnd/>
                <a:tailEnd type="none" w="lg" len="med"/>
              </a:ln>
            </p:spPr>
            <p:txBody>
              <a:bodyPr wrap="none" lIns="90000" tIns="46800" rIns="90000" bIns="46800" anchor="ctr">
                <a:spAutoFit/>
              </a:bodyPr>
              <a:lstStyle/>
              <a:p>
                <a:endParaRPr lang="es-ES"/>
              </a:p>
            </p:txBody>
          </p:sp>
        </p:grpSp>
        <p:grpSp>
          <p:nvGrpSpPr>
            <p:cNvPr id="24" name="Group 156"/>
            <p:cNvGrpSpPr>
              <a:grpSpLocks/>
            </p:cNvGrpSpPr>
            <p:nvPr/>
          </p:nvGrpSpPr>
          <p:grpSpPr bwMode="auto">
            <a:xfrm rot="19759811" flipV="1">
              <a:off x="3955" y="2617"/>
              <a:ext cx="47" cy="260"/>
              <a:chOff x="2835" y="2406"/>
              <a:chExt cx="48" cy="333"/>
            </a:xfrm>
          </p:grpSpPr>
          <p:sp>
            <p:nvSpPr>
              <p:cNvPr id="75808" name="AutoShape 157"/>
              <p:cNvSpPr>
                <a:spLocks noChangeArrowheads="1"/>
              </p:cNvSpPr>
              <p:nvPr/>
            </p:nvSpPr>
            <p:spPr bwMode="auto">
              <a:xfrm>
                <a:off x="2836" y="2406"/>
                <a:ext cx="47" cy="147"/>
              </a:xfrm>
              <a:prstGeom prst="rtTriangle">
                <a:avLst/>
              </a:prstGeom>
              <a:solidFill>
                <a:schemeClr val="tx1"/>
              </a:solidFill>
              <a:ln w="12700">
                <a:solidFill>
                  <a:schemeClr val="tx2"/>
                </a:solidFill>
                <a:miter lim="800000"/>
                <a:headEnd/>
                <a:tailEnd type="none" w="lg" len="med"/>
              </a:ln>
            </p:spPr>
            <p:txBody>
              <a:bodyPr wrap="none" lIns="90000" tIns="46800" rIns="90000" bIns="46800" anchor="ctr">
                <a:spAutoFit/>
              </a:bodyPr>
              <a:lstStyle/>
              <a:p>
                <a:endParaRPr lang="es-ES_tradnl"/>
              </a:p>
            </p:txBody>
          </p:sp>
          <p:sp>
            <p:nvSpPr>
              <p:cNvPr id="75809" name="Line 158"/>
              <p:cNvSpPr>
                <a:spLocks noChangeShapeType="1"/>
              </p:cNvSpPr>
              <p:nvPr/>
            </p:nvSpPr>
            <p:spPr bwMode="auto">
              <a:xfrm>
                <a:off x="2835" y="2481"/>
                <a:ext cx="0" cy="258"/>
              </a:xfrm>
              <a:prstGeom prst="line">
                <a:avLst/>
              </a:prstGeom>
              <a:noFill/>
              <a:ln w="12700">
                <a:solidFill>
                  <a:schemeClr val="tx2"/>
                </a:solidFill>
                <a:round/>
                <a:headEnd/>
                <a:tailEnd type="none" w="lg" len="med"/>
              </a:ln>
            </p:spPr>
            <p:txBody>
              <a:bodyPr wrap="none" lIns="90000" tIns="46800" rIns="90000" bIns="46800" anchor="ctr">
                <a:spAutoFit/>
              </a:bodyPr>
              <a:lstStyle/>
              <a:p>
                <a:endParaRPr lang="es-E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1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7" presetClass="entr" presetSubtype="1" fill="hold" grpId="0" nodeType="clickEffect">
                                  <p:stCondLst>
                                    <p:cond delay="0"/>
                                  </p:stCondLst>
                                  <p:childTnLst>
                                    <p:set>
                                      <p:cBhvr>
                                        <p:cTn id="10" dur="1" fill="hold">
                                          <p:stCondLst>
                                            <p:cond delay="0"/>
                                          </p:stCondLst>
                                        </p:cTn>
                                        <p:tgtEl>
                                          <p:spTgt spid="2161"/>
                                        </p:tgtEl>
                                        <p:attrNameLst>
                                          <p:attrName>style.visibility</p:attrName>
                                        </p:attrNameLst>
                                      </p:cBhvr>
                                      <p:to>
                                        <p:strVal val="visible"/>
                                      </p:to>
                                    </p:set>
                                    <p:anim calcmode="lin" valueType="num">
                                      <p:cBhvr>
                                        <p:cTn id="11" dur="500" fill="hold"/>
                                        <p:tgtEl>
                                          <p:spTgt spid="2161"/>
                                        </p:tgtEl>
                                        <p:attrNameLst>
                                          <p:attrName>ppt_x</p:attrName>
                                        </p:attrNameLst>
                                      </p:cBhvr>
                                      <p:tavLst>
                                        <p:tav tm="0">
                                          <p:val>
                                            <p:strVal val="#ppt_x"/>
                                          </p:val>
                                        </p:tav>
                                        <p:tav tm="100000">
                                          <p:val>
                                            <p:strVal val="#ppt_x"/>
                                          </p:val>
                                        </p:tav>
                                      </p:tavLst>
                                    </p:anim>
                                    <p:anim calcmode="lin" valueType="num">
                                      <p:cBhvr>
                                        <p:cTn id="12" dur="500" fill="hold"/>
                                        <p:tgtEl>
                                          <p:spTgt spid="2161"/>
                                        </p:tgtEl>
                                        <p:attrNameLst>
                                          <p:attrName>ppt_y</p:attrName>
                                        </p:attrNameLst>
                                      </p:cBhvr>
                                      <p:tavLst>
                                        <p:tav tm="0">
                                          <p:val>
                                            <p:strVal val="#ppt_y-#ppt_h/2"/>
                                          </p:val>
                                        </p:tav>
                                        <p:tav tm="100000">
                                          <p:val>
                                            <p:strVal val="#ppt_y"/>
                                          </p:val>
                                        </p:tav>
                                      </p:tavLst>
                                    </p:anim>
                                    <p:anim calcmode="lin" valueType="num">
                                      <p:cBhvr>
                                        <p:cTn id="13" dur="500" fill="hold"/>
                                        <p:tgtEl>
                                          <p:spTgt spid="2161"/>
                                        </p:tgtEl>
                                        <p:attrNameLst>
                                          <p:attrName>ppt_w</p:attrName>
                                        </p:attrNameLst>
                                      </p:cBhvr>
                                      <p:tavLst>
                                        <p:tav tm="0">
                                          <p:val>
                                            <p:strVal val="#ppt_w"/>
                                          </p:val>
                                        </p:tav>
                                        <p:tav tm="100000">
                                          <p:val>
                                            <p:strVal val="#ppt_w"/>
                                          </p:val>
                                        </p:tav>
                                      </p:tavLst>
                                    </p:anim>
                                    <p:anim calcmode="lin" valueType="num">
                                      <p:cBhvr>
                                        <p:cTn id="14" dur="500" fill="hold"/>
                                        <p:tgtEl>
                                          <p:spTgt spid="2161"/>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8" fill="hold" grpId="0" nodeType="clickEffect">
                                  <p:stCondLst>
                                    <p:cond delay="0"/>
                                  </p:stCondLst>
                                  <p:childTnLst>
                                    <p:set>
                                      <p:cBhvr>
                                        <p:cTn id="18" dur="1" fill="hold">
                                          <p:stCondLst>
                                            <p:cond delay="0"/>
                                          </p:stCondLst>
                                        </p:cTn>
                                        <p:tgtEl>
                                          <p:spTgt spid="2186"/>
                                        </p:tgtEl>
                                        <p:attrNameLst>
                                          <p:attrName>style.visibility</p:attrName>
                                        </p:attrNameLst>
                                      </p:cBhvr>
                                      <p:to>
                                        <p:strVal val="visible"/>
                                      </p:to>
                                    </p:set>
                                    <p:anim calcmode="lin" valueType="num">
                                      <p:cBhvr>
                                        <p:cTn id="19" dur="500" fill="hold"/>
                                        <p:tgtEl>
                                          <p:spTgt spid="2186"/>
                                        </p:tgtEl>
                                        <p:attrNameLst>
                                          <p:attrName>ppt_x</p:attrName>
                                        </p:attrNameLst>
                                      </p:cBhvr>
                                      <p:tavLst>
                                        <p:tav tm="0">
                                          <p:val>
                                            <p:strVal val="#ppt_x-#ppt_w/2"/>
                                          </p:val>
                                        </p:tav>
                                        <p:tav tm="100000">
                                          <p:val>
                                            <p:strVal val="#ppt_x"/>
                                          </p:val>
                                        </p:tav>
                                      </p:tavLst>
                                    </p:anim>
                                    <p:anim calcmode="lin" valueType="num">
                                      <p:cBhvr>
                                        <p:cTn id="20" dur="500" fill="hold"/>
                                        <p:tgtEl>
                                          <p:spTgt spid="2186"/>
                                        </p:tgtEl>
                                        <p:attrNameLst>
                                          <p:attrName>ppt_y</p:attrName>
                                        </p:attrNameLst>
                                      </p:cBhvr>
                                      <p:tavLst>
                                        <p:tav tm="0">
                                          <p:val>
                                            <p:strVal val="#ppt_y"/>
                                          </p:val>
                                        </p:tav>
                                        <p:tav tm="100000">
                                          <p:val>
                                            <p:strVal val="#ppt_y"/>
                                          </p:val>
                                        </p:tav>
                                      </p:tavLst>
                                    </p:anim>
                                    <p:anim calcmode="lin" valueType="num">
                                      <p:cBhvr>
                                        <p:cTn id="21" dur="500" fill="hold"/>
                                        <p:tgtEl>
                                          <p:spTgt spid="2186"/>
                                        </p:tgtEl>
                                        <p:attrNameLst>
                                          <p:attrName>ppt_w</p:attrName>
                                        </p:attrNameLst>
                                      </p:cBhvr>
                                      <p:tavLst>
                                        <p:tav tm="0">
                                          <p:val>
                                            <p:fltVal val="0"/>
                                          </p:val>
                                        </p:tav>
                                        <p:tav tm="100000">
                                          <p:val>
                                            <p:strVal val="#ppt_w"/>
                                          </p:val>
                                        </p:tav>
                                      </p:tavLst>
                                    </p:anim>
                                    <p:anim calcmode="lin" valueType="num">
                                      <p:cBhvr>
                                        <p:cTn id="22" dur="500" fill="hold"/>
                                        <p:tgtEl>
                                          <p:spTgt spid="2186"/>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499"/>
                                          </p:stCondLst>
                                        </p:cTn>
                                        <p:tgtEl>
                                          <p:spTgt spid="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7" presetClass="entr" presetSubtype="8" fill="hold" grpId="0" nodeType="clickEffect">
                                  <p:stCondLst>
                                    <p:cond delay="0"/>
                                  </p:stCondLst>
                                  <p:childTnLst>
                                    <p:set>
                                      <p:cBhvr>
                                        <p:cTn id="30" dur="1" fill="hold">
                                          <p:stCondLst>
                                            <p:cond delay="0"/>
                                          </p:stCondLst>
                                        </p:cTn>
                                        <p:tgtEl>
                                          <p:spTgt spid="2189"/>
                                        </p:tgtEl>
                                        <p:attrNameLst>
                                          <p:attrName>style.visibility</p:attrName>
                                        </p:attrNameLst>
                                      </p:cBhvr>
                                      <p:to>
                                        <p:strVal val="visible"/>
                                      </p:to>
                                    </p:set>
                                    <p:anim calcmode="lin" valueType="num">
                                      <p:cBhvr>
                                        <p:cTn id="31" dur="500" fill="hold"/>
                                        <p:tgtEl>
                                          <p:spTgt spid="2189"/>
                                        </p:tgtEl>
                                        <p:attrNameLst>
                                          <p:attrName>ppt_x</p:attrName>
                                        </p:attrNameLst>
                                      </p:cBhvr>
                                      <p:tavLst>
                                        <p:tav tm="0">
                                          <p:val>
                                            <p:strVal val="#ppt_x-#ppt_w/2"/>
                                          </p:val>
                                        </p:tav>
                                        <p:tav tm="100000">
                                          <p:val>
                                            <p:strVal val="#ppt_x"/>
                                          </p:val>
                                        </p:tav>
                                      </p:tavLst>
                                    </p:anim>
                                    <p:anim calcmode="lin" valueType="num">
                                      <p:cBhvr>
                                        <p:cTn id="32" dur="500" fill="hold"/>
                                        <p:tgtEl>
                                          <p:spTgt spid="2189"/>
                                        </p:tgtEl>
                                        <p:attrNameLst>
                                          <p:attrName>ppt_y</p:attrName>
                                        </p:attrNameLst>
                                      </p:cBhvr>
                                      <p:tavLst>
                                        <p:tav tm="0">
                                          <p:val>
                                            <p:strVal val="#ppt_y"/>
                                          </p:val>
                                        </p:tav>
                                        <p:tav tm="100000">
                                          <p:val>
                                            <p:strVal val="#ppt_y"/>
                                          </p:val>
                                        </p:tav>
                                      </p:tavLst>
                                    </p:anim>
                                    <p:anim calcmode="lin" valueType="num">
                                      <p:cBhvr>
                                        <p:cTn id="33" dur="500" fill="hold"/>
                                        <p:tgtEl>
                                          <p:spTgt spid="2189"/>
                                        </p:tgtEl>
                                        <p:attrNameLst>
                                          <p:attrName>ppt_w</p:attrName>
                                        </p:attrNameLst>
                                      </p:cBhvr>
                                      <p:tavLst>
                                        <p:tav tm="0">
                                          <p:val>
                                            <p:fltVal val="0"/>
                                          </p:val>
                                        </p:tav>
                                        <p:tav tm="100000">
                                          <p:val>
                                            <p:strVal val="#ppt_w"/>
                                          </p:val>
                                        </p:tav>
                                      </p:tavLst>
                                    </p:anim>
                                    <p:anim calcmode="lin" valueType="num">
                                      <p:cBhvr>
                                        <p:cTn id="34" dur="500" fill="hold"/>
                                        <p:tgtEl>
                                          <p:spTgt spid="2189"/>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ppt_w</p:attrName>
                                        </p:attrNameLst>
                                      </p:cBhvr>
                                      <p:tavLst>
                                        <p:tav tm="0">
                                          <p:val>
                                            <p:fltVal val="0"/>
                                          </p:val>
                                        </p:tav>
                                        <p:tav tm="100000">
                                          <p:val>
                                            <p:strVal val="#ppt_w"/>
                                          </p:val>
                                        </p:tav>
                                      </p:tavLst>
                                    </p:anim>
                                    <p:anim calcmode="lin" valueType="num">
                                      <p:cBhvr>
                                        <p:cTn id="40"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499"/>
                                          </p:stCondLst>
                                        </p:cTn>
                                        <p:tgtEl>
                                          <p:spTgt spid="212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7" presetClass="entr" presetSubtype="1" fill="hold" grpId="0" nodeType="clickEffect">
                                  <p:stCondLst>
                                    <p:cond delay="0"/>
                                  </p:stCondLst>
                                  <p:childTnLst>
                                    <p:set>
                                      <p:cBhvr>
                                        <p:cTn id="48" dur="1" fill="hold">
                                          <p:stCondLst>
                                            <p:cond delay="0"/>
                                          </p:stCondLst>
                                        </p:cTn>
                                        <p:tgtEl>
                                          <p:spTgt spid="2162"/>
                                        </p:tgtEl>
                                        <p:attrNameLst>
                                          <p:attrName>style.visibility</p:attrName>
                                        </p:attrNameLst>
                                      </p:cBhvr>
                                      <p:to>
                                        <p:strVal val="visible"/>
                                      </p:to>
                                    </p:set>
                                    <p:anim calcmode="lin" valueType="num">
                                      <p:cBhvr>
                                        <p:cTn id="49" dur="500" fill="hold"/>
                                        <p:tgtEl>
                                          <p:spTgt spid="2162"/>
                                        </p:tgtEl>
                                        <p:attrNameLst>
                                          <p:attrName>ppt_x</p:attrName>
                                        </p:attrNameLst>
                                      </p:cBhvr>
                                      <p:tavLst>
                                        <p:tav tm="0">
                                          <p:val>
                                            <p:strVal val="#ppt_x"/>
                                          </p:val>
                                        </p:tav>
                                        <p:tav tm="100000">
                                          <p:val>
                                            <p:strVal val="#ppt_x"/>
                                          </p:val>
                                        </p:tav>
                                      </p:tavLst>
                                    </p:anim>
                                    <p:anim calcmode="lin" valueType="num">
                                      <p:cBhvr>
                                        <p:cTn id="50" dur="500" fill="hold"/>
                                        <p:tgtEl>
                                          <p:spTgt spid="2162"/>
                                        </p:tgtEl>
                                        <p:attrNameLst>
                                          <p:attrName>ppt_y</p:attrName>
                                        </p:attrNameLst>
                                      </p:cBhvr>
                                      <p:tavLst>
                                        <p:tav tm="0">
                                          <p:val>
                                            <p:strVal val="#ppt_y-#ppt_h/2"/>
                                          </p:val>
                                        </p:tav>
                                        <p:tav tm="100000">
                                          <p:val>
                                            <p:strVal val="#ppt_y"/>
                                          </p:val>
                                        </p:tav>
                                      </p:tavLst>
                                    </p:anim>
                                    <p:anim calcmode="lin" valueType="num">
                                      <p:cBhvr>
                                        <p:cTn id="51" dur="500" fill="hold"/>
                                        <p:tgtEl>
                                          <p:spTgt spid="2162"/>
                                        </p:tgtEl>
                                        <p:attrNameLst>
                                          <p:attrName>ppt_w</p:attrName>
                                        </p:attrNameLst>
                                      </p:cBhvr>
                                      <p:tavLst>
                                        <p:tav tm="0">
                                          <p:val>
                                            <p:strVal val="#ppt_w"/>
                                          </p:val>
                                        </p:tav>
                                        <p:tav tm="100000">
                                          <p:val>
                                            <p:strVal val="#ppt_w"/>
                                          </p:val>
                                        </p:tav>
                                      </p:tavLst>
                                    </p:anim>
                                    <p:anim calcmode="lin" valueType="num">
                                      <p:cBhvr>
                                        <p:cTn id="52" dur="500" fill="hold"/>
                                        <p:tgtEl>
                                          <p:spTgt spid="2162"/>
                                        </p:tgtEl>
                                        <p:attrNameLst>
                                          <p:attrName>ppt_h</p:attrName>
                                        </p:attrNameLst>
                                      </p:cBhvr>
                                      <p:tavLst>
                                        <p:tav tm="0">
                                          <p:val>
                                            <p:fltVal val="0"/>
                                          </p:val>
                                        </p:tav>
                                        <p:tav tm="100000">
                                          <p:val>
                                            <p:strVal val="#ppt_h"/>
                                          </p:val>
                                        </p:tav>
                                      </p:tavLst>
                                    </p:anim>
                                  </p:childTnLst>
                                </p:cTn>
                              </p:par>
                            </p:childTnLst>
                          </p:cTn>
                        </p:par>
                      </p:childTnLst>
                    </p:cTn>
                  </p:par>
                  <p:par>
                    <p:cTn id="53" fill="hold">
                      <p:stCondLst>
                        <p:cond delay="indefinite"/>
                      </p:stCondLst>
                      <p:childTnLst>
                        <p:par>
                          <p:cTn id="54" fill="hold">
                            <p:stCondLst>
                              <p:cond delay="0"/>
                            </p:stCondLst>
                            <p:childTnLst>
                              <p:par>
                                <p:cTn id="55" presetID="17" presetClass="entr" presetSubtype="8" fill="hold" grpId="0" nodeType="clickEffect">
                                  <p:stCondLst>
                                    <p:cond delay="0"/>
                                  </p:stCondLst>
                                  <p:childTnLst>
                                    <p:set>
                                      <p:cBhvr>
                                        <p:cTn id="56" dur="1" fill="hold">
                                          <p:stCondLst>
                                            <p:cond delay="0"/>
                                          </p:stCondLst>
                                        </p:cTn>
                                        <p:tgtEl>
                                          <p:spTgt spid="2187"/>
                                        </p:tgtEl>
                                        <p:attrNameLst>
                                          <p:attrName>style.visibility</p:attrName>
                                        </p:attrNameLst>
                                      </p:cBhvr>
                                      <p:to>
                                        <p:strVal val="visible"/>
                                      </p:to>
                                    </p:set>
                                    <p:anim calcmode="lin" valueType="num">
                                      <p:cBhvr>
                                        <p:cTn id="57" dur="500" fill="hold"/>
                                        <p:tgtEl>
                                          <p:spTgt spid="2187"/>
                                        </p:tgtEl>
                                        <p:attrNameLst>
                                          <p:attrName>ppt_x</p:attrName>
                                        </p:attrNameLst>
                                      </p:cBhvr>
                                      <p:tavLst>
                                        <p:tav tm="0">
                                          <p:val>
                                            <p:strVal val="#ppt_x-#ppt_w/2"/>
                                          </p:val>
                                        </p:tav>
                                        <p:tav tm="100000">
                                          <p:val>
                                            <p:strVal val="#ppt_x"/>
                                          </p:val>
                                        </p:tav>
                                      </p:tavLst>
                                    </p:anim>
                                    <p:anim calcmode="lin" valueType="num">
                                      <p:cBhvr>
                                        <p:cTn id="58" dur="500" fill="hold"/>
                                        <p:tgtEl>
                                          <p:spTgt spid="2187"/>
                                        </p:tgtEl>
                                        <p:attrNameLst>
                                          <p:attrName>ppt_y</p:attrName>
                                        </p:attrNameLst>
                                      </p:cBhvr>
                                      <p:tavLst>
                                        <p:tav tm="0">
                                          <p:val>
                                            <p:strVal val="#ppt_y"/>
                                          </p:val>
                                        </p:tav>
                                        <p:tav tm="100000">
                                          <p:val>
                                            <p:strVal val="#ppt_y"/>
                                          </p:val>
                                        </p:tav>
                                      </p:tavLst>
                                    </p:anim>
                                    <p:anim calcmode="lin" valueType="num">
                                      <p:cBhvr>
                                        <p:cTn id="59" dur="500" fill="hold"/>
                                        <p:tgtEl>
                                          <p:spTgt spid="2187"/>
                                        </p:tgtEl>
                                        <p:attrNameLst>
                                          <p:attrName>ppt_w</p:attrName>
                                        </p:attrNameLst>
                                      </p:cBhvr>
                                      <p:tavLst>
                                        <p:tav tm="0">
                                          <p:val>
                                            <p:fltVal val="0"/>
                                          </p:val>
                                        </p:tav>
                                        <p:tav tm="100000">
                                          <p:val>
                                            <p:strVal val="#ppt_w"/>
                                          </p:val>
                                        </p:tav>
                                      </p:tavLst>
                                    </p:anim>
                                    <p:anim calcmode="lin" valueType="num">
                                      <p:cBhvr>
                                        <p:cTn id="60" dur="500" fill="hold"/>
                                        <p:tgtEl>
                                          <p:spTgt spid="2187"/>
                                        </p:tgtEl>
                                        <p:attrNameLst>
                                          <p:attrName>ppt_h</p:attrName>
                                        </p:attrNameLst>
                                      </p:cBhvr>
                                      <p:tavLst>
                                        <p:tav tm="0">
                                          <p:val>
                                            <p:strVal val="#ppt_h"/>
                                          </p:val>
                                        </p:tav>
                                        <p:tav tm="100000">
                                          <p:val>
                                            <p:strVal val="#ppt_h"/>
                                          </p:val>
                                        </p:tav>
                                      </p:tavLst>
                                    </p:anim>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499"/>
                                          </p:stCondLst>
                                        </p:cTn>
                                        <p:tgtEl>
                                          <p:spTgt spid="22"/>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7" presetClass="entr" presetSubtype="8" fill="hold" grpId="0" nodeType="clickEffect">
                                  <p:stCondLst>
                                    <p:cond delay="0"/>
                                  </p:stCondLst>
                                  <p:childTnLst>
                                    <p:set>
                                      <p:cBhvr>
                                        <p:cTn id="68" dur="1" fill="hold">
                                          <p:stCondLst>
                                            <p:cond delay="0"/>
                                          </p:stCondLst>
                                        </p:cTn>
                                        <p:tgtEl>
                                          <p:spTgt spid="2190"/>
                                        </p:tgtEl>
                                        <p:attrNameLst>
                                          <p:attrName>style.visibility</p:attrName>
                                        </p:attrNameLst>
                                      </p:cBhvr>
                                      <p:to>
                                        <p:strVal val="visible"/>
                                      </p:to>
                                    </p:set>
                                    <p:anim calcmode="lin" valueType="num">
                                      <p:cBhvr>
                                        <p:cTn id="69" dur="500" fill="hold"/>
                                        <p:tgtEl>
                                          <p:spTgt spid="2190"/>
                                        </p:tgtEl>
                                        <p:attrNameLst>
                                          <p:attrName>ppt_x</p:attrName>
                                        </p:attrNameLst>
                                      </p:cBhvr>
                                      <p:tavLst>
                                        <p:tav tm="0">
                                          <p:val>
                                            <p:strVal val="#ppt_x-#ppt_w/2"/>
                                          </p:val>
                                        </p:tav>
                                        <p:tav tm="100000">
                                          <p:val>
                                            <p:strVal val="#ppt_x"/>
                                          </p:val>
                                        </p:tav>
                                      </p:tavLst>
                                    </p:anim>
                                    <p:anim calcmode="lin" valueType="num">
                                      <p:cBhvr>
                                        <p:cTn id="70" dur="500" fill="hold"/>
                                        <p:tgtEl>
                                          <p:spTgt spid="2190"/>
                                        </p:tgtEl>
                                        <p:attrNameLst>
                                          <p:attrName>ppt_y</p:attrName>
                                        </p:attrNameLst>
                                      </p:cBhvr>
                                      <p:tavLst>
                                        <p:tav tm="0">
                                          <p:val>
                                            <p:strVal val="#ppt_y"/>
                                          </p:val>
                                        </p:tav>
                                        <p:tav tm="100000">
                                          <p:val>
                                            <p:strVal val="#ppt_y"/>
                                          </p:val>
                                        </p:tav>
                                      </p:tavLst>
                                    </p:anim>
                                    <p:anim calcmode="lin" valueType="num">
                                      <p:cBhvr>
                                        <p:cTn id="71" dur="500" fill="hold"/>
                                        <p:tgtEl>
                                          <p:spTgt spid="2190"/>
                                        </p:tgtEl>
                                        <p:attrNameLst>
                                          <p:attrName>ppt_w</p:attrName>
                                        </p:attrNameLst>
                                      </p:cBhvr>
                                      <p:tavLst>
                                        <p:tav tm="0">
                                          <p:val>
                                            <p:fltVal val="0"/>
                                          </p:val>
                                        </p:tav>
                                        <p:tav tm="100000">
                                          <p:val>
                                            <p:strVal val="#ppt_w"/>
                                          </p:val>
                                        </p:tav>
                                      </p:tavLst>
                                    </p:anim>
                                    <p:anim calcmode="lin" valueType="num">
                                      <p:cBhvr>
                                        <p:cTn id="72" dur="500" fill="hold"/>
                                        <p:tgtEl>
                                          <p:spTgt spid="2190"/>
                                        </p:tgtEl>
                                        <p:attrNameLst>
                                          <p:attrName>ppt_h</p:attrName>
                                        </p:attrNameLst>
                                      </p:cBhvr>
                                      <p:tavLst>
                                        <p:tav tm="0">
                                          <p:val>
                                            <p:strVal val="#ppt_h"/>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23" presetClass="entr" presetSubtype="288" fill="hold" nodeType="clickEffect">
                                  <p:stCondLst>
                                    <p:cond delay="0"/>
                                  </p:stCondLst>
                                  <p:childTnLst>
                                    <p:set>
                                      <p:cBhvr>
                                        <p:cTn id="76" dur="1" fill="hold">
                                          <p:stCondLst>
                                            <p:cond delay="0"/>
                                          </p:stCondLst>
                                        </p:cTn>
                                        <p:tgtEl>
                                          <p:spTgt spid="6"/>
                                        </p:tgtEl>
                                        <p:attrNameLst>
                                          <p:attrName>style.visibility</p:attrName>
                                        </p:attrNameLst>
                                      </p:cBhvr>
                                      <p:to>
                                        <p:strVal val="visible"/>
                                      </p:to>
                                    </p:set>
                                    <p:anim calcmode="lin" valueType="num">
                                      <p:cBhvr>
                                        <p:cTn id="77" dur="500" fill="hold"/>
                                        <p:tgtEl>
                                          <p:spTgt spid="6"/>
                                        </p:tgtEl>
                                        <p:attrNameLst>
                                          <p:attrName>ppt_w</p:attrName>
                                        </p:attrNameLst>
                                      </p:cBhvr>
                                      <p:tavLst>
                                        <p:tav tm="0">
                                          <p:val>
                                            <p:strVal val="4/3*#ppt_w"/>
                                          </p:val>
                                        </p:tav>
                                        <p:tav tm="100000">
                                          <p:val>
                                            <p:strVal val="#ppt_w"/>
                                          </p:val>
                                        </p:tav>
                                      </p:tavLst>
                                    </p:anim>
                                    <p:anim calcmode="lin" valueType="num">
                                      <p:cBhvr>
                                        <p:cTn id="78" dur="500" fill="hold"/>
                                        <p:tgtEl>
                                          <p:spTgt spid="6"/>
                                        </p:tgtEl>
                                        <p:attrNameLst>
                                          <p:attrName>ppt_h</p:attrName>
                                        </p:attrNameLst>
                                      </p:cBhvr>
                                      <p:tavLst>
                                        <p:tav tm="0">
                                          <p:val>
                                            <p:strVal val="4/3*#ppt_h"/>
                                          </p:val>
                                        </p:tav>
                                        <p:tav tm="100000">
                                          <p:val>
                                            <p:strVal val="#ppt_h"/>
                                          </p:val>
                                        </p:tav>
                                      </p:tavLst>
                                    </p:anim>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499"/>
                                          </p:stCondLst>
                                        </p:cTn>
                                        <p:tgtEl>
                                          <p:spTgt spid="2129"/>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7" presetClass="entr" presetSubtype="1" fill="hold" grpId="0" nodeType="clickEffect">
                                  <p:stCondLst>
                                    <p:cond delay="0"/>
                                  </p:stCondLst>
                                  <p:childTnLst>
                                    <p:set>
                                      <p:cBhvr>
                                        <p:cTn id="86" dur="1" fill="hold">
                                          <p:stCondLst>
                                            <p:cond delay="0"/>
                                          </p:stCondLst>
                                        </p:cTn>
                                        <p:tgtEl>
                                          <p:spTgt spid="2163"/>
                                        </p:tgtEl>
                                        <p:attrNameLst>
                                          <p:attrName>style.visibility</p:attrName>
                                        </p:attrNameLst>
                                      </p:cBhvr>
                                      <p:to>
                                        <p:strVal val="visible"/>
                                      </p:to>
                                    </p:set>
                                    <p:anim calcmode="lin" valueType="num">
                                      <p:cBhvr>
                                        <p:cTn id="87" dur="500" fill="hold"/>
                                        <p:tgtEl>
                                          <p:spTgt spid="2163"/>
                                        </p:tgtEl>
                                        <p:attrNameLst>
                                          <p:attrName>ppt_x</p:attrName>
                                        </p:attrNameLst>
                                      </p:cBhvr>
                                      <p:tavLst>
                                        <p:tav tm="0">
                                          <p:val>
                                            <p:strVal val="#ppt_x"/>
                                          </p:val>
                                        </p:tav>
                                        <p:tav tm="100000">
                                          <p:val>
                                            <p:strVal val="#ppt_x"/>
                                          </p:val>
                                        </p:tav>
                                      </p:tavLst>
                                    </p:anim>
                                    <p:anim calcmode="lin" valueType="num">
                                      <p:cBhvr>
                                        <p:cTn id="88" dur="500" fill="hold"/>
                                        <p:tgtEl>
                                          <p:spTgt spid="2163"/>
                                        </p:tgtEl>
                                        <p:attrNameLst>
                                          <p:attrName>ppt_y</p:attrName>
                                        </p:attrNameLst>
                                      </p:cBhvr>
                                      <p:tavLst>
                                        <p:tav tm="0">
                                          <p:val>
                                            <p:strVal val="#ppt_y-#ppt_h/2"/>
                                          </p:val>
                                        </p:tav>
                                        <p:tav tm="100000">
                                          <p:val>
                                            <p:strVal val="#ppt_y"/>
                                          </p:val>
                                        </p:tav>
                                      </p:tavLst>
                                    </p:anim>
                                    <p:anim calcmode="lin" valueType="num">
                                      <p:cBhvr>
                                        <p:cTn id="89" dur="500" fill="hold"/>
                                        <p:tgtEl>
                                          <p:spTgt spid="2163"/>
                                        </p:tgtEl>
                                        <p:attrNameLst>
                                          <p:attrName>ppt_w</p:attrName>
                                        </p:attrNameLst>
                                      </p:cBhvr>
                                      <p:tavLst>
                                        <p:tav tm="0">
                                          <p:val>
                                            <p:strVal val="#ppt_w"/>
                                          </p:val>
                                        </p:tav>
                                        <p:tav tm="100000">
                                          <p:val>
                                            <p:strVal val="#ppt_w"/>
                                          </p:val>
                                        </p:tav>
                                      </p:tavLst>
                                    </p:anim>
                                    <p:anim calcmode="lin" valueType="num">
                                      <p:cBhvr>
                                        <p:cTn id="90" dur="500" fill="hold"/>
                                        <p:tgtEl>
                                          <p:spTgt spid="2163"/>
                                        </p:tgtEl>
                                        <p:attrNameLst>
                                          <p:attrName>ppt_h</p:attrName>
                                        </p:attrNameLst>
                                      </p:cBhvr>
                                      <p:tavLst>
                                        <p:tav tm="0">
                                          <p:val>
                                            <p:fltVal val="0"/>
                                          </p:val>
                                        </p:tav>
                                        <p:tav tm="100000">
                                          <p:val>
                                            <p:strVal val="#ppt_h"/>
                                          </p:val>
                                        </p:tav>
                                      </p:tavLst>
                                    </p:anim>
                                  </p:childTnLst>
                                </p:cTn>
                              </p:par>
                            </p:childTnLst>
                          </p:cTn>
                        </p:par>
                      </p:childTnLst>
                    </p:cTn>
                  </p:par>
                  <p:par>
                    <p:cTn id="91" fill="hold">
                      <p:stCondLst>
                        <p:cond delay="indefinite"/>
                      </p:stCondLst>
                      <p:childTnLst>
                        <p:par>
                          <p:cTn id="92" fill="hold">
                            <p:stCondLst>
                              <p:cond delay="0"/>
                            </p:stCondLst>
                            <p:childTnLst>
                              <p:par>
                                <p:cTn id="93" presetID="17" presetClass="entr" presetSubtype="8" fill="hold" grpId="0" nodeType="clickEffect">
                                  <p:stCondLst>
                                    <p:cond delay="0"/>
                                  </p:stCondLst>
                                  <p:childTnLst>
                                    <p:set>
                                      <p:cBhvr>
                                        <p:cTn id="94" dur="1" fill="hold">
                                          <p:stCondLst>
                                            <p:cond delay="0"/>
                                          </p:stCondLst>
                                        </p:cTn>
                                        <p:tgtEl>
                                          <p:spTgt spid="2188"/>
                                        </p:tgtEl>
                                        <p:attrNameLst>
                                          <p:attrName>style.visibility</p:attrName>
                                        </p:attrNameLst>
                                      </p:cBhvr>
                                      <p:to>
                                        <p:strVal val="visible"/>
                                      </p:to>
                                    </p:set>
                                    <p:anim calcmode="lin" valueType="num">
                                      <p:cBhvr>
                                        <p:cTn id="95" dur="500" fill="hold"/>
                                        <p:tgtEl>
                                          <p:spTgt spid="2188"/>
                                        </p:tgtEl>
                                        <p:attrNameLst>
                                          <p:attrName>ppt_x</p:attrName>
                                        </p:attrNameLst>
                                      </p:cBhvr>
                                      <p:tavLst>
                                        <p:tav tm="0">
                                          <p:val>
                                            <p:strVal val="#ppt_x-#ppt_w/2"/>
                                          </p:val>
                                        </p:tav>
                                        <p:tav tm="100000">
                                          <p:val>
                                            <p:strVal val="#ppt_x"/>
                                          </p:val>
                                        </p:tav>
                                      </p:tavLst>
                                    </p:anim>
                                    <p:anim calcmode="lin" valueType="num">
                                      <p:cBhvr>
                                        <p:cTn id="96" dur="500" fill="hold"/>
                                        <p:tgtEl>
                                          <p:spTgt spid="2188"/>
                                        </p:tgtEl>
                                        <p:attrNameLst>
                                          <p:attrName>ppt_y</p:attrName>
                                        </p:attrNameLst>
                                      </p:cBhvr>
                                      <p:tavLst>
                                        <p:tav tm="0">
                                          <p:val>
                                            <p:strVal val="#ppt_y"/>
                                          </p:val>
                                        </p:tav>
                                        <p:tav tm="100000">
                                          <p:val>
                                            <p:strVal val="#ppt_y"/>
                                          </p:val>
                                        </p:tav>
                                      </p:tavLst>
                                    </p:anim>
                                    <p:anim calcmode="lin" valueType="num">
                                      <p:cBhvr>
                                        <p:cTn id="97" dur="500" fill="hold"/>
                                        <p:tgtEl>
                                          <p:spTgt spid="2188"/>
                                        </p:tgtEl>
                                        <p:attrNameLst>
                                          <p:attrName>ppt_w</p:attrName>
                                        </p:attrNameLst>
                                      </p:cBhvr>
                                      <p:tavLst>
                                        <p:tav tm="0">
                                          <p:val>
                                            <p:fltVal val="0"/>
                                          </p:val>
                                        </p:tav>
                                        <p:tav tm="100000">
                                          <p:val>
                                            <p:strVal val="#ppt_w"/>
                                          </p:val>
                                        </p:tav>
                                      </p:tavLst>
                                    </p:anim>
                                    <p:anim calcmode="lin" valueType="num">
                                      <p:cBhvr>
                                        <p:cTn id="98" dur="500" fill="hold"/>
                                        <p:tgtEl>
                                          <p:spTgt spid="2188"/>
                                        </p:tgtEl>
                                        <p:attrNameLst>
                                          <p:attrName>ppt_h</p:attrName>
                                        </p:attrNameLst>
                                      </p:cBhvr>
                                      <p:tavLst>
                                        <p:tav tm="0">
                                          <p:val>
                                            <p:strVal val="#ppt_h"/>
                                          </p:val>
                                        </p:tav>
                                        <p:tav tm="100000">
                                          <p:val>
                                            <p:strVal val="#ppt_h"/>
                                          </p:val>
                                        </p:tav>
                                      </p:tavLst>
                                    </p:anim>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499"/>
                                          </p:stCondLst>
                                        </p:cTn>
                                        <p:tgtEl>
                                          <p:spTgt spid="8"/>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7" presetClass="entr" presetSubtype="8" fill="hold" grpId="0" nodeType="clickEffect">
                                  <p:stCondLst>
                                    <p:cond delay="0"/>
                                  </p:stCondLst>
                                  <p:childTnLst>
                                    <p:set>
                                      <p:cBhvr>
                                        <p:cTn id="106" dur="1" fill="hold">
                                          <p:stCondLst>
                                            <p:cond delay="0"/>
                                          </p:stCondLst>
                                        </p:cTn>
                                        <p:tgtEl>
                                          <p:spTgt spid="2191"/>
                                        </p:tgtEl>
                                        <p:attrNameLst>
                                          <p:attrName>style.visibility</p:attrName>
                                        </p:attrNameLst>
                                      </p:cBhvr>
                                      <p:to>
                                        <p:strVal val="visible"/>
                                      </p:to>
                                    </p:set>
                                    <p:anim calcmode="lin" valueType="num">
                                      <p:cBhvr>
                                        <p:cTn id="107" dur="500" fill="hold"/>
                                        <p:tgtEl>
                                          <p:spTgt spid="2191"/>
                                        </p:tgtEl>
                                        <p:attrNameLst>
                                          <p:attrName>ppt_x</p:attrName>
                                        </p:attrNameLst>
                                      </p:cBhvr>
                                      <p:tavLst>
                                        <p:tav tm="0">
                                          <p:val>
                                            <p:strVal val="#ppt_x-#ppt_w/2"/>
                                          </p:val>
                                        </p:tav>
                                        <p:tav tm="100000">
                                          <p:val>
                                            <p:strVal val="#ppt_x"/>
                                          </p:val>
                                        </p:tav>
                                      </p:tavLst>
                                    </p:anim>
                                    <p:anim calcmode="lin" valueType="num">
                                      <p:cBhvr>
                                        <p:cTn id="108" dur="500" fill="hold"/>
                                        <p:tgtEl>
                                          <p:spTgt spid="2191"/>
                                        </p:tgtEl>
                                        <p:attrNameLst>
                                          <p:attrName>ppt_y</p:attrName>
                                        </p:attrNameLst>
                                      </p:cBhvr>
                                      <p:tavLst>
                                        <p:tav tm="0">
                                          <p:val>
                                            <p:strVal val="#ppt_y"/>
                                          </p:val>
                                        </p:tav>
                                        <p:tav tm="100000">
                                          <p:val>
                                            <p:strVal val="#ppt_y"/>
                                          </p:val>
                                        </p:tav>
                                      </p:tavLst>
                                    </p:anim>
                                    <p:anim calcmode="lin" valueType="num">
                                      <p:cBhvr>
                                        <p:cTn id="109" dur="500" fill="hold"/>
                                        <p:tgtEl>
                                          <p:spTgt spid="2191"/>
                                        </p:tgtEl>
                                        <p:attrNameLst>
                                          <p:attrName>ppt_w</p:attrName>
                                        </p:attrNameLst>
                                      </p:cBhvr>
                                      <p:tavLst>
                                        <p:tav tm="0">
                                          <p:val>
                                            <p:fltVal val="0"/>
                                          </p:val>
                                        </p:tav>
                                        <p:tav tm="100000">
                                          <p:val>
                                            <p:strVal val="#ppt_w"/>
                                          </p:val>
                                        </p:tav>
                                      </p:tavLst>
                                    </p:anim>
                                    <p:anim calcmode="lin" valueType="num">
                                      <p:cBhvr>
                                        <p:cTn id="110" dur="500" fill="hold"/>
                                        <p:tgtEl>
                                          <p:spTgt spid="2191"/>
                                        </p:tgtEl>
                                        <p:attrNameLst>
                                          <p:attrName>ppt_h</p:attrName>
                                        </p:attrNameLst>
                                      </p:cBhvr>
                                      <p:tavLst>
                                        <p:tav tm="0">
                                          <p:val>
                                            <p:strVal val="#ppt_h"/>
                                          </p:val>
                                        </p:tav>
                                        <p:tav tm="100000">
                                          <p:val>
                                            <p:strVal val="#ppt_h"/>
                                          </p:val>
                                        </p:tav>
                                      </p:tavLst>
                                    </p:anim>
                                  </p:childTnLst>
                                </p:cTn>
                              </p:par>
                            </p:childTnLst>
                          </p:cTn>
                        </p:par>
                      </p:childTnLst>
                    </p:cTn>
                  </p:par>
                  <p:par>
                    <p:cTn id="111" fill="hold">
                      <p:stCondLst>
                        <p:cond delay="indefinite"/>
                      </p:stCondLst>
                      <p:childTnLst>
                        <p:par>
                          <p:cTn id="112" fill="hold">
                            <p:stCondLst>
                              <p:cond delay="0"/>
                            </p:stCondLst>
                            <p:childTnLst>
                              <p:par>
                                <p:cTn id="113" presetID="23" presetClass="entr" presetSubtype="16" fill="hold" nodeType="clickEffect">
                                  <p:stCondLst>
                                    <p:cond delay="0"/>
                                  </p:stCondLst>
                                  <p:childTnLst>
                                    <p:set>
                                      <p:cBhvr>
                                        <p:cTn id="114" dur="1" fill="hold">
                                          <p:stCondLst>
                                            <p:cond delay="0"/>
                                          </p:stCondLst>
                                        </p:cTn>
                                        <p:tgtEl>
                                          <p:spTgt spid="7"/>
                                        </p:tgtEl>
                                        <p:attrNameLst>
                                          <p:attrName>style.visibility</p:attrName>
                                        </p:attrNameLst>
                                      </p:cBhvr>
                                      <p:to>
                                        <p:strVal val="visible"/>
                                      </p:to>
                                    </p:set>
                                    <p:anim calcmode="lin" valueType="num">
                                      <p:cBhvr>
                                        <p:cTn id="115" dur="500" fill="hold"/>
                                        <p:tgtEl>
                                          <p:spTgt spid="7"/>
                                        </p:tgtEl>
                                        <p:attrNameLst>
                                          <p:attrName>ppt_w</p:attrName>
                                        </p:attrNameLst>
                                      </p:cBhvr>
                                      <p:tavLst>
                                        <p:tav tm="0">
                                          <p:val>
                                            <p:fltVal val="0"/>
                                          </p:val>
                                        </p:tav>
                                        <p:tav tm="100000">
                                          <p:val>
                                            <p:strVal val="#ppt_w"/>
                                          </p:val>
                                        </p:tav>
                                      </p:tavLst>
                                    </p:anim>
                                    <p:anim calcmode="lin" valueType="num">
                                      <p:cBhvr>
                                        <p:cTn id="116"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nodeType="clickEffect">
                                  <p:stCondLst>
                                    <p:cond delay="0"/>
                                  </p:stCondLst>
                                  <p:childTnLst>
                                    <p:set>
                                      <p:cBhvr>
                                        <p:cTn id="120" dur="1" fill="hold">
                                          <p:stCondLst>
                                            <p:cond delay="499"/>
                                          </p:stCondLst>
                                        </p:cTn>
                                        <p:tgtEl>
                                          <p:spTgt spid="2130"/>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7" presetClass="entr" presetSubtype="1" fill="hold" grpId="0" nodeType="clickEffect">
                                  <p:stCondLst>
                                    <p:cond delay="0"/>
                                  </p:stCondLst>
                                  <p:childTnLst>
                                    <p:set>
                                      <p:cBhvr>
                                        <p:cTn id="124" dur="1" fill="hold">
                                          <p:stCondLst>
                                            <p:cond delay="0"/>
                                          </p:stCondLst>
                                        </p:cTn>
                                        <p:tgtEl>
                                          <p:spTgt spid="2164"/>
                                        </p:tgtEl>
                                        <p:attrNameLst>
                                          <p:attrName>style.visibility</p:attrName>
                                        </p:attrNameLst>
                                      </p:cBhvr>
                                      <p:to>
                                        <p:strVal val="visible"/>
                                      </p:to>
                                    </p:set>
                                    <p:anim calcmode="lin" valueType="num">
                                      <p:cBhvr>
                                        <p:cTn id="125" dur="500" fill="hold"/>
                                        <p:tgtEl>
                                          <p:spTgt spid="2164"/>
                                        </p:tgtEl>
                                        <p:attrNameLst>
                                          <p:attrName>ppt_x</p:attrName>
                                        </p:attrNameLst>
                                      </p:cBhvr>
                                      <p:tavLst>
                                        <p:tav tm="0">
                                          <p:val>
                                            <p:strVal val="#ppt_x"/>
                                          </p:val>
                                        </p:tav>
                                        <p:tav tm="100000">
                                          <p:val>
                                            <p:strVal val="#ppt_x"/>
                                          </p:val>
                                        </p:tav>
                                      </p:tavLst>
                                    </p:anim>
                                    <p:anim calcmode="lin" valueType="num">
                                      <p:cBhvr>
                                        <p:cTn id="126" dur="500" fill="hold"/>
                                        <p:tgtEl>
                                          <p:spTgt spid="2164"/>
                                        </p:tgtEl>
                                        <p:attrNameLst>
                                          <p:attrName>ppt_y</p:attrName>
                                        </p:attrNameLst>
                                      </p:cBhvr>
                                      <p:tavLst>
                                        <p:tav tm="0">
                                          <p:val>
                                            <p:strVal val="#ppt_y-#ppt_h/2"/>
                                          </p:val>
                                        </p:tav>
                                        <p:tav tm="100000">
                                          <p:val>
                                            <p:strVal val="#ppt_y"/>
                                          </p:val>
                                        </p:tav>
                                      </p:tavLst>
                                    </p:anim>
                                    <p:anim calcmode="lin" valueType="num">
                                      <p:cBhvr>
                                        <p:cTn id="127" dur="500" fill="hold"/>
                                        <p:tgtEl>
                                          <p:spTgt spid="2164"/>
                                        </p:tgtEl>
                                        <p:attrNameLst>
                                          <p:attrName>ppt_w</p:attrName>
                                        </p:attrNameLst>
                                      </p:cBhvr>
                                      <p:tavLst>
                                        <p:tav tm="0">
                                          <p:val>
                                            <p:strVal val="#ppt_w"/>
                                          </p:val>
                                        </p:tav>
                                        <p:tav tm="100000">
                                          <p:val>
                                            <p:strVal val="#ppt_w"/>
                                          </p:val>
                                        </p:tav>
                                      </p:tavLst>
                                    </p:anim>
                                    <p:anim calcmode="lin" valueType="num">
                                      <p:cBhvr>
                                        <p:cTn id="128" dur="500" fill="hold"/>
                                        <p:tgtEl>
                                          <p:spTgt spid="2164"/>
                                        </p:tgtEl>
                                        <p:attrNameLst>
                                          <p:attrName>ppt_h</p:attrName>
                                        </p:attrNameLst>
                                      </p:cBhvr>
                                      <p:tavLst>
                                        <p:tav tm="0">
                                          <p:val>
                                            <p:fltVal val="0"/>
                                          </p:val>
                                        </p:tav>
                                        <p:tav tm="100000">
                                          <p:val>
                                            <p:strVal val="#ppt_h"/>
                                          </p:val>
                                        </p:tav>
                                      </p:tavLst>
                                    </p:anim>
                                  </p:childTnLst>
                                </p:cTn>
                              </p:par>
                            </p:childTnLst>
                          </p:cTn>
                        </p:par>
                      </p:childTnLst>
                    </p:cTn>
                  </p:par>
                  <p:par>
                    <p:cTn id="129" fill="hold">
                      <p:stCondLst>
                        <p:cond delay="indefinite"/>
                      </p:stCondLst>
                      <p:childTnLst>
                        <p:par>
                          <p:cTn id="130" fill="hold">
                            <p:stCondLst>
                              <p:cond delay="0"/>
                            </p:stCondLst>
                            <p:childTnLst>
                              <p:par>
                                <p:cTn id="131" presetID="1" presetClass="entr" presetSubtype="0" fill="hold" nodeType="clickEffect">
                                  <p:stCondLst>
                                    <p:cond delay="0"/>
                                  </p:stCondLst>
                                  <p:childTnLst>
                                    <p:set>
                                      <p:cBhvr>
                                        <p:cTn id="132" dur="1" fill="hold">
                                          <p:stCondLst>
                                            <p:cond delay="499"/>
                                          </p:stCondLst>
                                        </p:cTn>
                                        <p:tgtEl>
                                          <p:spTgt spid="11"/>
                                        </p:tgtEl>
                                        <p:attrNameLst>
                                          <p:attrName>style.visibility</p:attrName>
                                        </p:attrNameLst>
                                      </p:cBhvr>
                                      <p:to>
                                        <p:strVal val="visible"/>
                                      </p:to>
                                    </p:set>
                                  </p:childTnLst>
                                </p:cTn>
                              </p:par>
                            </p:childTnLst>
                          </p:cTn>
                        </p:par>
                      </p:childTnLst>
                    </p:cTn>
                  </p:par>
                  <p:par>
                    <p:cTn id="133" fill="hold">
                      <p:stCondLst>
                        <p:cond delay="indefinite"/>
                      </p:stCondLst>
                      <p:childTnLst>
                        <p:par>
                          <p:cTn id="134" fill="hold">
                            <p:stCondLst>
                              <p:cond delay="0"/>
                            </p:stCondLst>
                            <p:childTnLst>
                              <p:par>
                                <p:cTn id="135" presetID="1" presetClass="entr" presetSubtype="0" fill="hold" nodeType="clickEffect">
                                  <p:stCondLst>
                                    <p:cond delay="0"/>
                                  </p:stCondLst>
                                  <p:childTnLst>
                                    <p:set>
                                      <p:cBhvr>
                                        <p:cTn id="136" dur="1" fill="hold">
                                          <p:stCondLst>
                                            <p:cond delay="499"/>
                                          </p:stCondLst>
                                        </p:cTn>
                                        <p:tgtEl>
                                          <p:spTgt spid="17"/>
                                        </p:tgtEl>
                                        <p:attrNameLst>
                                          <p:attrName>style.visibility</p:attrName>
                                        </p:attrNameLst>
                                      </p:cBhvr>
                                      <p:to>
                                        <p:strVal val="visible"/>
                                      </p:to>
                                    </p:set>
                                  </p:childTnLst>
                                </p:cTn>
                              </p:par>
                            </p:childTnLst>
                          </p:cTn>
                        </p:par>
                      </p:childTnLst>
                    </p:cTn>
                  </p:par>
                  <p:par>
                    <p:cTn id="137" fill="hold">
                      <p:stCondLst>
                        <p:cond delay="indefinite"/>
                      </p:stCondLst>
                      <p:childTnLst>
                        <p:par>
                          <p:cTn id="138" fill="hold">
                            <p:stCondLst>
                              <p:cond delay="0"/>
                            </p:stCondLst>
                            <p:childTnLst>
                              <p:par>
                                <p:cTn id="139" presetID="1" presetClass="entr" presetSubtype="0" fill="hold" nodeType="clickEffect">
                                  <p:stCondLst>
                                    <p:cond delay="0"/>
                                  </p:stCondLst>
                                  <p:childTnLst>
                                    <p:set>
                                      <p:cBhvr>
                                        <p:cTn id="140" dur="1" fill="hold">
                                          <p:stCondLst>
                                            <p:cond delay="499"/>
                                          </p:stCondLst>
                                        </p:cTn>
                                        <p:tgtEl>
                                          <p:spTgt spid="14"/>
                                        </p:tgtEl>
                                        <p:attrNameLst>
                                          <p:attrName>style.visibility</p:attrName>
                                        </p:attrNameLst>
                                      </p:cBhvr>
                                      <p:to>
                                        <p:strVal val="visible"/>
                                      </p:to>
                                    </p:set>
                                  </p:childTnLst>
                                </p:cTn>
                              </p:par>
                            </p:childTnLst>
                          </p:cTn>
                        </p:par>
                      </p:childTnLst>
                    </p:cTn>
                  </p:par>
                  <p:par>
                    <p:cTn id="141" fill="hold">
                      <p:stCondLst>
                        <p:cond delay="indefinite"/>
                      </p:stCondLst>
                      <p:childTnLst>
                        <p:par>
                          <p:cTn id="142" fill="hold">
                            <p:stCondLst>
                              <p:cond delay="0"/>
                            </p:stCondLst>
                            <p:childTnLst>
                              <p:par>
                                <p:cTn id="143" presetID="1" presetClass="entr" presetSubtype="0" fill="hold" nodeType="clickEffect">
                                  <p:stCondLst>
                                    <p:cond delay="0"/>
                                  </p:stCondLst>
                                  <p:childTnLst>
                                    <p:set>
                                      <p:cBhvr>
                                        <p:cTn id="144" dur="1" fill="hold">
                                          <p:stCondLst>
                                            <p:cond delay="499"/>
                                          </p:stCondLst>
                                        </p:cTn>
                                        <p:tgtEl>
                                          <p:spTgt spid="20"/>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7" presetClass="entr" presetSubtype="1" fill="hold" grpId="0" nodeType="clickEffect">
                                  <p:stCondLst>
                                    <p:cond delay="0"/>
                                  </p:stCondLst>
                                  <p:childTnLst>
                                    <p:set>
                                      <p:cBhvr>
                                        <p:cTn id="148" dur="1" fill="hold">
                                          <p:stCondLst>
                                            <p:cond delay="0"/>
                                          </p:stCondLst>
                                        </p:cTn>
                                        <p:tgtEl>
                                          <p:spTgt spid="2198"/>
                                        </p:tgtEl>
                                        <p:attrNameLst>
                                          <p:attrName>style.visibility</p:attrName>
                                        </p:attrNameLst>
                                      </p:cBhvr>
                                      <p:to>
                                        <p:strVal val="visible"/>
                                      </p:to>
                                    </p:set>
                                    <p:anim calcmode="lin" valueType="num">
                                      <p:cBhvr>
                                        <p:cTn id="149" dur="500" fill="hold"/>
                                        <p:tgtEl>
                                          <p:spTgt spid="2198"/>
                                        </p:tgtEl>
                                        <p:attrNameLst>
                                          <p:attrName>ppt_x</p:attrName>
                                        </p:attrNameLst>
                                      </p:cBhvr>
                                      <p:tavLst>
                                        <p:tav tm="0">
                                          <p:val>
                                            <p:strVal val="#ppt_x"/>
                                          </p:val>
                                        </p:tav>
                                        <p:tav tm="100000">
                                          <p:val>
                                            <p:strVal val="#ppt_x"/>
                                          </p:val>
                                        </p:tav>
                                      </p:tavLst>
                                    </p:anim>
                                    <p:anim calcmode="lin" valueType="num">
                                      <p:cBhvr>
                                        <p:cTn id="150" dur="500" fill="hold"/>
                                        <p:tgtEl>
                                          <p:spTgt spid="2198"/>
                                        </p:tgtEl>
                                        <p:attrNameLst>
                                          <p:attrName>ppt_y</p:attrName>
                                        </p:attrNameLst>
                                      </p:cBhvr>
                                      <p:tavLst>
                                        <p:tav tm="0">
                                          <p:val>
                                            <p:strVal val="#ppt_y-#ppt_h/2"/>
                                          </p:val>
                                        </p:tav>
                                        <p:tav tm="100000">
                                          <p:val>
                                            <p:strVal val="#ppt_y"/>
                                          </p:val>
                                        </p:tav>
                                      </p:tavLst>
                                    </p:anim>
                                    <p:anim calcmode="lin" valueType="num">
                                      <p:cBhvr>
                                        <p:cTn id="151" dur="500" fill="hold"/>
                                        <p:tgtEl>
                                          <p:spTgt spid="2198"/>
                                        </p:tgtEl>
                                        <p:attrNameLst>
                                          <p:attrName>ppt_w</p:attrName>
                                        </p:attrNameLst>
                                      </p:cBhvr>
                                      <p:tavLst>
                                        <p:tav tm="0">
                                          <p:val>
                                            <p:strVal val="#ppt_w"/>
                                          </p:val>
                                        </p:tav>
                                        <p:tav tm="100000">
                                          <p:val>
                                            <p:strVal val="#ppt_w"/>
                                          </p:val>
                                        </p:tav>
                                      </p:tavLst>
                                    </p:anim>
                                    <p:anim calcmode="lin" valueType="num">
                                      <p:cBhvr>
                                        <p:cTn id="152" dur="500" fill="hold"/>
                                        <p:tgtEl>
                                          <p:spTgt spid="2198"/>
                                        </p:tgtEl>
                                        <p:attrNameLst>
                                          <p:attrName>ppt_h</p:attrName>
                                        </p:attrNameLst>
                                      </p:cBhvr>
                                      <p:tavLst>
                                        <p:tav tm="0">
                                          <p:val>
                                            <p:fltVal val="0"/>
                                          </p:val>
                                        </p:tav>
                                        <p:tav tm="100000">
                                          <p:val>
                                            <p:strVal val="#ppt_h"/>
                                          </p:val>
                                        </p:tav>
                                      </p:tavLst>
                                    </p:anim>
                                  </p:childTnLst>
                                </p:cTn>
                              </p:par>
                            </p:childTnLst>
                          </p:cTn>
                        </p:par>
                      </p:childTnLst>
                    </p:cTn>
                  </p:par>
                  <p:par>
                    <p:cTn id="153" fill="hold">
                      <p:stCondLst>
                        <p:cond delay="indefinite"/>
                      </p:stCondLst>
                      <p:childTnLst>
                        <p:par>
                          <p:cTn id="154" fill="hold">
                            <p:stCondLst>
                              <p:cond delay="0"/>
                            </p:stCondLst>
                            <p:childTnLst>
                              <p:par>
                                <p:cTn id="155" presetID="1" presetClass="entr" presetSubtype="0" fill="hold" nodeType="clickEffect">
                                  <p:stCondLst>
                                    <p:cond delay="0"/>
                                  </p:stCondLst>
                                  <p:childTnLst>
                                    <p:set>
                                      <p:cBhvr>
                                        <p:cTn id="156" dur="1" fill="hold">
                                          <p:stCondLst>
                                            <p:cond delay="499"/>
                                          </p:stCondLst>
                                        </p:cTn>
                                        <p:tgtEl>
                                          <p:spTgt spid="21"/>
                                        </p:tgtEl>
                                        <p:attrNameLst>
                                          <p:attrName>style.visibility</p:attrName>
                                        </p:attrNameLst>
                                      </p:cBhvr>
                                      <p:to>
                                        <p:strVal val="visible"/>
                                      </p:to>
                                    </p:set>
                                  </p:childTnLst>
                                </p:cTn>
                              </p:par>
                            </p:childTnLst>
                          </p:cTn>
                        </p:par>
                      </p:childTnLst>
                    </p:cTn>
                  </p:par>
                  <p:par>
                    <p:cTn id="157" fill="hold">
                      <p:stCondLst>
                        <p:cond delay="indefinite"/>
                      </p:stCondLst>
                      <p:childTnLst>
                        <p:par>
                          <p:cTn id="158" fill="hold">
                            <p:stCondLst>
                              <p:cond delay="0"/>
                            </p:stCondLst>
                            <p:childTnLst>
                              <p:par>
                                <p:cTn id="159" presetID="17" presetClass="entr" presetSubtype="1" fill="hold" grpId="0" nodeType="clickEffect">
                                  <p:stCondLst>
                                    <p:cond delay="0"/>
                                  </p:stCondLst>
                                  <p:childTnLst>
                                    <p:set>
                                      <p:cBhvr>
                                        <p:cTn id="160" dur="1" fill="hold">
                                          <p:stCondLst>
                                            <p:cond delay="0"/>
                                          </p:stCondLst>
                                        </p:cTn>
                                        <p:tgtEl>
                                          <p:spTgt spid="2199"/>
                                        </p:tgtEl>
                                        <p:attrNameLst>
                                          <p:attrName>style.visibility</p:attrName>
                                        </p:attrNameLst>
                                      </p:cBhvr>
                                      <p:to>
                                        <p:strVal val="visible"/>
                                      </p:to>
                                    </p:set>
                                    <p:anim calcmode="lin" valueType="num">
                                      <p:cBhvr>
                                        <p:cTn id="161" dur="500" fill="hold"/>
                                        <p:tgtEl>
                                          <p:spTgt spid="2199"/>
                                        </p:tgtEl>
                                        <p:attrNameLst>
                                          <p:attrName>ppt_x</p:attrName>
                                        </p:attrNameLst>
                                      </p:cBhvr>
                                      <p:tavLst>
                                        <p:tav tm="0">
                                          <p:val>
                                            <p:strVal val="#ppt_x"/>
                                          </p:val>
                                        </p:tav>
                                        <p:tav tm="100000">
                                          <p:val>
                                            <p:strVal val="#ppt_x"/>
                                          </p:val>
                                        </p:tav>
                                      </p:tavLst>
                                    </p:anim>
                                    <p:anim calcmode="lin" valueType="num">
                                      <p:cBhvr>
                                        <p:cTn id="162" dur="500" fill="hold"/>
                                        <p:tgtEl>
                                          <p:spTgt spid="2199"/>
                                        </p:tgtEl>
                                        <p:attrNameLst>
                                          <p:attrName>ppt_y</p:attrName>
                                        </p:attrNameLst>
                                      </p:cBhvr>
                                      <p:tavLst>
                                        <p:tav tm="0">
                                          <p:val>
                                            <p:strVal val="#ppt_y-#ppt_h/2"/>
                                          </p:val>
                                        </p:tav>
                                        <p:tav tm="100000">
                                          <p:val>
                                            <p:strVal val="#ppt_y"/>
                                          </p:val>
                                        </p:tav>
                                      </p:tavLst>
                                    </p:anim>
                                    <p:anim calcmode="lin" valueType="num">
                                      <p:cBhvr>
                                        <p:cTn id="163" dur="500" fill="hold"/>
                                        <p:tgtEl>
                                          <p:spTgt spid="2199"/>
                                        </p:tgtEl>
                                        <p:attrNameLst>
                                          <p:attrName>ppt_w</p:attrName>
                                        </p:attrNameLst>
                                      </p:cBhvr>
                                      <p:tavLst>
                                        <p:tav tm="0">
                                          <p:val>
                                            <p:strVal val="#ppt_w"/>
                                          </p:val>
                                        </p:tav>
                                        <p:tav tm="100000">
                                          <p:val>
                                            <p:strVal val="#ppt_w"/>
                                          </p:val>
                                        </p:tav>
                                      </p:tavLst>
                                    </p:anim>
                                    <p:anim calcmode="lin" valueType="num">
                                      <p:cBhvr>
                                        <p:cTn id="164" dur="500" fill="hold"/>
                                        <p:tgtEl>
                                          <p:spTgt spid="219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1" grpId="0" autoUpdateAnimBg="0"/>
      <p:bldP spid="2162" grpId="0" autoUpdateAnimBg="0"/>
      <p:bldP spid="2163" grpId="0" autoUpdateAnimBg="0"/>
      <p:bldP spid="2164" grpId="0" autoUpdateAnimBg="0"/>
      <p:bldP spid="2186" grpId="0" autoUpdateAnimBg="0"/>
      <p:bldP spid="2187" grpId="0" autoUpdateAnimBg="0"/>
      <p:bldP spid="2188" grpId="0" autoUpdateAnimBg="0"/>
      <p:bldP spid="2189" grpId="0" autoUpdateAnimBg="0"/>
      <p:bldP spid="2190" grpId="0" autoUpdateAnimBg="0"/>
      <p:bldP spid="2191" grpId="0" autoUpdateAnimBg="0"/>
      <p:bldP spid="2198" grpId="0" autoUpdateAnimBg="0"/>
      <p:bldP spid="2199"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78"/>
          <p:cNvSpPr txBox="1">
            <a:spLocks noChangeArrowheads="1"/>
          </p:cNvSpPr>
          <p:nvPr/>
        </p:nvSpPr>
        <p:spPr bwMode="auto">
          <a:xfrm>
            <a:off x="1828800" y="573088"/>
            <a:ext cx="5334000" cy="523875"/>
          </a:xfrm>
          <a:prstGeom prst="rect">
            <a:avLst/>
          </a:prstGeom>
          <a:noFill/>
          <a:ln w="9525">
            <a:noFill/>
            <a:miter lim="800000"/>
            <a:headEnd/>
            <a:tailEnd/>
          </a:ln>
        </p:spPr>
        <p:txBody>
          <a:bodyPr>
            <a:spAutoFit/>
          </a:bodyPr>
          <a:lstStyle/>
          <a:p>
            <a:pPr>
              <a:spcBef>
                <a:spcPct val="50000"/>
              </a:spcBef>
            </a:pPr>
            <a:r>
              <a:rPr lang="es-ES_tradnl" sz="2800">
                <a:latin typeface="SMMedium"/>
              </a:rPr>
              <a:t>Cómo identificar una estructura tectónica</a:t>
            </a:r>
            <a:endParaRPr lang="es-ES_tradnl" sz="2800"/>
          </a:p>
        </p:txBody>
      </p:sp>
      <p:grpSp>
        <p:nvGrpSpPr>
          <p:cNvPr id="2" name="Group 79"/>
          <p:cNvGrpSpPr>
            <a:grpSpLocks/>
          </p:cNvGrpSpPr>
          <p:nvPr/>
        </p:nvGrpSpPr>
        <p:grpSpPr bwMode="auto">
          <a:xfrm>
            <a:off x="4792663" y="4894263"/>
            <a:ext cx="4187825" cy="528637"/>
            <a:chOff x="3322" y="3263"/>
            <a:chExt cx="2638" cy="333"/>
          </a:xfrm>
        </p:grpSpPr>
        <p:pic>
          <p:nvPicPr>
            <p:cNvPr id="76838" name="Picture 80" descr="C:\dibujossm\Geología 17\t17-4g1.jpg"/>
            <p:cNvPicPr>
              <a:picLocks noChangeAspect="1" noChangeArrowheads="1"/>
            </p:cNvPicPr>
            <p:nvPr/>
          </p:nvPicPr>
          <p:blipFill>
            <a:blip r:embed="rId2"/>
            <a:srcRect l="6645" t="6667" r="6645" b="6667"/>
            <a:stretch>
              <a:fillRect/>
            </a:stretch>
          </p:blipFill>
          <p:spPr bwMode="auto">
            <a:xfrm>
              <a:off x="3322" y="3452"/>
              <a:ext cx="2638" cy="144"/>
            </a:xfrm>
            <a:prstGeom prst="rect">
              <a:avLst/>
            </a:prstGeom>
            <a:noFill/>
            <a:ln w="9525">
              <a:noFill/>
              <a:miter lim="800000"/>
              <a:headEnd/>
              <a:tailEnd/>
            </a:ln>
          </p:spPr>
        </p:pic>
        <p:grpSp>
          <p:nvGrpSpPr>
            <p:cNvPr id="3" name="Group 81"/>
            <p:cNvGrpSpPr>
              <a:grpSpLocks/>
            </p:cNvGrpSpPr>
            <p:nvPr/>
          </p:nvGrpSpPr>
          <p:grpSpPr bwMode="auto">
            <a:xfrm>
              <a:off x="3382" y="3263"/>
              <a:ext cx="2478" cy="231"/>
              <a:chOff x="3382" y="3263"/>
              <a:chExt cx="2478" cy="231"/>
            </a:xfrm>
          </p:grpSpPr>
          <p:sp>
            <p:nvSpPr>
              <p:cNvPr id="76840" name="Text Box 82"/>
              <p:cNvSpPr txBox="1">
                <a:spLocks noChangeArrowheads="1"/>
              </p:cNvSpPr>
              <p:nvPr/>
            </p:nvSpPr>
            <p:spPr bwMode="auto">
              <a:xfrm>
                <a:off x="5587" y="3263"/>
                <a:ext cx="273" cy="231"/>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b="1">
                    <a:solidFill>
                      <a:srgbClr val="FF0000"/>
                    </a:solidFill>
                  </a:rPr>
                  <a:t>C</a:t>
                </a:r>
              </a:p>
            </p:txBody>
          </p:sp>
          <p:sp>
            <p:nvSpPr>
              <p:cNvPr id="76841" name="Text Box 83"/>
              <p:cNvSpPr txBox="1">
                <a:spLocks noChangeArrowheads="1"/>
              </p:cNvSpPr>
              <p:nvPr/>
            </p:nvSpPr>
            <p:spPr bwMode="auto">
              <a:xfrm>
                <a:off x="3382" y="3263"/>
                <a:ext cx="273" cy="231"/>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b="1">
                    <a:solidFill>
                      <a:srgbClr val="FF0000"/>
                    </a:solidFill>
                  </a:rPr>
                  <a:t>A</a:t>
                </a:r>
              </a:p>
            </p:txBody>
          </p:sp>
          <p:sp>
            <p:nvSpPr>
              <p:cNvPr id="76842" name="Text Box 84"/>
              <p:cNvSpPr txBox="1">
                <a:spLocks noChangeArrowheads="1"/>
              </p:cNvSpPr>
              <p:nvPr/>
            </p:nvSpPr>
            <p:spPr bwMode="auto">
              <a:xfrm>
                <a:off x="4304" y="3263"/>
                <a:ext cx="273" cy="231"/>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b="1">
                    <a:solidFill>
                      <a:srgbClr val="FF0000"/>
                    </a:solidFill>
                  </a:rPr>
                  <a:t>C</a:t>
                </a:r>
              </a:p>
            </p:txBody>
          </p:sp>
          <p:sp>
            <p:nvSpPr>
              <p:cNvPr id="76843" name="Text Box 85"/>
              <p:cNvSpPr txBox="1">
                <a:spLocks noChangeArrowheads="1"/>
              </p:cNvSpPr>
              <p:nvPr/>
            </p:nvSpPr>
            <p:spPr bwMode="auto">
              <a:xfrm>
                <a:off x="5018" y="3263"/>
                <a:ext cx="273" cy="231"/>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b="1">
                    <a:solidFill>
                      <a:srgbClr val="FF0000"/>
                    </a:solidFill>
                  </a:rPr>
                  <a:t>B</a:t>
                </a:r>
              </a:p>
            </p:txBody>
          </p:sp>
          <p:sp>
            <p:nvSpPr>
              <p:cNvPr id="76844" name="Text Box 86"/>
              <p:cNvSpPr txBox="1">
                <a:spLocks noChangeArrowheads="1"/>
              </p:cNvSpPr>
              <p:nvPr/>
            </p:nvSpPr>
            <p:spPr bwMode="auto">
              <a:xfrm>
                <a:off x="3863" y="3263"/>
                <a:ext cx="273" cy="231"/>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b="1">
                    <a:solidFill>
                      <a:srgbClr val="FF0000"/>
                    </a:solidFill>
                  </a:rPr>
                  <a:t>B</a:t>
                </a:r>
              </a:p>
            </p:txBody>
          </p:sp>
          <p:sp>
            <p:nvSpPr>
              <p:cNvPr id="76845" name="Text Box 87"/>
              <p:cNvSpPr txBox="1">
                <a:spLocks noChangeArrowheads="1"/>
              </p:cNvSpPr>
              <p:nvPr/>
            </p:nvSpPr>
            <p:spPr bwMode="auto">
              <a:xfrm>
                <a:off x="4557" y="3263"/>
                <a:ext cx="273" cy="231"/>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b="1">
                    <a:solidFill>
                      <a:srgbClr val="FF0000"/>
                    </a:solidFill>
                  </a:rPr>
                  <a:t>A</a:t>
                </a:r>
              </a:p>
            </p:txBody>
          </p:sp>
        </p:grpSp>
      </p:grpSp>
      <p:sp>
        <p:nvSpPr>
          <p:cNvPr id="2136" name="Arc 88"/>
          <p:cNvSpPr>
            <a:spLocks/>
          </p:cNvSpPr>
          <p:nvPr/>
        </p:nvSpPr>
        <p:spPr bwMode="auto">
          <a:xfrm flipV="1">
            <a:off x="6891338" y="5200650"/>
            <a:ext cx="77787" cy="136525"/>
          </a:xfrm>
          <a:custGeom>
            <a:avLst/>
            <a:gdLst>
              <a:gd name="T0" fmla="*/ 22081323 w 21600"/>
              <a:gd name="T1" fmla="*/ 0 h 19081"/>
              <a:gd name="T2" fmla="*/ 47116419 w 21600"/>
              <a:gd name="T3" fmla="*/ 2147483647 h 19081"/>
              <a:gd name="T4" fmla="*/ 0 w 21600"/>
              <a:gd name="T5" fmla="*/ 2147483647 h 19081"/>
              <a:gd name="T6" fmla="*/ 0 60000 65536"/>
              <a:gd name="T7" fmla="*/ 0 60000 65536"/>
              <a:gd name="T8" fmla="*/ 0 60000 65536"/>
              <a:gd name="T9" fmla="*/ 0 w 21600"/>
              <a:gd name="T10" fmla="*/ 0 h 19081"/>
              <a:gd name="T11" fmla="*/ 21600 w 21600"/>
              <a:gd name="T12" fmla="*/ 19081 h 19081"/>
            </a:gdLst>
            <a:ahLst/>
            <a:cxnLst>
              <a:cxn ang="T6">
                <a:pos x="T0" y="T1"/>
              </a:cxn>
              <a:cxn ang="T7">
                <a:pos x="T2" y="T3"/>
              </a:cxn>
              <a:cxn ang="T8">
                <a:pos x="T4" y="T5"/>
              </a:cxn>
            </a:cxnLst>
            <a:rect l="T9" t="T10" r="T11" b="T12"/>
            <a:pathLst>
              <a:path w="21600" h="19081" fill="none" extrusionOk="0">
                <a:moveTo>
                  <a:pt x="10123" y="-1"/>
                </a:moveTo>
                <a:cubicBezTo>
                  <a:pt x="17184" y="3746"/>
                  <a:pt x="21600" y="11086"/>
                  <a:pt x="21600" y="19081"/>
                </a:cubicBezTo>
              </a:path>
              <a:path w="21600" h="19081" stroke="0" extrusionOk="0">
                <a:moveTo>
                  <a:pt x="10123" y="-1"/>
                </a:moveTo>
                <a:cubicBezTo>
                  <a:pt x="17184" y="3746"/>
                  <a:pt x="21600" y="11086"/>
                  <a:pt x="21600" y="19081"/>
                </a:cubicBezTo>
                <a:lnTo>
                  <a:pt x="0" y="19081"/>
                </a:lnTo>
                <a:close/>
              </a:path>
            </a:pathLst>
          </a:custGeom>
          <a:noFill/>
          <a:ln w="22225">
            <a:solidFill>
              <a:srgbClr val="00FF00"/>
            </a:solidFill>
            <a:round/>
            <a:headEnd/>
            <a:tailEnd type="arrow" w="sm" len="sm"/>
          </a:ln>
        </p:spPr>
        <p:txBody>
          <a:bodyPr lIns="90000" tIns="46800" rIns="90000" bIns="46800" anchor="ctr">
            <a:spAutoFit/>
          </a:bodyPr>
          <a:lstStyle/>
          <a:p>
            <a:endParaRPr lang="es-ES_tradnl"/>
          </a:p>
        </p:txBody>
      </p:sp>
      <p:sp>
        <p:nvSpPr>
          <p:cNvPr id="2137" name="Text Box 89"/>
          <p:cNvSpPr txBox="1">
            <a:spLocks noChangeArrowheads="1"/>
          </p:cNvSpPr>
          <p:nvPr/>
        </p:nvSpPr>
        <p:spPr bwMode="auto">
          <a:xfrm>
            <a:off x="133350" y="3805238"/>
            <a:ext cx="8853488" cy="290512"/>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300"/>
              <a:t>Si los estratos no están horizontales, la repetición de materiales en la superficie indica la existencia de una estructura.</a:t>
            </a:r>
          </a:p>
        </p:txBody>
      </p:sp>
      <p:sp>
        <p:nvSpPr>
          <p:cNvPr id="2138" name="Text Box 90"/>
          <p:cNvSpPr txBox="1">
            <a:spLocks noChangeArrowheads="1"/>
          </p:cNvSpPr>
          <p:nvPr/>
        </p:nvSpPr>
        <p:spPr bwMode="auto">
          <a:xfrm>
            <a:off x="196850" y="4529138"/>
            <a:ext cx="4459288" cy="319087"/>
          </a:xfrm>
          <a:prstGeom prst="rect">
            <a:avLst/>
          </a:prstGeom>
          <a:solidFill>
            <a:srgbClr val="A3F9D2"/>
          </a:solidFill>
          <a:ln w="28575">
            <a:solidFill>
              <a:srgbClr val="006600"/>
            </a:solidFill>
            <a:miter lim="800000"/>
            <a:headEnd/>
            <a:tailEnd type="none" w="lg" len="med"/>
          </a:ln>
        </p:spPr>
        <p:txBody>
          <a:bodyPr lIns="90000" tIns="46800" rIns="90000" bIns="46800" anchor="ctr">
            <a:spAutoFit/>
          </a:bodyPr>
          <a:lstStyle/>
          <a:p>
            <a:pPr algn="ctr">
              <a:spcBef>
                <a:spcPct val="50000"/>
              </a:spcBef>
            </a:pPr>
            <a:r>
              <a:rPr lang="es-ES_tradnl" sz="1300"/>
              <a:t>Si la repetición es simétrica la estructura es un pliegue.</a:t>
            </a:r>
            <a:endParaRPr lang="es-ES_tradnl" sz="1400"/>
          </a:p>
        </p:txBody>
      </p:sp>
      <p:sp>
        <p:nvSpPr>
          <p:cNvPr id="2139" name="Text Box 91"/>
          <p:cNvSpPr txBox="1">
            <a:spLocks noChangeArrowheads="1"/>
          </p:cNvSpPr>
          <p:nvPr/>
        </p:nvSpPr>
        <p:spPr bwMode="auto">
          <a:xfrm>
            <a:off x="409575" y="5570538"/>
            <a:ext cx="3927475" cy="48895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300"/>
              <a:t>Si </a:t>
            </a:r>
            <a:r>
              <a:rPr lang="es-ES_tradnl" sz="1300">
                <a:solidFill>
                  <a:srgbClr val="006600"/>
                </a:solidFill>
              </a:rPr>
              <a:t>el material central</a:t>
            </a:r>
            <a:r>
              <a:rPr lang="es-ES_tradnl" sz="1300"/>
              <a:t> es el </a:t>
            </a:r>
            <a:r>
              <a:rPr lang="es-ES_tradnl" sz="1300">
                <a:solidFill>
                  <a:srgbClr val="FF0000"/>
                </a:solidFill>
              </a:rPr>
              <a:t>más antiguo</a:t>
            </a:r>
            <a:r>
              <a:rPr lang="es-ES_tradnl" sz="1300"/>
              <a:t> es un </a:t>
            </a:r>
            <a:r>
              <a:rPr lang="es-ES_tradnl" sz="1300">
                <a:solidFill>
                  <a:srgbClr val="FF0000"/>
                </a:solidFill>
              </a:rPr>
              <a:t>anticlinal</a:t>
            </a:r>
            <a:r>
              <a:rPr lang="es-ES_tradnl" sz="1300"/>
              <a:t>, si es el </a:t>
            </a:r>
            <a:r>
              <a:rPr lang="es-ES_tradnl" sz="1300">
                <a:solidFill>
                  <a:srgbClr val="FF0000"/>
                </a:solidFill>
              </a:rPr>
              <a:t>más moderno</a:t>
            </a:r>
            <a:r>
              <a:rPr lang="es-ES_tradnl" sz="1300"/>
              <a:t> será un </a:t>
            </a:r>
            <a:r>
              <a:rPr lang="es-ES_tradnl" sz="1300">
                <a:solidFill>
                  <a:srgbClr val="FF0000"/>
                </a:solidFill>
              </a:rPr>
              <a:t>sinclinal</a:t>
            </a:r>
            <a:r>
              <a:rPr lang="es-ES_tradnl" sz="1300"/>
              <a:t>.</a:t>
            </a:r>
          </a:p>
        </p:txBody>
      </p:sp>
      <p:sp>
        <p:nvSpPr>
          <p:cNvPr id="2140" name="Text Box 92"/>
          <p:cNvSpPr txBox="1">
            <a:spLocks noChangeArrowheads="1"/>
          </p:cNvSpPr>
          <p:nvPr/>
        </p:nvSpPr>
        <p:spPr bwMode="auto">
          <a:xfrm>
            <a:off x="4730750" y="4537075"/>
            <a:ext cx="4248150" cy="319088"/>
          </a:xfrm>
          <a:prstGeom prst="rect">
            <a:avLst/>
          </a:prstGeom>
          <a:solidFill>
            <a:srgbClr val="A3F9D2"/>
          </a:solidFill>
          <a:ln w="28575">
            <a:solidFill>
              <a:srgbClr val="006600"/>
            </a:solidFill>
            <a:miter lim="800000"/>
            <a:headEnd/>
            <a:tailEnd type="none" w="lg" len="med"/>
          </a:ln>
        </p:spPr>
        <p:txBody>
          <a:bodyPr lIns="18000" tIns="46800" rIns="18000" bIns="46800" anchor="ctr">
            <a:spAutoFit/>
          </a:bodyPr>
          <a:lstStyle/>
          <a:p>
            <a:pPr algn="ctr">
              <a:spcBef>
                <a:spcPct val="50000"/>
              </a:spcBef>
            </a:pPr>
            <a:r>
              <a:rPr lang="es-ES_tradnl" sz="1300"/>
              <a:t>Si la repetición sigue un orden la estructura es una falla.</a:t>
            </a:r>
          </a:p>
        </p:txBody>
      </p:sp>
      <p:sp>
        <p:nvSpPr>
          <p:cNvPr id="2141" name="Text Box 93"/>
          <p:cNvSpPr txBox="1">
            <a:spLocks noChangeArrowheads="1"/>
          </p:cNvSpPr>
          <p:nvPr/>
        </p:nvSpPr>
        <p:spPr bwMode="auto">
          <a:xfrm>
            <a:off x="5060950" y="5562600"/>
            <a:ext cx="3752850" cy="687388"/>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300"/>
              <a:t>Si el </a:t>
            </a:r>
            <a:r>
              <a:rPr lang="es-ES_tradnl" sz="1300">
                <a:solidFill>
                  <a:srgbClr val="006600"/>
                </a:solidFill>
              </a:rPr>
              <a:t>plano de falla buza hacia</a:t>
            </a:r>
            <a:r>
              <a:rPr lang="es-ES_tradnl" sz="1300"/>
              <a:t> el material </a:t>
            </a:r>
            <a:r>
              <a:rPr lang="es-ES_tradnl" sz="1300">
                <a:solidFill>
                  <a:srgbClr val="FF0000"/>
                </a:solidFill>
              </a:rPr>
              <a:t>más moderno</a:t>
            </a:r>
            <a:r>
              <a:rPr lang="es-ES_tradnl" sz="1300"/>
              <a:t> será una </a:t>
            </a:r>
            <a:r>
              <a:rPr lang="es-ES_tradnl" sz="1300">
                <a:solidFill>
                  <a:srgbClr val="FF0000"/>
                </a:solidFill>
              </a:rPr>
              <a:t>falla normal</a:t>
            </a:r>
            <a:r>
              <a:rPr lang="es-ES_tradnl" sz="1300"/>
              <a:t>, si buza hacia el material </a:t>
            </a:r>
            <a:r>
              <a:rPr lang="es-ES_tradnl" sz="1300">
                <a:solidFill>
                  <a:srgbClr val="FF0000"/>
                </a:solidFill>
              </a:rPr>
              <a:t>más antiguo</a:t>
            </a:r>
            <a:r>
              <a:rPr lang="es-ES_tradnl" sz="1300"/>
              <a:t>, una </a:t>
            </a:r>
            <a:r>
              <a:rPr lang="es-ES_tradnl" sz="1300">
                <a:solidFill>
                  <a:srgbClr val="FF0000"/>
                </a:solidFill>
              </a:rPr>
              <a:t>falla inversa</a:t>
            </a:r>
            <a:r>
              <a:rPr lang="es-ES_tradnl" sz="1300"/>
              <a:t>.</a:t>
            </a:r>
          </a:p>
        </p:txBody>
      </p:sp>
      <p:grpSp>
        <p:nvGrpSpPr>
          <p:cNvPr id="4" name="Group 94"/>
          <p:cNvGrpSpPr>
            <a:grpSpLocks/>
          </p:cNvGrpSpPr>
          <p:nvPr/>
        </p:nvGrpSpPr>
        <p:grpSpPr bwMode="auto">
          <a:xfrm>
            <a:off x="280988" y="1201738"/>
            <a:ext cx="3959225" cy="2457450"/>
            <a:chOff x="393" y="1267"/>
            <a:chExt cx="2494" cy="1548"/>
          </a:xfrm>
        </p:grpSpPr>
        <p:pic>
          <p:nvPicPr>
            <p:cNvPr id="76832" name="Picture 95" descr="C:\dibujossm\Geología 17\t17-4f.jpg"/>
            <p:cNvPicPr>
              <a:picLocks noChangeAspect="1" noChangeArrowheads="1"/>
            </p:cNvPicPr>
            <p:nvPr/>
          </p:nvPicPr>
          <p:blipFill>
            <a:blip r:embed="rId3"/>
            <a:srcRect/>
            <a:stretch>
              <a:fillRect/>
            </a:stretch>
          </p:blipFill>
          <p:spPr bwMode="auto">
            <a:xfrm>
              <a:off x="393" y="1267"/>
              <a:ext cx="2494" cy="1548"/>
            </a:xfrm>
            <a:prstGeom prst="rect">
              <a:avLst/>
            </a:prstGeom>
            <a:noFill/>
            <a:ln w="9525">
              <a:noFill/>
              <a:miter lim="800000"/>
              <a:headEnd/>
              <a:tailEnd/>
            </a:ln>
          </p:spPr>
        </p:pic>
        <p:sp>
          <p:nvSpPr>
            <p:cNvPr id="76833" name="Text Box 96"/>
            <p:cNvSpPr txBox="1">
              <a:spLocks noChangeArrowheads="1"/>
            </p:cNvSpPr>
            <p:nvPr/>
          </p:nvSpPr>
          <p:spPr bwMode="auto">
            <a:xfrm>
              <a:off x="2336" y="1428"/>
              <a:ext cx="273" cy="231"/>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b="1">
                  <a:solidFill>
                    <a:srgbClr val="FF0000"/>
                  </a:solidFill>
                </a:rPr>
                <a:t>C</a:t>
              </a:r>
            </a:p>
          </p:txBody>
        </p:sp>
        <p:sp>
          <p:nvSpPr>
            <p:cNvPr id="76834" name="Text Box 97"/>
            <p:cNvSpPr txBox="1">
              <a:spLocks noChangeArrowheads="1"/>
            </p:cNvSpPr>
            <p:nvPr/>
          </p:nvSpPr>
          <p:spPr bwMode="auto">
            <a:xfrm>
              <a:off x="735" y="1320"/>
              <a:ext cx="273" cy="231"/>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b="1">
                  <a:solidFill>
                    <a:srgbClr val="FF0000"/>
                  </a:solidFill>
                </a:rPr>
                <a:t>C</a:t>
              </a:r>
            </a:p>
          </p:txBody>
        </p:sp>
        <p:sp>
          <p:nvSpPr>
            <p:cNvPr id="76835" name="Text Box 98"/>
            <p:cNvSpPr txBox="1">
              <a:spLocks noChangeArrowheads="1"/>
            </p:cNvSpPr>
            <p:nvPr/>
          </p:nvSpPr>
          <p:spPr bwMode="auto">
            <a:xfrm>
              <a:off x="1516" y="1374"/>
              <a:ext cx="273" cy="231"/>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b="1">
                  <a:solidFill>
                    <a:srgbClr val="FF0000"/>
                  </a:solidFill>
                </a:rPr>
                <a:t>D</a:t>
              </a:r>
            </a:p>
          </p:txBody>
        </p:sp>
        <p:sp>
          <p:nvSpPr>
            <p:cNvPr id="76836" name="Text Box 99"/>
            <p:cNvSpPr txBox="1">
              <a:spLocks noChangeArrowheads="1"/>
            </p:cNvSpPr>
            <p:nvPr/>
          </p:nvSpPr>
          <p:spPr bwMode="auto">
            <a:xfrm>
              <a:off x="1945" y="1410"/>
              <a:ext cx="273" cy="231"/>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b="1">
                  <a:solidFill>
                    <a:srgbClr val="FF0000"/>
                  </a:solidFill>
                </a:rPr>
                <a:t>B</a:t>
              </a:r>
            </a:p>
          </p:txBody>
        </p:sp>
        <p:sp>
          <p:nvSpPr>
            <p:cNvPr id="76837" name="Text Box 100"/>
            <p:cNvSpPr txBox="1">
              <a:spLocks noChangeArrowheads="1"/>
            </p:cNvSpPr>
            <p:nvPr/>
          </p:nvSpPr>
          <p:spPr bwMode="auto">
            <a:xfrm>
              <a:off x="1098" y="1338"/>
              <a:ext cx="273" cy="231"/>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b="1">
                  <a:solidFill>
                    <a:srgbClr val="FF0000"/>
                  </a:solidFill>
                </a:rPr>
                <a:t>B</a:t>
              </a:r>
            </a:p>
          </p:txBody>
        </p:sp>
      </p:grpSp>
      <p:grpSp>
        <p:nvGrpSpPr>
          <p:cNvPr id="5" name="Group 101"/>
          <p:cNvGrpSpPr>
            <a:grpSpLocks/>
          </p:cNvGrpSpPr>
          <p:nvPr/>
        </p:nvGrpSpPr>
        <p:grpSpPr bwMode="auto">
          <a:xfrm>
            <a:off x="4945063" y="1227138"/>
            <a:ext cx="3959225" cy="2428875"/>
            <a:chOff x="3331" y="1283"/>
            <a:chExt cx="2494" cy="1530"/>
          </a:xfrm>
        </p:grpSpPr>
        <p:pic>
          <p:nvPicPr>
            <p:cNvPr id="76824" name="Picture 102" descr="C:\dibujossm\Geología 17\t17-4g.jpg"/>
            <p:cNvPicPr>
              <a:picLocks noChangeAspect="1" noChangeArrowheads="1"/>
            </p:cNvPicPr>
            <p:nvPr/>
          </p:nvPicPr>
          <p:blipFill>
            <a:blip r:embed="rId4"/>
            <a:srcRect/>
            <a:stretch>
              <a:fillRect/>
            </a:stretch>
          </p:blipFill>
          <p:spPr bwMode="auto">
            <a:xfrm>
              <a:off x="3331" y="1283"/>
              <a:ext cx="2494" cy="1530"/>
            </a:xfrm>
            <a:prstGeom prst="rect">
              <a:avLst/>
            </a:prstGeom>
            <a:noFill/>
            <a:ln w="9525">
              <a:noFill/>
              <a:miter lim="800000"/>
              <a:headEnd/>
              <a:tailEnd/>
            </a:ln>
          </p:spPr>
        </p:pic>
        <p:grpSp>
          <p:nvGrpSpPr>
            <p:cNvPr id="6" name="Group 103"/>
            <p:cNvGrpSpPr>
              <a:grpSpLocks/>
            </p:cNvGrpSpPr>
            <p:nvPr/>
          </p:nvGrpSpPr>
          <p:grpSpPr bwMode="auto">
            <a:xfrm>
              <a:off x="3756" y="1307"/>
              <a:ext cx="1838" cy="379"/>
              <a:chOff x="3756" y="1343"/>
              <a:chExt cx="1838" cy="379"/>
            </a:xfrm>
          </p:grpSpPr>
          <p:sp>
            <p:nvSpPr>
              <p:cNvPr id="76826" name="Text Box 104"/>
              <p:cNvSpPr txBox="1">
                <a:spLocks noChangeArrowheads="1"/>
              </p:cNvSpPr>
              <p:nvPr/>
            </p:nvSpPr>
            <p:spPr bwMode="auto">
              <a:xfrm>
                <a:off x="5321" y="1491"/>
                <a:ext cx="273" cy="231"/>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b="1">
                    <a:solidFill>
                      <a:srgbClr val="FF0000"/>
                    </a:solidFill>
                  </a:rPr>
                  <a:t>C</a:t>
                </a:r>
              </a:p>
            </p:txBody>
          </p:sp>
          <p:sp>
            <p:nvSpPr>
              <p:cNvPr id="76827" name="Text Box 105"/>
              <p:cNvSpPr txBox="1">
                <a:spLocks noChangeArrowheads="1"/>
              </p:cNvSpPr>
              <p:nvPr/>
            </p:nvSpPr>
            <p:spPr bwMode="auto">
              <a:xfrm>
                <a:off x="3756" y="1343"/>
                <a:ext cx="273" cy="231"/>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b="1">
                    <a:solidFill>
                      <a:srgbClr val="FF0000"/>
                    </a:solidFill>
                  </a:rPr>
                  <a:t>A</a:t>
                </a:r>
              </a:p>
            </p:txBody>
          </p:sp>
          <p:sp>
            <p:nvSpPr>
              <p:cNvPr id="76828" name="Text Box 106"/>
              <p:cNvSpPr txBox="1">
                <a:spLocks noChangeArrowheads="1"/>
              </p:cNvSpPr>
              <p:nvPr/>
            </p:nvSpPr>
            <p:spPr bwMode="auto">
              <a:xfrm>
                <a:off x="4397" y="1409"/>
                <a:ext cx="273" cy="231"/>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b="1">
                    <a:solidFill>
                      <a:srgbClr val="FF0000"/>
                    </a:solidFill>
                  </a:rPr>
                  <a:t>C</a:t>
                </a:r>
              </a:p>
            </p:txBody>
          </p:sp>
          <p:sp>
            <p:nvSpPr>
              <p:cNvPr id="76829" name="Text Box 107"/>
              <p:cNvSpPr txBox="1">
                <a:spLocks noChangeArrowheads="1"/>
              </p:cNvSpPr>
              <p:nvPr/>
            </p:nvSpPr>
            <p:spPr bwMode="auto">
              <a:xfrm>
                <a:off x="4866" y="1441"/>
                <a:ext cx="273" cy="231"/>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b="1">
                    <a:solidFill>
                      <a:srgbClr val="FF0000"/>
                    </a:solidFill>
                  </a:rPr>
                  <a:t>B</a:t>
                </a:r>
              </a:p>
            </p:txBody>
          </p:sp>
          <p:sp>
            <p:nvSpPr>
              <p:cNvPr id="76830" name="Text Box 108"/>
              <p:cNvSpPr txBox="1">
                <a:spLocks noChangeArrowheads="1"/>
              </p:cNvSpPr>
              <p:nvPr/>
            </p:nvSpPr>
            <p:spPr bwMode="auto">
              <a:xfrm>
                <a:off x="4091" y="1369"/>
                <a:ext cx="273" cy="231"/>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b="1">
                    <a:solidFill>
                      <a:srgbClr val="FF0000"/>
                    </a:solidFill>
                  </a:rPr>
                  <a:t>B</a:t>
                </a:r>
              </a:p>
            </p:txBody>
          </p:sp>
          <p:sp>
            <p:nvSpPr>
              <p:cNvPr id="76831" name="Text Box 109"/>
              <p:cNvSpPr txBox="1">
                <a:spLocks noChangeArrowheads="1"/>
              </p:cNvSpPr>
              <p:nvPr/>
            </p:nvSpPr>
            <p:spPr bwMode="auto">
              <a:xfrm>
                <a:off x="4563" y="1411"/>
                <a:ext cx="273" cy="231"/>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b="1">
                    <a:solidFill>
                      <a:srgbClr val="FF0000"/>
                    </a:solidFill>
                  </a:rPr>
                  <a:t>A</a:t>
                </a:r>
              </a:p>
            </p:txBody>
          </p:sp>
        </p:grpSp>
      </p:grpSp>
      <p:sp>
        <p:nvSpPr>
          <p:cNvPr id="2158" name="Line 110"/>
          <p:cNvSpPr>
            <a:spLocks noChangeShapeType="1"/>
          </p:cNvSpPr>
          <p:nvPr/>
        </p:nvSpPr>
        <p:spPr bwMode="auto">
          <a:xfrm flipH="1" flipV="1">
            <a:off x="6678613" y="5099050"/>
            <a:ext cx="555625" cy="536575"/>
          </a:xfrm>
          <a:prstGeom prst="line">
            <a:avLst/>
          </a:prstGeom>
          <a:noFill/>
          <a:ln w="22225">
            <a:solidFill>
              <a:srgbClr val="00FF00"/>
            </a:solidFill>
            <a:round/>
            <a:headEnd/>
            <a:tailEnd type="none" w="lg" len="med"/>
          </a:ln>
        </p:spPr>
        <p:txBody>
          <a:bodyPr lIns="90000" tIns="46800" rIns="90000" bIns="46800" anchor="ctr">
            <a:spAutoFit/>
          </a:bodyPr>
          <a:lstStyle/>
          <a:p>
            <a:endParaRPr lang="es-ES"/>
          </a:p>
        </p:txBody>
      </p:sp>
      <p:sp>
        <p:nvSpPr>
          <p:cNvPr id="2159" name="Line 111"/>
          <p:cNvSpPr>
            <a:spLocks noChangeShapeType="1"/>
          </p:cNvSpPr>
          <p:nvPr/>
        </p:nvSpPr>
        <p:spPr bwMode="auto">
          <a:xfrm>
            <a:off x="6294438" y="5194300"/>
            <a:ext cx="1184275" cy="0"/>
          </a:xfrm>
          <a:prstGeom prst="line">
            <a:avLst/>
          </a:prstGeom>
          <a:noFill/>
          <a:ln w="22225">
            <a:solidFill>
              <a:srgbClr val="00FF00"/>
            </a:solidFill>
            <a:round/>
            <a:headEnd/>
            <a:tailEnd type="none" w="lg" len="med"/>
          </a:ln>
        </p:spPr>
        <p:txBody>
          <a:bodyPr wrap="none" lIns="90000" tIns="46800" rIns="90000" bIns="46800" anchor="ctr">
            <a:spAutoFit/>
          </a:bodyPr>
          <a:lstStyle/>
          <a:p>
            <a:endParaRPr lang="es-ES"/>
          </a:p>
        </p:txBody>
      </p:sp>
      <p:grpSp>
        <p:nvGrpSpPr>
          <p:cNvPr id="7" name="Group 112"/>
          <p:cNvGrpSpPr>
            <a:grpSpLocks/>
          </p:cNvGrpSpPr>
          <p:nvPr/>
        </p:nvGrpSpPr>
        <p:grpSpPr bwMode="auto">
          <a:xfrm>
            <a:off x="506413" y="4918075"/>
            <a:ext cx="3525837" cy="511175"/>
            <a:chOff x="487" y="3278"/>
            <a:chExt cx="2221" cy="322"/>
          </a:xfrm>
        </p:grpSpPr>
        <p:grpSp>
          <p:nvGrpSpPr>
            <p:cNvPr id="8" name="Group 113"/>
            <p:cNvGrpSpPr>
              <a:grpSpLocks/>
            </p:cNvGrpSpPr>
            <p:nvPr/>
          </p:nvGrpSpPr>
          <p:grpSpPr bwMode="auto">
            <a:xfrm>
              <a:off x="487" y="3278"/>
              <a:ext cx="2081" cy="231"/>
              <a:chOff x="487" y="3278"/>
              <a:chExt cx="2081" cy="231"/>
            </a:xfrm>
          </p:grpSpPr>
          <p:sp>
            <p:nvSpPr>
              <p:cNvPr id="76819" name="Text Box 114"/>
              <p:cNvSpPr txBox="1">
                <a:spLocks noChangeArrowheads="1"/>
              </p:cNvSpPr>
              <p:nvPr/>
            </p:nvSpPr>
            <p:spPr bwMode="auto">
              <a:xfrm>
                <a:off x="2295" y="3278"/>
                <a:ext cx="273" cy="231"/>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b="1">
                    <a:solidFill>
                      <a:srgbClr val="FF0000"/>
                    </a:solidFill>
                  </a:rPr>
                  <a:t>C</a:t>
                </a:r>
              </a:p>
            </p:txBody>
          </p:sp>
          <p:sp>
            <p:nvSpPr>
              <p:cNvPr id="76820" name="Text Box 115"/>
              <p:cNvSpPr txBox="1">
                <a:spLocks noChangeArrowheads="1"/>
              </p:cNvSpPr>
              <p:nvPr/>
            </p:nvSpPr>
            <p:spPr bwMode="auto">
              <a:xfrm>
                <a:off x="487" y="3278"/>
                <a:ext cx="273" cy="231"/>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b="1">
                    <a:solidFill>
                      <a:srgbClr val="FF0000"/>
                    </a:solidFill>
                  </a:rPr>
                  <a:t>C</a:t>
                </a:r>
              </a:p>
            </p:txBody>
          </p:sp>
          <p:sp>
            <p:nvSpPr>
              <p:cNvPr id="76821" name="Text Box 116"/>
              <p:cNvSpPr txBox="1">
                <a:spLocks noChangeArrowheads="1"/>
              </p:cNvSpPr>
              <p:nvPr/>
            </p:nvSpPr>
            <p:spPr bwMode="auto">
              <a:xfrm>
                <a:off x="1403" y="3278"/>
                <a:ext cx="273" cy="231"/>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b="1">
                    <a:solidFill>
                      <a:srgbClr val="FF0000"/>
                    </a:solidFill>
                  </a:rPr>
                  <a:t>D</a:t>
                </a:r>
              </a:p>
            </p:txBody>
          </p:sp>
          <p:sp>
            <p:nvSpPr>
              <p:cNvPr id="76822" name="Text Box 117"/>
              <p:cNvSpPr txBox="1">
                <a:spLocks noChangeArrowheads="1"/>
              </p:cNvSpPr>
              <p:nvPr/>
            </p:nvSpPr>
            <p:spPr bwMode="auto">
              <a:xfrm>
                <a:off x="1832" y="3278"/>
                <a:ext cx="273" cy="231"/>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b="1">
                    <a:solidFill>
                      <a:srgbClr val="FF0000"/>
                    </a:solidFill>
                  </a:rPr>
                  <a:t>B</a:t>
                </a:r>
              </a:p>
            </p:txBody>
          </p:sp>
          <p:sp>
            <p:nvSpPr>
              <p:cNvPr id="76823" name="Text Box 118"/>
              <p:cNvSpPr txBox="1">
                <a:spLocks noChangeArrowheads="1"/>
              </p:cNvSpPr>
              <p:nvPr/>
            </p:nvSpPr>
            <p:spPr bwMode="auto">
              <a:xfrm>
                <a:off x="832" y="3278"/>
                <a:ext cx="273" cy="231"/>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b="1">
                    <a:solidFill>
                      <a:srgbClr val="FF0000"/>
                    </a:solidFill>
                  </a:rPr>
                  <a:t>B</a:t>
                </a:r>
              </a:p>
            </p:txBody>
          </p:sp>
        </p:grpSp>
        <p:pic>
          <p:nvPicPr>
            <p:cNvPr id="76818" name="Picture 119" descr="C:\dibujossm\Geología 17\t17-4f1.jpg"/>
            <p:cNvPicPr>
              <a:picLocks noChangeAspect="1" noChangeArrowheads="1"/>
            </p:cNvPicPr>
            <p:nvPr/>
          </p:nvPicPr>
          <p:blipFill>
            <a:blip r:embed="rId5"/>
            <a:srcRect b="38020"/>
            <a:stretch>
              <a:fillRect/>
            </a:stretch>
          </p:blipFill>
          <p:spPr bwMode="auto">
            <a:xfrm>
              <a:off x="494" y="3463"/>
              <a:ext cx="2214" cy="137"/>
            </a:xfrm>
            <a:prstGeom prst="rect">
              <a:avLst/>
            </a:prstGeom>
            <a:noFill/>
            <a:ln w="9525">
              <a:noFill/>
              <a:miter lim="800000"/>
              <a:headEnd/>
              <a:tailEnd/>
            </a:ln>
          </p:spPr>
        </p:pic>
      </p:grpSp>
      <p:sp>
        <p:nvSpPr>
          <p:cNvPr id="2168" name="Line 120"/>
          <p:cNvSpPr>
            <a:spLocks noChangeShapeType="1"/>
          </p:cNvSpPr>
          <p:nvPr/>
        </p:nvSpPr>
        <p:spPr bwMode="auto">
          <a:xfrm>
            <a:off x="4683125" y="4521200"/>
            <a:ext cx="0" cy="1747838"/>
          </a:xfrm>
          <a:prstGeom prst="line">
            <a:avLst/>
          </a:prstGeom>
          <a:noFill/>
          <a:ln w="76200">
            <a:solidFill>
              <a:srgbClr val="006600"/>
            </a:solidFill>
            <a:round/>
            <a:headEnd/>
            <a:tailEnd type="none" w="lg" len="med"/>
          </a:ln>
        </p:spPr>
        <p:txBody>
          <a:bodyPr lIns="90000" tIns="46800" rIns="90000" bIns="46800" anchor="ctr">
            <a:spAutoFit/>
          </a:bodyPr>
          <a:lstStyle/>
          <a:p>
            <a:endParaRPr lang="es-ES"/>
          </a:p>
        </p:txBody>
      </p:sp>
      <p:sp>
        <p:nvSpPr>
          <p:cNvPr id="2169" name="Text Box 121"/>
          <p:cNvSpPr txBox="1">
            <a:spLocks noChangeArrowheads="1"/>
          </p:cNvSpPr>
          <p:nvPr/>
        </p:nvSpPr>
        <p:spPr bwMode="auto">
          <a:xfrm>
            <a:off x="6735763" y="5203825"/>
            <a:ext cx="1689100" cy="274638"/>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200">
                <a:solidFill>
                  <a:srgbClr val="66FF33"/>
                </a:solidFill>
              </a:rPr>
              <a:t>Buzamiento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7" presetClass="entr" presetSubtype="1" fill="hold" grpId="0" nodeType="clickEffect">
                                  <p:stCondLst>
                                    <p:cond delay="0"/>
                                  </p:stCondLst>
                                  <p:childTnLst>
                                    <p:set>
                                      <p:cBhvr>
                                        <p:cTn id="14" dur="1" fill="hold">
                                          <p:stCondLst>
                                            <p:cond delay="0"/>
                                          </p:stCondLst>
                                        </p:cTn>
                                        <p:tgtEl>
                                          <p:spTgt spid="2137"/>
                                        </p:tgtEl>
                                        <p:attrNameLst>
                                          <p:attrName>style.visibility</p:attrName>
                                        </p:attrNameLst>
                                      </p:cBhvr>
                                      <p:to>
                                        <p:strVal val="visible"/>
                                      </p:to>
                                    </p:set>
                                    <p:anim calcmode="lin" valueType="num">
                                      <p:cBhvr>
                                        <p:cTn id="15" dur="500" fill="hold"/>
                                        <p:tgtEl>
                                          <p:spTgt spid="2137"/>
                                        </p:tgtEl>
                                        <p:attrNameLst>
                                          <p:attrName>ppt_x</p:attrName>
                                        </p:attrNameLst>
                                      </p:cBhvr>
                                      <p:tavLst>
                                        <p:tav tm="0">
                                          <p:val>
                                            <p:strVal val="#ppt_x"/>
                                          </p:val>
                                        </p:tav>
                                        <p:tav tm="100000">
                                          <p:val>
                                            <p:strVal val="#ppt_x"/>
                                          </p:val>
                                        </p:tav>
                                      </p:tavLst>
                                    </p:anim>
                                    <p:anim calcmode="lin" valueType="num">
                                      <p:cBhvr>
                                        <p:cTn id="16" dur="500" fill="hold"/>
                                        <p:tgtEl>
                                          <p:spTgt spid="2137"/>
                                        </p:tgtEl>
                                        <p:attrNameLst>
                                          <p:attrName>ppt_y</p:attrName>
                                        </p:attrNameLst>
                                      </p:cBhvr>
                                      <p:tavLst>
                                        <p:tav tm="0">
                                          <p:val>
                                            <p:strVal val="#ppt_y-#ppt_h/2"/>
                                          </p:val>
                                        </p:tav>
                                        <p:tav tm="100000">
                                          <p:val>
                                            <p:strVal val="#ppt_y"/>
                                          </p:val>
                                        </p:tav>
                                      </p:tavLst>
                                    </p:anim>
                                    <p:anim calcmode="lin" valueType="num">
                                      <p:cBhvr>
                                        <p:cTn id="17" dur="500" fill="hold"/>
                                        <p:tgtEl>
                                          <p:spTgt spid="2137"/>
                                        </p:tgtEl>
                                        <p:attrNameLst>
                                          <p:attrName>ppt_w</p:attrName>
                                        </p:attrNameLst>
                                      </p:cBhvr>
                                      <p:tavLst>
                                        <p:tav tm="0">
                                          <p:val>
                                            <p:strVal val="#ppt_w"/>
                                          </p:val>
                                        </p:tav>
                                        <p:tav tm="100000">
                                          <p:val>
                                            <p:strVal val="#ppt_w"/>
                                          </p:val>
                                        </p:tav>
                                      </p:tavLst>
                                    </p:anim>
                                    <p:anim calcmode="lin" valueType="num">
                                      <p:cBhvr>
                                        <p:cTn id="18" dur="500" fill="hold"/>
                                        <p:tgtEl>
                                          <p:spTgt spid="2137"/>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2138"/>
                                        </p:tgtEl>
                                        <p:attrNameLst>
                                          <p:attrName>style.visibility</p:attrName>
                                        </p:attrNameLst>
                                      </p:cBhvr>
                                      <p:to>
                                        <p:strVal val="visible"/>
                                      </p:to>
                                    </p:set>
                                    <p:anim calcmode="lin" valueType="num">
                                      <p:cBhvr>
                                        <p:cTn id="23" dur="500" fill="hold"/>
                                        <p:tgtEl>
                                          <p:spTgt spid="2138"/>
                                        </p:tgtEl>
                                        <p:attrNameLst>
                                          <p:attrName>ppt_x</p:attrName>
                                        </p:attrNameLst>
                                      </p:cBhvr>
                                      <p:tavLst>
                                        <p:tav tm="0">
                                          <p:val>
                                            <p:strVal val="#ppt_x-#ppt_w/2"/>
                                          </p:val>
                                        </p:tav>
                                        <p:tav tm="100000">
                                          <p:val>
                                            <p:strVal val="#ppt_x"/>
                                          </p:val>
                                        </p:tav>
                                      </p:tavLst>
                                    </p:anim>
                                    <p:anim calcmode="lin" valueType="num">
                                      <p:cBhvr>
                                        <p:cTn id="24" dur="500" fill="hold"/>
                                        <p:tgtEl>
                                          <p:spTgt spid="2138"/>
                                        </p:tgtEl>
                                        <p:attrNameLst>
                                          <p:attrName>ppt_y</p:attrName>
                                        </p:attrNameLst>
                                      </p:cBhvr>
                                      <p:tavLst>
                                        <p:tav tm="0">
                                          <p:val>
                                            <p:strVal val="#ppt_y"/>
                                          </p:val>
                                        </p:tav>
                                        <p:tav tm="100000">
                                          <p:val>
                                            <p:strVal val="#ppt_y"/>
                                          </p:val>
                                        </p:tav>
                                      </p:tavLst>
                                    </p:anim>
                                    <p:anim calcmode="lin" valueType="num">
                                      <p:cBhvr>
                                        <p:cTn id="25" dur="500" fill="hold"/>
                                        <p:tgtEl>
                                          <p:spTgt spid="2138"/>
                                        </p:tgtEl>
                                        <p:attrNameLst>
                                          <p:attrName>ppt_w</p:attrName>
                                        </p:attrNameLst>
                                      </p:cBhvr>
                                      <p:tavLst>
                                        <p:tav tm="0">
                                          <p:val>
                                            <p:fltVal val="0"/>
                                          </p:val>
                                        </p:tav>
                                        <p:tav tm="100000">
                                          <p:val>
                                            <p:strVal val="#ppt_w"/>
                                          </p:val>
                                        </p:tav>
                                      </p:tavLst>
                                    </p:anim>
                                    <p:anim calcmode="lin" valueType="num">
                                      <p:cBhvr>
                                        <p:cTn id="26" dur="500" fill="hold"/>
                                        <p:tgtEl>
                                          <p:spTgt spid="2138"/>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2"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 fill="hold" grpId="0" nodeType="clickEffect">
                                  <p:stCondLst>
                                    <p:cond delay="0"/>
                                  </p:stCondLst>
                                  <p:childTnLst>
                                    <p:set>
                                      <p:cBhvr>
                                        <p:cTn id="36" dur="1" fill="hold">
                                          <p:stCondLst>
                                            <p:cond delay="0"/>
                                          </p:stCondLst>
                                        </p:cTn>
                                        <p:tgtEl>
                                          <p:spTgt spid="2139"/>
                                        </p:tgtEl>
                                        <p:attrNameLst>
                                          <p:attrName>style.visibility</p:attrName>
                                        </p:attrNameLst>
                                      </p:cBhvr>
                                      <p:to>
                                        <p:strVal val="visible"/>
                                      </p:to>
                                    </p:set>
                                    <p:anim calcmode="lin" valueType="num">
                                      <p:cBhvr>
                                        <p:cTn id="37" dur="500" fill="hold"/>
                                        <p:tgtEl>
                                          <p:spTgt spid="2139"/>
                                        </p:tgtEl>
                                        <p:attrNameLst>
                                          <p:attrName>ppt_x</p:attrName>
                                        </p:attrNameLst>
                                      </p:cBhvr>
                                      <p:tavLst>
                                        <p:tav tm="0">
                                          <p:val>
                                            <p:strVal val="#ppt_x"/>
                                          </p:val>
                                        </p:tav>
                                        <p:tav tm="100000">
                                          <p:val>
                                            <p:strVal val="#ppt_x"/>
                                          </p:val>
                                        </p:tav>
                                      </p:tavLst>
                                    </p:anim>
                                    <p:anim calcmode="lin" valueType="num">
                                      <p:cBhvr>
                                        <p:cTn id="38" dur="500" fill="hold"/>
                                        <p:tgtEl>
                                          <p:spTgt spid="2139"/>
                                        </p:tgtEl>
                                        <p:attrNameLst>
                                          <p:attrName>ppt_y</p:attrName>
                                        </p:attrNameLst>
                                      </p:cBhvr>
                                      <p:tavLst>
                                        <p:tav tm="0">
                                          <p:val>
                                            <p:strVal val="#ppt_y-#ppt_h/2"/>
                                          </p:val>
                                        </p:tav>
                                        <p:tav tm="100000">
                                          <p:val>
                                            <p:strVal val="#ppt_y"/>
                                          </p:val>
                                        </p:tav>
                                      </p:tavLst>
                                    </p:anim>
                                    <p:anim calcmode="lin" valueType="num">
                                      <p:cBhvr>
                                        <p:cTn id="39" dur="500" fill="hold"/>
                                        <p:tgtEl>
                                          <p:spTgt spid="2139"/>
                                        </p:tgtEl>
                                        <p:attrNameLst>
                                          <p:attrName>ppt_w</p:attrName>
                                        </p:attrNameLst>
                                      </p:cBhvr>
                                      <p:tavLst>
                                        <p:tav tm="0">
                                          <p:val>
                                            <p:strVal val="#ppt_w"/>
                                          </p:val>
                                        </p:tav>
                                        <p:tav tm="100000">
                                          <p:val>
                                            <p:strVal val="#ppt_w"/>
                                          </p:val>
                                        </p:tav>
                                      </p:tavLst>
                                    </p:anim>
                                    <p:anim calcmode="lin" valueType="num">
                                      <p:cBhvr>
                                        <p:cTn id="40" dur="500" fill="hold"/>
                                        <p:tgtEl>
                                          <p:spTgt spid="2139"/>
                                        </p:tgtEl>
                                        <p:attrNameLst>
                                          <p:attrName>ppt_h</p:attrName>
                                        </p:attrNameLst>
                                      </p:cBhvr>
                                      <p:tavLst>
                                        <p:tav tm="0">
                                          <p:val>
                                            <p:fltVal val="0"/>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17" presetClass="entr" presetSubtype="2" fill="hold" grpId="0" nodeType="clickEffect">
                                  <p:stCondLst>
                                    <p:cond delay="0"/>
                                  </p:stCondLst>
                                  <p:childTnLst>
                                    <p:set>
                                      <p:cBhvr>
                                        <p:cTn id="44" dur="1" fill="hold">
                                          <p:stCondLst>
                                            <p:cond delay="0"/>
                                          </p:stCondLst>
                                        </p:cTn>
                                        <p:tgtEl>
                                          <p:spTgt spid="2140"/>
                                        </p:tgtEl>
                                        <p:attrNameLst>
                                          <p:attrName>style.visibility</p:attrName>
                                        </p:attrNameLst>
                                      </p:cBhvr>
                                      <p:to>
                                        <p:strVal val="visible"/>
                                      </p:to>
                                    </p:set>
                                    <p:anim calcmode="lin" valueType="num">
                                      <p:cBhvr>
                                        <p:cTn id="45" dur="500" fill="hold"/>
                                        <p:tgtEl>
                                          <p:spTgt spid="2140"/>
                                        </p:tgtEl>
                                        <p:attrNameLst>
                                          <p:attrName>ppt_x</p:attrName>
                                        </p:attrNameLst>
                                      </p:cBhvr>
                                      <p:tavLst>
                                        <p:tav tm="0">
                                          <p:val>
                                            <p:strVal val="#ppt_x+#ppt_w/2"/>
                                          </p:val>
                                        </p:tav>
                                        <p:tav tm="100000">
                                          <p:val>
                                            <p:strVal val="#ppt_x"/>
                                          </p:val>
                                        </p:tav>
                                      </p:tavLst>
                                    </p:anim>
                                    <p:anim calcmode="lin" valueType="num">
                                      <p:cBhvr>
                                        <p:cTn id="46" dur="500" fill="hold"/>
                                        <p:tgtEl>
                                          <p:spTgt spid="2140"/>
                                        </p:tgtEl>
                                        <p:attrNameLst>
                                          <p:attrName>ppt_y</p:attrName>
                                        </p:attrNameLst>
                                      </p:cBhvr>
                                      <p:tavLst>
                                        <p:tav tm="0">
                                          <p:val>
                                            <p:strVal val="#ppt_y"/>
                                          </p:val>
                                        </p:tav>
                                        <p:tav tm="100000">
                                          <p:val>
                                            <p:strVal val="#ppt_y"/>
                                          </p:val>
                                        </p:tav>
                                      </p:tavLst>
                                    </p:anim>
                                    <p:anim calcmode="lin" valueType="num">
                                      <p:cBhvr>
                                        <p:cTn id="47" dur="500" fill="hold"/>
                                        <p:tgtEl>
                                          <p:spTgt spid="2140"/>
                                        </p:tgtEl>
                                        <p:attrNameLst>
                                          <p:attrName>ppt_w</p:attrName>
                                        </p:attrNameLst>
                                      </p:cBhvr>
                                      <p:tavLst>
                                        <p:tav tm="0">
                                          <p:val>
                                            <p:fltVal val="0"/>
                                          </p:val>
                                        </p:tav>
                                        <p:tav tm="100000">
                                          <p:val>
                                            <p:strVal val="#ppt_w"/>
                                          </p:val>
                                        </p:tav>
                                      </p:tavLst>
                                    </p:anim>
                                    <p:anim calcmode="lin" valueType="num">
                                      <p:cBhvr>
                                        <p:cTn id="48" dur="500" fill="hold"/>
                                        <p:tgtEl>
                                          <p:spTgt spid="2140"/>
                                        </p:tgtEl>
                                        <p:attrNameLst>
                                          <p:attrName>ppt_h</p:attrName>
                                        </p:attrNameLst>
                                      </p:cBhvr>
                                      <p:tavLst>
                                        <p:tav tm="0">
                                          <p:val>
                                            <p:strVal val="#ppt_h"/>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23" presetClass="entr" presetSubtype="16" fill="hold" grpId="0" nodeType="clickEffect">
                                  <p:stCondLst>
                                    <p:cond delay="0"/>
                                  </p:stCondLst>
                                  <p:childTnLst>
                                    <p:set>
                                      <p:cBhvr>
                                        <p:cTn id="52" dur="1" fill="hold">
                                          <p:stCondLst>
                                            <p:cond delay="0"/>
                                          </p:stCondLst>
                                        </p:cTn>
                                        <p:tgtEl>
                                          <p:spTgt spid="2168"/>
                                        </p:tgtEl>
                                        <p:attrNameLst>
                                          <p:attrName>style.visibility</p:attrName>
                                        </p:attrNameLst>
                                      </p:cBhvr>
                                      <p:to>
                                        <p:strVal val="visible"/>
                                      </p:to>
                                    </p:set>
                                    <p:anim calcmode="lin" valueType="num">
                                      <p:cBhvr>
                                        <p:cTn id="53" dur="500" fill="hold"/>
                                        <p:tgtEl>
                                          <p:spTgt spid="2168"/>
                                        </p:tgtEl>
                                        <p:attrNameLst>
                                          <p:attrName>ppt_w</p:attrName>
                                        </p:attrNameLst>
                                      </p:cBhvr>
                                      <p:tavLst>
                                        <p:tav tm="0">
                                          <p:val>
                                            <p:fltVal val="0"/>
                                          </p:val>
                                        </p:tav>
                                        <p:tav tm="100000">
                                          <p:val>
                                            <p:strVal val="#ppt_w"/>
                                          </p:val>
                                        </p:tav>
                                      </p:tavLst>
                                    </p:anim>
                                    <p:anim calcmode="lin" valueType="num">
                                      <p:cBhvr>
                                        <p:cTn id="54" dur="500" fill="hold"/>
                                        <p:tgtEl>
                                          <p:spTgt spid="2168"/>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6" fill="hold" nodeType="click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additive="base">
                                        <p:cTn id="59" dur="500" fill="hold"/>
                                        <p:tgtEl>
                                          <p:spTgt spid="2"/>
                                        </p:tgtEl>
                                        <p:attrNameLst>
                                          <p:attrName>ppt_x</p:attrName>
                                        </p:attrNameLst>
                                      </p:cBhvr>
                                      <p:tavLst>
                                        <p:tav tm="0">
                                          <p:val>
                                            <p:strVal val="1+#ppt_w/2"/>
                                          </p:val>
                                        </p:tav>
                                        <p:tav tm="100000">
                                          <p:val>
                                            <p:strVal val="#ppt_x"/>
                                          </p:val>
                                        </p:tav>
                                      </p:tavLst>
                                    </p:anim>
                                    <p:anim calcmode="lin" valueType="num">
                                      <p:cBhvr additive="base">
                                        <p:cTn id="6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8" presetClass="entr" presetSubtype="9" fill="hold" grpId="0" nodeType="clickEffect">
                                  <p:stCondLst>
                                    <p:cond delay="0"/>
                                  </p:stCondLst>
                                  <p:childTnLst>
                                    <p:set>
                                      <p:cBhvr>
                                        <p:cTn id="64" dur="1" fill="hold">
                                          <p:stCondLst>
                                            <p:cond delay="0"/>
                                          </p:stCondLst>
                                        </p:cTn>
                                        <p:tgtEl>
                                          <p:spTgt spid="2158"/>
                                        </p:tgtEl>
                                        <p:attrNameLst>
                                          <p:attrName>style.visibility</p:attrName>
                                        </p:attrNameLst>
                                      </p:cBhvr>
                                      <p:to>
                                        <p:strVal val="visible"/>
                                      </p:to>
                                    </p:set>
                                    <p:animEffect transition="in" filter="strips(upLeft)">
                                      <p:cBhvr>
                                        <p:cTn id="65" dur="500"/>
                                        <p:tgtEl>
                                          <p:spTgt spid="2158"/>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2" fill="hold" grpId="0" nodeType="clickEffect">
                                  <p:stCondLst>
                                    <p:cond delay="0"/>
                                  </p:stCondLst>
                                  <p:childTnLst>
                                    <p:set>
                                      <p:cBhvr>
                                        <p:cTn id="69" dur="1" fill="hold">
                                          <p:stCondLst>
                                            <p:cond delay="0"/>
                                          </p:stCondLst>
                                        </p:cTn>
                                        <p:tgtEl>
                                          <p:spTgt spid="2159"/>
                                        </p:tgtEl>
                                        <p:attrNameLst>
                                          <p:attrName>style.visibility</p:attrName>
                                        </p:attrNameLst>
                                      </p:cBhvr>
                                      <p:to>
                                        <p:strVal val="visible"/>
                                      </p:to>
                                    </p:set>
                                    <p:animEffect transition="in" filter="wipe(right)">
                                      <p:cBhvr>
                                        <p:cTn id="70" dur="500"/>
                                        <p:tgtEl>
                                          <p:spTgt spid="2159"/>
                                        </p:tgtEl>
                                      </p:cBhvr>
                                    </p:animEffect>
                                  </p:childTnLst>
                                </p:cTn>
                              </p:par>
                            </p:childTnLst>
                          </p:cTn>
                        </p:par>
                      </p:childTnLst>
                    </p:cTn>
                  </p:par>
                  <p:par>
                    <p:cTn id="71" fill="hold">
                      <p:stCondLst>
                        <p:cond delay="indefinite"/>
                      </p:stCondLst>
                      <p:childTnLst>
                        <p:par>
                          <p:cTn id="72" fill="hold">
                            <p:stCondLst>
                              <p:cond delay="0"/>
                            </p:stCondLst>
                            <p:childTnLst>
                              <p:par>
                                <p:cTn id="73" presetID="18" presetClass="entr" presetSubtype="3" fill="hold" grpId="0" nodeType="clickEffect">
                                  <p:stCondLst>
                                    <p:cond delay="0"/>
                                  </p:stCondLst>
                                  <p:childTnLst>
                                    <p:set>
                                      <p:cBhvr>
                                        <p:cTn id="74" dur="1" fill="hold">
                                          <p:stCondLst>
                                            <p:cond delay="0"/>
                                          </p:stCondLst>
                                        </p:cTn>
                                        <p:tgtEl>
                                          <p:spTgt spid="2136"/>
                                        </p:tgtEl>
                                        <p:attrNameLst>
                                          <p:attrName>style.visibility</p:attrName>
                                        </p:attrNameLst>
                                      </p:cBhvr>
                                      <p:to>
                                        <p:strVal val="visible"/>
                                      </p:to>
                                    </p:set>
                                    <p:animEffect transition="in" filter="strips(upRight)">
                                      <p:cBhvr>
                                        <p:cTn id="75" dur="500"/>
                                        <p:tgtEl>
                                          <p:spTgt spid="2136"/>
                                        </p:tgtEl>
                                      </p:cBhvr>
                                    </p:animEffec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499"/>
                                          </p:stCondLst>
                                        </p:cTn>
                                        <p:tgtEl>
                                          <p:spTgt spid="2169">
                                            <p:txEl>
                                              <p:pRg st="0" end="0"/>
                                            </p:txEl>
                                          </p:spTgt>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17" presetClass="entr" presetSubtype="1" fill="hold" grpId="0" nodeType="clickEffect">
                                  <p:stCondLst>
                                    <p:cond delay="0"/>
                                  </p:stCondLst>
                                  <p:childTnLst>
                                    <p:set>
                                      <p:cBhvr>
                                        <p:cTn id="83" dur="1" fill="hold">
                                          <p:stCondLst>
                                            <p:cond delay="0"/>
                                          </p:stCondLst>
                                        </p:cTn>
                                        <p:tgtEl>
                                          <p:spTgt spid="2141"/>
                                        </p:tgtEl>
                                        <p:attrNameLst>
                                          <p:attrName>style.visibility</p:attrName>
                                        </p:attrNameLst>
                                      </p:cBhvr>
                                      <p:to>
                                        <p:strVal val="visible"/>
                                      </p:to>
                                    </p:set>
                                    <p:anim calcmode="lin" valueType="num">
                                      <p:cBhvr>
                                        <p:cTn id="84" dur="500" fill="hold"/>
                                        <p:tgtEl>
                                          <p:spTgt spid="2141"/>
                                        </p:tgtEl>
                                        <p:attrNameLst>
                                          <p:attrName>ppt_x</p:attrName>
                                        </p:attrNameLst>
                                      </p:cBhvr>
                                      <p:tavLst>
                                        <p:tav tm="0">
                                          <p:val>
                                            <p:strVal val="#ppt_x"/>
                                          </p:val>
                                        </p:tav>
                                        <p:tav tm="100000">
                                          <p:val>
                                            <p:strVal val="#ppt_x"/>
                                          </p:val>
                                        </p:tav>
                                      </p:tavLst>
                                    </p:anim>
                                    <p:anim calcmode="lin" valueType="num">
                                      <p:cBhvr>
                                        <p:cTn id="85" dur="500" fill="hold"/>
                                        <p:tgtEl>
                                          <p:spTgt spid="2141"/>
                                        </p:tgtEl>
                                        <p:attrNameLst>
                                          <p:attrName>ppt_y</p:attrName>
                                        </p:attrNameLst>
                                      </p:cBhvr>
                                      <p:tavLst>
                                        <p:tav tm="0">
                                          <p:val>
                                            <p:strVal val="#ppt_y-#ppt_h/2"/>
                                          </p:val>
                                        </p:tav>
                                        <p:tav tm="100000">
                                          <p:val>
                                            <p:strVal val="#ppt_y"/>
                                          </p:val>
                                        </p:tav>
                                      </p:tavLst>
                                    </p:anim>
                                    <p:anim calcmode="lin" valueType="num">
                                      <p:cBhvr>
                                        <p:cTn id="86" dur="500" fill="hold"/>
                                        <p:tgtEl>
                                          <p:spTgt spid="2141"/>
                                        </p:tgtEl>
                                        <p:attrNameLst>
                                          <p:attrName>ppt_w</p:attrName>
                                        </p:attrNameLst>
                                      </p:cBhvr>
                                      <p:tavLst>
                                        <p:tav tm="0">
                                          <p:val>
                                            <p:strVal val="#ppt_w"/>
                                          </p:val>
                                        </p:tav>
                                        <p:tav tm="100000">
                                          <p:val>
                                            <p:strVal val="#ppt_w"/>
                                          </p:val>
                                        </p:tav>
                                      </p:tavLst>
                                    </p:anim>
                                    <p:anim calcmode="lin" valueType="num">
                                      <p:cBhvr>
                                        <p:cTn id="87" dur="500" fill="hold"/>
                                        <p:tgtEl>
                                          <p:spTgt spid="214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6" grpId="0" animBg="1"/>
      <p:bldP spid="2137" grpId="0" autoUpdateAnimBg="0"/>
      <p:bldP spid="2138" grpId="0" animBg="1" autoUpdateAnimBg="0"/>
      <p:bldP spid="2139" grpId="0" autoUpdateAnimBg="0"/>
      <p:bldP spid="2140" grpId="0" animBg="1" autoUpdateAnimBg="0"/>
      <p:bldP spid="2141" grpId="0" autoUpdateAnimBg="0"/>
      <p:bldP spid="2158" grpId="0" animBg="1"/>
      <p:bldP spid="2159" grpId="0" animBg="1"/>
      <p:bldP spid="2168" grpId="0" animBg="1"/>
      <p:bldP spid="2169" grpId="0" build="p"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3 Título"/>
          <p:cNvSpPr>
            <a:spLocks noGrp="1"/>
          </p:cNvSpPr>
          <p:nvPr>
            <p:ph type="ctrTitle"/>
          </p:nvPr>
        </p:nvSpPr>
        <p:spPr/>
        <p:txBody>
          <a:bodyPr/>
          <a:lstStyle/>
          <a:p>
            <a:r>
              <a:rPr lang="es-ES" smtClean="0"/>
              <a:t>Magmatismo</a:t>
            </a:r>
          </a:p>
        </p:txBody>
      </p:sp>
      <p:sp>
        <p:nvSpPr>
          <p:cNvPr id="77827" name="4 Subtítulo"/>
          <p:cNvSpPr>
            <a:spLocks noGrp="1"/>
          </p:cNvSpPr>
          <p:nvPr>
            <p:ph type="subTitle" idx="1"/>
          </p:nvPr>
        </p:nvSpPr>
        <p:spPr/>
        <p:txBody>
          <a:bodyPr/>
          <a:lstStyle/>
          <a:p>
            <a:endParaRPr lang="es-ES_tradnl" smtClean="0"/>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78"/>
          <p:cNvSpPr txBox="1">
            <a:spLocks noChangeArrowheads="1"/>
          </p:cNvSpPr>
          <p:nvPr/>
        </p:nvSpPr>
        <p:spPr bwMode="auto">
          <a:xfrm>
            <a:off x="1828800" y="573088"/>
            <a:ext cx="5334000" cy="523875"/>
          </a:xfrm>
          <a:prstGeom prst="rect">
            <a:avLst/>
          </a:prstGeom>
          <a:noFill/>
          <a:ln w="9525">
            <a:noFill/>
            <a:miter lim="800000"/>
            <a:headEnd/>
            <a:tailEnd/>
          </a:ln>
        </p:spPr>
        <p:txBody>
          <a:bodyPr>
            <a:spAutoFit/>
          </a:bodyPr>
          <a:lstStyle/>
          <a:p>
            <a:pPr>
              <a:spcBef>
                <a:spcPct val="50000"/>
              </a:spcBef>
            </a:pPr>
            <a:r>
              <a:rPr lang="es-ES_tradnl" sz="2800">
                <a:latin typeface="SMMedium"/>
              </a:rPr>
              <a:t>Origen y flujo del magma</a:t>
            </a:r>
            <a:endParaRPr lang="es-ES_tradnl" sz="2800"/>
          </a:p>
        </p:txBody>
      </p:sp>
      <p:pic>
        <p:nvPicPr>
          <p:cNvPr id="2127" name="Picture 79" descr="C:\dibujossm\Geología 17\t17-6a.jpg"/>
          <p:cNvPicPr>
            <a:picLocks noChangeAspect="1" noChangeArrowheads="1"/>
          </p:cNvPicPr>
          <p:nvPr/>
        </p:nvPicPr>
        <p:blipFill>
          <a:blip r:embed="rId2"/>
          <a:srcRect/>
          <a:stretch>
            <a:fillRect/>
          </a:stretch>
        </p:blipFill>
        <p:spPr bwMode="auto">
          <a:xfrm>
            <a:off x="425450" y="1697038"/>
            <a:ext cx="1727200" cy="4703762"/>
          </a:xfrm>
          <a:prstGeom prst="rect">
            <a:avLst/>
          </a:prstGeom>
          <a:noFill/>
          <a:ln w="9525">
            <a:noFill/>
            <a:miter lim="800000"/>
            <a:headEnd/>
            <a:tailEnd/>
          </a:ln>
        </p:spPr>
      </p:pic>
      <p:sp>
        <p:nvSpPr>
          <p:cNvPr id="2128" name="Text Box 80"/>
          <p:cNvSpPr txBox="1">
            <a:spLocks noChangeArrowheads="1"/>
          </p:cNvSpPr>
          <p:nvPr/>
        </p:nvSpPr>
        <p:spPr bwMode="auto">
          <a:xfrm>
            <a:off x="95250" y="1160463"/>
            <a:ext cx="2416175" cy="517525"/>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b="1">
                <a:solidFill>
                  <a:srgbClr val="FF6600"/>
                </a:solidFill>
              </a:rPr>
              <a:t>INTERVALO DE FUSIÓN DE UNA ROCA</a:t>
            </a:r>
          </a:p>
        </p:txBody>
      </p:sp>
      <p:sp>
        <p:nvSpPr>
          <p:cNvPr id="2129" name="Text Box 81"/>
          <p:cNvSpPr txBox="1">
            <a:spLocks noChangeArrowheads="1"/>
          </p:cNvSpPr>
          <p:nvPr/>
        </p:nvSpPr>
        <p:spPr bwMode="auto">
          <a:xfrm>
            <a:off x="1979613" y="2181225"/>
            <a:ext cx="1270000" cy="30480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b="1"/>
              <a:t>ROCA</a:t>
            </a:r>
          </a:p>
        </p:txBody>
      </p:sp>
      <p:sp>
        <p:nvSpPr>
          <p:cNvPr id="2130" name="Text Box 82"/>
          <p:cNvSpPr txBox="1">
            <a:spLocks noChangeArrowheads="1"/>
          </p:cNvSpPr>
          <p:nvPr/>
        </p:nvSpPr>
        <p:spPr bwMode="auto">
          <a:xfrm>
            <a:off x="1960563" y="3405188"/>
            <a:ext cx="1641475" cy="30480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b="1"/>
              <a:t>ROCA + MAGMA</a:t>
            </a:r>
          </a:p>
        </p:txBody>
      </p:sp>
      <p:sp>
        <p:nvSpPr>
          <p:cNvPr id="2131" name="Text Box 83"/>
          <p:cNvSpPr txBox="1">
            <a:spLocks noChangeArrowheads="1"/>
          </p:cNvSpPr>
          <p:nvPr/>
        </p:nvSpPr>
        <p:spPr bwMode="auto">
          <a:xfrm>
            <a:off x="2101850" y="4822825"/>
            <a:ext cx="1641475" cy="30480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b="1"/>
              <a:t>MAGMA</a:t>
            </a:r>
          </a:p>
        </p:txBody>
      </p:sp>
      <p:sp>
        <p:nvSpPr>
          <p:cNvPr id="2132" name="Text Box 84"/>
          <p:cNvSpPr txBox="1">
            <a:spLocks noChangeArrowheads="1"/>
          </p:cNvSpPr>
          <p:nvPr/>
        </p:nvSpPr>
        <p:spPr bwMode="auto">
          <a:xfrm>
            <a:off x="2066925" y="4598988"/>
            <a:ext cx="1641475" cy="30480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solidFill>
                  <a:srgbClr val="000066"/>
                </a:solidFill>
              </a:rPr>
              <a:t>FUSIÓN TOTAL</a:t>
            </a:r>
          </a:p>
        </p:txBody>
      </p:sp>
      <p:sp>
        <p:nvSpPr>
          <p:cNvPr id="2133" name="Text Box 85"/>
          <p:cNvSpPr txBox="1">
            <a:spLocks noChangeArrowheads="1"/>
          </p:cNvSpPr>
          <p:nvPr/>
        </p:nvSpPr>
        <p:spPr bwMode="auto">
          <a:xfrm>
            <a:off x="1925638" y="3171825"/>
            <a:ext cx="1782762" cy="30480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solidFill>
                  <a:srgbClr val="000066"/>
                </a:solidFill>
              </a:rPr>
              <a:t>FUSIÓN PARCIAL</a:t>
            </a:r>
          </a:p>
        </p:txBody>
      </p:sp>
      <p:grpSp>
        <p:nvGrpSpPr>
          <p:cNvPr id="2" name="Group 86"/>
          <p:cNvGrpSpPr>
            <a:grpSpLocks/>
          </p:cNvGrpSpPr>
          <p:nvPr/>
        </p:nvGrpSpPr>
        <p:grpSpPr bwMode="auto">
          <a:xfrm>
            <a:off x="1733550" y="3997325"/>
            <a:ext cx="1549400" cy="517525"/>
            <a:chOff x="1211" y="2602"/>
            <a:chExt cx="976" cy="326"/>
          </a:xfrm>
        </p:grpSpPr>
        <p:sp>
          <p:nvSpPr>
            <p:cNvPr id="78887" name="Text Box 87"/>
            <p:cNvSpPr txBox="1">
              <a:spLocks noChangeArrowheads="1"/>
            </p:cNvSpPr>
            <p:nvPr/>
          </p:nvSpPr>
          <p:spPr bwMode="auto">
            <a:xfrm>
              <a:off x="1387" y="2602"/>
              <a:ext cx="800" cy="326"/>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Punto de “líquidus”</a:t>
              </a:r>
            </a:p>
          </p:txBody>
        </p:sp>
        <p:sp>
          <p:nvSpPr>
            <p:cNvPr id="78888" name="Line 88"/>
            <p:cNvSpPr>
              <a:spLocks noChangeShapeType="1"/>
            </p:cNvSpPr>
            <p:nvPr/>
          </p:nvSpPr>
          <p:spPr bwMode="auto">
            <a:xfrm>
              <a:off x="1211" y="2766"/>
              <a:ext cx="211" cy="0"/>
            </a:xfrm>
            <a:prstGeom prst="line">
              <a:avLst/>
            </a:prstGeom>
            <a:noFill/>
            <a:ln w="12700" cap="rnd">
              <a:solidFill>
                <a:schemeClr val="tx2"/>
              </a:solidFill>
              <a:prstDash val="sysDot"/>
              <a:round/>
              <a:headEnd/>
              <a:tailEnd type="none" w="lg" len="med"/>
            </a:ln>
          </p:spPr>
          <p:txBody>
            <a:bodyPr wrap="none" lIns="90000" tIns="46800" rIns="90000" bIns="46800" anchor="ctr">
              <a:spAutoFit/>
            </a:bodyPr>
            <a:lstStyle/>
            <a:p>
              <a:endParaRPr lang="es-ES"/>
            </a:p>
          </p:txBody>
        </p:sp>
      </p:grpSp>
      <p:grpSp>
        <p:nvGrpSpPr>
          <p:cNvPr id="3" name="Group 89"/>
          <p:cNvGrpSpPr>
            <a:grpSpLocks/>
          </p:cNvGrpSpPr>
          <p:nvPr/>
        </p:nvGrpSpPr>
        <p:grpSpPr bwMode="auto">
          <a:xfrm>
            <a:off x="1768475" y="1582738"/>
            <a:ext cx="1887538" cy="517525"/>
            <a:chOff x="1233" y="1081"/>
            <a:chExt cx="1189" cy="326"/>
          </a:xfrm>
        </p:grpSpPr>
        <p:sp>
          <p:nvSpPr>
            <p:cNvPr id="78885" name="Text Box 90"/>
            <p:cNvSpPr txBox="1">
              <a:spLocks noChangeArrowheads="1"/>
            </p:cNvSpPr>
            <p:nvPr/>
          </p:nvSpPr>
          <p:spPr bwMode="auto">
            <a:xfrm>
              <a:off x="1400" y="1081"/>
              <a:ext cx="1022" cy="326"/>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Temperatura ambiente</a:t>
              </a:r>
            </a:p>
          </p:txBody>
        </p:sp>
        <p:sp>
          <p:nvSpPr>
            <p:cNvPr id="78886" name="Line 91"/>
            <p:cNvSpPr>
              <a:spLocks noChangeShapeType="1"/>
            </p:cNvSpPr>
            <p:nvPr/>
          </p:nvSpPr>
          <p:spPr bwMode="auto">
            <a:xfrm>
              <a:off x="1233" y="1244"/>
              <a:ext cx="211" cy="0"/>
            </a:xfrm>
            <a:prstGeom prst="line">
              <a:avLst/>
            </a:prstGeom>
            <a:noFill/>
            <a:ln w="12700" cap="rnd">
              <a:solidFill>
                <a:schemeClr val="tx2"/>
              </a:solidFill>
              <a:prstDash val="sysDot"/>
              <a:round/>
              <a:headEnd/>
              <a:tailEnd type="none" w="lg" len="med"/>
            </a:ln>
          </p:spPr>
          <p:txBody>
            <a:bodyPr wrap="none" lIns="90000" tIns="46800" rIns="90000" bIns="46800" anchor="ctr">
              <a:spAutoFit/>
            </a:bodyPr>
            <a:lstStyle/>
            <a:p>
              <a:endParaRPr lang="es-ES"/>
            </a:p>
          </p:txBody>
        </p:sp>
      </p:grpSp>
      <p:sp>
        <p:nvSpPr>
          <p:cNvPr id="2140" name="Text Box 92"/>
          <p:cNvSpPr txBox="1">
            <a:spLocks noChangeArrowheads="1"/>
          </p:cNvSpPr>
          <p:nvPr/>
        </p:nvSpPr>
        <p:spPr bwMode="auto">
          <a:xfrm>
            <a:off x="2101850" y="5356225"/>
            <a:ext cx="2836863" cy="33655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600">
                <a:solidFill>
                  <a:srgbClr val="F13319"/>
                </a:solidFill>
              </a:rPr>
              <a:t>Las rocas pueden fundir por:</a:t>
            </a:r>
          </a:p>
        </p:txBody>
      </p:sp>
      <p:sp>
        <p:nvSpPr>
          <p:cNvPr id="2141" name="Text Box 93"/>
          <p:cNvSpPr txBox="1">
            <a:spLocks noChangeArrowheads="1"/>
          </p:cNvSpPr>
          <p:nvPr/>
        </p:nvSpPr>
        <p:spPr bwMode="auto">
          <a:xfrm>
            <a:off x="2111375" y="6265863"/>
            <a:ext cx="3094038" cy="304800"/>
          </a:xfrm>
          <a:prstGeom prst="rect">
            <a:avLst/>
          </a:prstGeom>
          <a:solidFill>
            <a:srgbClr val="FFFFCC"/>
          </a:solidFill>
          <a:ln w="28575">
            <a:noFill/>
            <a:miter lim="800000"/>
            <a:headEnd/>
            <a:tailEnd type="none" w="lg" len="med"/>
          </a:ln>
        </p:spPr>
        <p:txBody>
          <a:bodyPr lIns="90000" tIns="46800" rIns="90000" bIns="46800" anchor="ctr">
            <a:spAutoFit/>
          </a:bodyPr>
          <a:lstStyle/>
          <a:p>
            <a:pPr>
              <a:spcBef>
                <a:spcPct val="50000"/>
              </a:spcBef>
            </a:pPr>
            <a:r>
              <a:rPr lang="es-ES_tradnl" sz="1400">
                <a:solidFill>
                  <a:srgbClr val="F13319"/>
                </a:solidFill>
              </a:rPr>
              <a:t>INCORPORACIÓN DE AGUA</a:t>
            </a:r>
          </a:p>
        </p:txBody>
      </p:sp>
      <p:sp>
        <p:nvSpPr>
          <p:cNvPr id="2142" name="Text Box 94"/>
          <p:cNvSpPr txBox="1">
            <a:spLocks noChangeArrowheads="1"/>
          </p:cNvSpPr>
          <p:nvPr/>
        </p:nvSpPr>
        <p:spPr bwMode="auto">
          <a:xfrm>
            <a:off x="2111375" y="5984875"/>
            <a:ext cx="3094038" cy="304800"/>
          </a:xfrm>
          <a:prstGeom prst="rect">
            <a:avLst/>
          </a:prstGeom>
          <a:solidFill>
            <a:srgbClr val="FFFFCC"/>
          </a:solidFill>
          <a:ln w="28575">
            <a:noFill/>
            <a:miter lim="800000"/>
            <a:headEnd/>
            <a:tailEnd type="none" w="lg" len="med"/>
          </a:ln>
        </p:spPr>
        <p:txBody>
          <a:bodyPr lIns="90000" tIns="46800" rIns="90000" bIns="46800" anchor="ctr">
            <a:spAutoFit/>
          </a:bodyPr>
          <a:lstStyle/>
          <a:p>
            <a:pPr>
              <a:spcBef>
                <a:spcPct val="50000"/>
              </a:spcBef>
            </a:pPr>
            <a:r>
              <a:rPr lang="es-ES_tradnl" sz="1400">
                <a:solidFill>
                  <a:srgbClr val="F13319"/>
                </a:solidFill>
              </a:rPr>
              <a:t>DISMINUCIÓN DE LA PRESIÓN</a:t>
            </a:r>
          </a:p>
        </p:txBody>
      </p:sp>
      <p:sp>
        <p:nvSpPr>
          <p:cNvPr id="2143" name="Text Box 95"/>
          <p:cNvSpPr txBox="1">
            <a:spLocks noChangeArrowheads="1"/>
          </p:cNvSpPr>
          <p:nvPr/>
        </p:nvSpPr>
        <p:spPr bwMode="auto">
          <a:xfrm>
            <a:off x="2111375" y="5702300"/>
            <a:ext cx="3094038" cy="304800"/>
          </a:xfrm>
          <a:prstGeom prst="rect">
            <a:avLst/>
          </a:prstGeom>
          <a:solidFill>
            <a:srgbClr val="FFFFCC"/>
          </a:solidFill>
          <a:ln w="28575">
            <a:noFill/>
            <a:miter lim="800000"/>
            <a:headEnd/>
            <a:tailEnd type="none" w="lg" len="med"/>
          </a:ln>
        </p:spPr>
        <p:txBody>
          <a:bodyPr lIns="90000" tIns="46800" rIns="90000" bIns="46800" anchor="ctr">
            <a:spAutoFit/>
          </a:bodyPr>
          <a:lstStyle/>
          <a:p>
            <a:pPr>
              <a:spcBef>
                <a:spcPct val="50000"/>
              </a:spcBef>
            </a:pPr>
            <a:r>
              <a:rPr lang="es-ES_tradnl" sz="1400">
                <a:solidFill>
                  <a:srgbClr val="F13319"/>
                </a:solidFill>
              </a:rPr>
              <a:t>AUMENTO DE LA TEMPERATURA</a:t>
            </a:r>
          </a:p>
        </p:txBody>
      </p:sp>
      <p:pic>
        <p:nvPicPr>
          <p:cNvPr id="2144" name="Picture 96" descr="C:\dibujossm\Geología 17\t17-6b.jpg"/>
          <p:cNvPicPr>
            <a:picLocks noChangeAspect="1" noChangeArrowheads="1"/>
          </p:cNvPicPr>
          <p:nvPr/>
        </p:nvPicPr>
        <p:blipFill>
          <a:blip r:embed="rId3"/>
          <a:srcRect/>
          <a:stretch>
            <a:fillRect/>
          </a:stretch>
        </p:blipFill>
        <p:spPr bwMode="auto">
          <a:xfrm>
            <a:off x="7670800" y="1182688"/>
            <a:ext cx="1222375" cy="1247775"/>
          </a:xfrm>
          <a:prstGeom prst="rect">
            <a:avLst/>
          </a:prstGeom>
          <a:noFill/>
          <a:ln w="9525">
            <a:noFill/>
            <a:miter lim="800000"/>
            <a:headEnd/>
            <a:tailEnd/>
          </a:ln>
        </p:spPr>
      </p:pic>
      <p:pic>
        <p:nvPicPr>
          <p:cNvPr id="2145" name="Picture 97" descr="C:\dibujossm\Geología 17\t17-6d.jpg"/>
          <p:cNvPicPr>
            <a:picLocks noChangeAspect="1" noChangeArrowheads="1"/>
          </p:cNvPicPr>
          <p:nvPr/>
        </p:nvPicPr>
        <p:blipFill>
          <a:blip r:embed="rId4"/>
          <a:srcRect/>
          <a:stretch>
            <a:fillRect/>
          </a:stretch>
        </p:blipFill>
        <p:spPr bwMode="auto">
          <a:xfrm>
            <a:off x="7680325" y="3846513"/>
            <a:ext cx="1212850" cy="1244600"/>
          </a:xfrm>
          <a:prstGeom prst="rect">
            <a:avLst/>
          </a:prstGeom>
          <a:noFill/>
          <a:ln w="9525">
            <a:noFill/>
            <a:miter lim="800000"/>
            <a:headEnd/>
            <a:tailEnd/>
          </a:ln>
        </p:spPr>
      </p:pic>
      <p:pic>
        <p:nvPicPr>
          <p:cNvPr id="2146" name="Picture 98" descr="C:\dibujossm\Geología 17\t17-6c.jpg"/>
          <p:cNvPicPr>
            <a:picLocks noChangeAspect="1" noChangeArrowheads="1"/>
          </p:cNvPicPr>
          <p:nvPr/>
        </p:nvPicPr>
        <p:blipFill>
          <a:blip r:embed="rId5"/>
          <a:srcRect/>
          <a:stretch>
            <a:fillRect/>
          </a:stretch>
        </p:blipFill>
        <p:spPr bwMode="auto">
          <a:xfrm>
            <a:off x="7670800" y="2514600"/>
            <a:ext cx="1222375" cy="1247775"/>
          </a:xfrm>
          <a:prstGeom prst="rect">
            <a:avLst/>
          </a:prstGeom>
          <a:noFill/>
          <a:ln w="9525">
            <a:noFill/>
            <a:miter lim="800000"/>
            <a:headEnd/>
            <a:tailEnd/>
          </a:ln>
        </p:spPr>
      </p:pic>
      <p:pic>
        <p:nvPicPr>
          <p:cNvPr id="2147" name="Picture 99" descr="C:\dibujossm\Geología 17\t17-6e.jpg"/>
          <p:cNvPicPr>
            <a:picLocks noChangeAspect="1" noChangeArrowheads="1"/>
          </p:cNvPicPr>
          <p:nvPr/>
        </p:nvPicPr>
        <p:blipFill>
          <a:blip r:embed="rId6"/>
          <a:srcRect/>
          <a:stretch>
            <a:fillRect/>
          </a:stretch>
        </p:blipFill>
        <p:spPr bwMode="auto">
          <a:xfrm>
            <a:off x="4356100" y="2978150"/>
            <a:ext cx="2930525" cy="2219325"/>
          </a:xfrm>
          <a:prstGeom prst="rect">
            <a:avLst/>
          </a:prstGeom>
          <a:noFill/>
          <a:ln w="9525">
            <a:noFill/>
            <a:miter lim="800000"/>
            <a:headEnd/>
            <a:tailEnd/>
          </a:ln>
        </p:spPr>
      </p:pic>
      <p:sp>
        <p:nvSpPr>
          <p:cNvPr id="2148" name="Line 100"/>
          <p:cNvSpPr>
            <a:spLocks noChangeShapeType="1"/>
          </p:cNvSpPr>
          <p:nvPr/>
        </p:nvSpPr>
        <p:spPr bwMode="auto">
          <a:xfrm>
            <a:off x="6107113" y="4938713"/>
            <a:ext cx="1622425" cy="1587"/>
          </a:xfrm>
          <a:prstGeom prst="line">
            <a:avLst/>
          </a:prstGeom>
          <a:noFill/>
          <a:ln w="38100">
            <a:solidFill>
              <a:srgbClr val="6666FF"/>
            </a:solidFill>
            <a:round/>
            <a:headEnd/>
            <a:tailEnd type="triangle" w="med" len="sm"/>
          </a:ln>
        </p:spPr>
        <p:txBody>
          <a:bodyPr wrap="none" lIns="90000" tIns="46800" rIns="90000" bIns="46800" anchor="ctr">
            <a:spAutoFit/>
          </a:bodyPr>
          <a:lstStyle/>
          <a:p>
            <a:endParaRPr lang="es-ES"/>
          </a:p>
        </p:txBody>
      </p:sp>
      <p:sp>
        <p:nvSpPr>
          <p:cNvPr id="2149" name="Freeform 101"/>
          <p:cNvSpPr>
            <a:spLocks/>
          </p:cNvSpPr>
          <p:nvPr/>
        </p:nvSpPr>
        <p:spPr bwMode="auto">
          <a:xfrm>
            <a:off x="6107113" y="3122613"/>
            <a:ext cx="1604962" cy="1570037"/>
          </a:xfrm>
          <a:custGeom>
            <a:avLst/>
            <a:gdLst>
              <a:gd name="T0" fmla="*/ 0 w 1011"/>
              <a:gd name="T1" fmla="*/ 2147483647 h 989"/>
              <a:gd name="T2" fmla="*/ 2147483647 w 1011"/>
              <a:gd name="T3" fmla="*/ 2147483647 h 989"/>
              <a:gd name="T4" fmla="*/ 2147483647 w 1011"/>
              <a:gd name="T5" fmla="*/ 0 h 989"/>
              <a:gd name="T6" fmla="*/ 2147483647 w 1011"/>
              <a:gd name="T7" fmla="*/ 0 h 989"/>
              <a:gd name="T8" fmla="*/ 0 60000 65536"/>
              <a:gd name="T9" fmla="*/ 0 60000 65536"/>
              <a:gd name="T10" fmla="*/ 0 60000 65536"/>
              <a:gd name="T11" fmla="*/ 0 60000 65536"/>
              <a:gd name="T12" fmla="*/ 0 w 1011"/>
              <a:gd name="T13" fmla="*/ 0 h 989"/>
              <a:gd name="T14" fmla="*/ 1011 w 1011"/>
              <a:gd name="T15" fmla="*/ 989 h 989"/>
            </a:gdLst>
            <a:ahLst/>
            <a:cxnLst>
              <a:cxn ang="T8">
                <a:pos x="T0" y="T1"/>
              </a:cxn>
              <a:cxn ang="T9">
                <a:pos x="T2" y="T3"/>
              </a:cxn>
              <a:cxn ang="T10">
                <a:pos x="T4" y="T5"/>
              </a:cxn>
              <a:cxn ang="T11">
                <a:pos x="T6" y="T7"/>
              </a:cxn>
            </a:cxnLst>
            <a:rect l="T12" t="T13" r="T14" b="T15"/>
            <a:pathLst>
              <a:path w="1011" h="989">
                <a:moveTo>
                  <a:pt x="0" y="989"/>
                </a:moveTo>
                <a:lnTo>
                  <a:pt x="833" y="989"/>
                </a:lnTo>
                <a:lnTo>
                  <a:pt x="833" y="0"/>
                </a:lnTo>
                <a:lnTo>
                  <a:pt x="1011" y="0"/>
                </a:lnTo>
              </a:path>
            </a:pathLst>
          </a:custGeom>
          <a:noFill/>
          <a:ln w="38100">
            <a:solidFill>
              <a:srgbClr val="6666FF"/>
            </a:solidFill>
            <a:round/>
            <a:headEnd/>
            <a:tailEnd type="triangle" w="med" len="sm"/>
          </a:ln>
        </p:spPr>
        <p:txBody>
          <a:bodyPr wrap="none" lIns="90000" tIns="46800" rIns="90000" bIns="46800" anchor="ctr">
            <a:spAutoFit/>
          </a:bodyPr>
          <a:lstStyle/>
          <a:p>
            <a:endParaRPr lang="es-ES_tradnl"/>
          </a:p>
        </p:txBody>
      </p:sp>
      <p:sp>
        <p:nvSpPr>
          <p:cNvPr id="2150" name="Freeform 102"/>
          <p:cNvSpPr>
            <a:spLocks/>
          </p:cNvSpPr>
          <p:nvPr/>
        </p:nvSpPr>
        <p:spPr bwMode="auto">
          <a:xfrm>
            <a:off x="6069013" y="1800225"/>
            <a:ext cx="1604962" cy="2662238"/>
          </a:xfrm>
          <a:custGeom>
            <a:avLst/>
            <a:gdLst>
              <a:gd name="T0" fmla="*/ 0 w 1011"/>
              <a:gd name="T1" fmla="*/ 2147483647 h 1677"/>
              <a:gd name="T2" fmla="*/ 2147483647 w 1011"/>
              <a:gd name="T3" fmla="*/ 2147483647 h 1677"/>
              <a:gd name="T4" fmla="*/ 2147483647 w 1011"/>
              <a:gd name="T5" fmla="*/ 0 h 1677"/>
              <a:gd name="T6" fmla="*/ 2147483647 w 1011"/>
              <a:gd name="T7" fmla="*/ 2147483647 h 1677"/>
              <a:gd name="T8" fmla="*/ 0 60000 65536"/>
              <a:gd name="T9" fmla="*/ 0 60000 65536"/>
              <a:gd name="T10" fmla="*/ 0 60000 65536"/>
              <a:gd name="T11" fmla="*/ 0 60000 65536"/>
              <a:gd name="T12" fmla="*/ 0 w 1011"/>
              <a:gd name="T13" fmla="*/ 0 h 1677"/>
              <a:gd name="T14" fmla="*/ 1011 w 1011"/>
              <a:gd name="T15" fmla="*/ 1677 h 1677"/>
            </a:gdLst>
            <a:ahLst/>
            <a:cxnLst>
              <a:cxn ang="T8">
                <a:pos x="T0" y="T1"/>
              </a:cxn>
              <a:cxn ang="T9">
                <a:pos x="T2" y="T3"/>
              </a:cxn>
              <a:cxn ang="T10">
                <a:pos x="T4" y="T5"/>
              </a:cxn>
              <a:cxn ang="T11">
                <a:pos x="T6" y="T7"/>
              </a:cxn>
            </a:cxnLst>
            <a:rect l="T12" t="T13" r="T14" b="T15"/>
            <a:pathLst>
              <a:path w="1011" h="1677">
                <a:moveTo>
                  <a:pt x="0" y="1677"/>
                </a:moveTo>
                <a:lnTo>
                  <a:pt x="756" y="1677"/>
                </a:lnTo>
                <a:lnTo>
                  <a:pt x="756" y="0"/>
                </a:lnTo>
                <a:lnTo>
                  <a:pt x="1011" y="11"/>
                </a:lnTo>
              </a:path>
            </a:pathLst>
          </a:custGeom>
          <a:noFill/>
          <a:ln w="38100">
            <a:solidFill>
              <a:srgbClr val="6666FF"/>
            </a:solidFill>
            <a:round/>
            <a:headEnd/>
            <a:tailEnd type="triangle" w="med" len="sm"/>
          </a:ln>
        </p:spPr>
        <p:txBody>
          <a:bodyPr wrap="none" lIns="90000" tIns="46800" rIns="90000" bIns="46800" anchor="ctr">
            <a:spAutoFit/>
          </a:bodyPr>
          <a:lstStyle/>
          <a:p>
            <a:endParaRPr lang="es-ES_tradnl"/>
          </a:p>
        </p:txBody>
      </p:sp>
      <p:sp>
        <p:nvSpPr>
          <p:cNvPr id="2151" name="Text Box 103"/>
          <p:cNvSpPr txBox="1">
            <a:spLocks noChangeArrowheads="1"/>
          </p:cNvSpPr>
          <p:nvPr/>
        </p:nvSpPr>
        <p:spPr bwMode="auto">
          <a:xfrm>
            <a:off x="4589463" y="4765675"/>
            <a:ext cx="1270000" cy="30480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Astenosfera</a:t>
            </a:r>
          </a:p>
        </p:txBody>
      </p:sp>
      <p:sp>
        <p:nvSpPr>
          <p:cNvPr id="2152" name="Text Box 104"/>
          <p:cNvSpPr txBox="1">
            <a:spLocks noChangeArrowheads="1"/>
          </p:cNvSpPr>
          <p:nvPr/>
        </p:nvSpPr>
        <p:spPr bwMode="auto">
          <a:xfrm>
            <a:off x="3562350" y="3849688"/>
            <a:ext cx="1270000" cy="30480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Corteza</a:t>
            </a:r>
          </a:p>
        </p:txBody>
      </p:sp>
      <p:grpSp>
        <p:nvGrpSpPr>
          <p:cNvPr id="4" name="Group 105"/>
          <p:cNvGrpSpPr>
            <a:grpSpLocks/>
          </p:cNvGrpSpPr>
          <p:nvPr/>
        </p:nvGrpSpPr>
        <p:grpSpPr bwMode="auto">
          <a:xfrm>
            <a:off x="3633788" y="4198938"/>
            <a:ext cx="881062" cy="581025"/>
            <a:chOff x="2732" y="2789"/>
            <a:chExt cx="555" cy="366"/>
          </a:xfrm>
        </p:grpSpPr>
        <p:sp>
          <p:nvSpPr>
            <p:cNvPr id="78883" name="Text Box 106"/>
            <p:cNvSpPr txBox="1">
              <a:spLocks noChangeArrowheads="1"/>
            </p:cNvSpPr>
            <p:nvPr/>
          </p:nvSpPr>
          <p:spPr bwMode="auto">
            <a:xfrm>
              <a:off x="2732" y="2869"/>
              <a:ext cx="555" cy="192"/>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Litosfera</a:t>
              </a:r>
            </a:p>
          </p:txBody>
        </p:sp>
        <p:sp>
          <p:nvSpPr>
            <p:cNvPr id="78884" name="AutoShape 107"/>
            <p:cNvSpPr>
              <a:spLocks/>
            </p:cNvSpPr>
            <p:nvPr/>
          </p:nvSpPr>
          <p:spPr bwMode="auto">
            <a:xfrm>
              <a:off x="3219" y="2789"/>
              <a:ext cx="47" cy="366"/>
            </a:xfrm>
            <a:prstGeom prst="leftBrace">
              <a:avLst>
                <a:gd name="adj1" fmla="val 64894"/>
                <a:gd name="adj2" fmla="val 50000"/>
              </a:avLst>
            </a:prstGeom>
            <a:noFill/>
            <a:ln w="15875">
              <a:solidFill>
                <a:schemeClr val="tx2"/>
              </a:solidFill>
              <a:round/>
              <a:headEnd/>
              <a:tailEnd type="none" w="lg" len="med"/>
            </a:ln>
          </p:spPr>
          <p:txBody>
            <a:bodyPr wrap="none" lIns="90000" tIns="46800" rIns="90000" bIns="46800" anchor="ctr">
              <a:spAutoFit/>
            </a:bodyPr>
            <a:lstStyle/>
            <a:p>
              <a:endParaRPr lang="es-ES_tradnl"/>
            </a:p>
          </p:txBody>
        </p:sp>
      </p:grpSp>
      <p:grpSp>
        <p:nvGrpSpPr>
          <p:cNvPr id="5" name="Group 108"/>
          <p:cNvGrpSpPr>
            <a:grpSpLocks/>
          </p:cNvGrpSpPr>
          <p:nvPr/>
        </p:nvGrpSpPr>
        <p:grpSpPr bwMode="auto">
          <a:xfrm>
            <a:off x="5908675" y="2738438"/>
            <a:ext cx="1270000" cy="1406525"/>
            <a:chOff x="4165" y="1869"/>
            <a:chExt cx="800" cy="886"/>
          </a:xfrm>
        </p:grpSpPr>
        <p:sp>
          <p:nvSpPr>
            <p:cNvPr id="78881" name="Text Box 109"/>
            <p:cNvSpPr txBox="1">
              <a:spLocks noChangeArrowheads="1"/>
            </p:cNvSpPr>
            <p:nvPr/>
          </p:nvSpPr>
          <p:spPr bwMode="auto">
            <a:xfrm>
              <a:off x="4165" y="1869"/>
              <a:ext cx="800" cy="326"/>
            </a:xfrm>
            <a:prstGeom prst="rect">
              <a:avLst/>
            </a:prstGeom>
            <a:noFill/>
            <a:ln w="28575">
              <a:noFill/>
              <a:miter lim="800000"/>
              <a:headEnd/>
              <a:tailEnd type="none" w="lg" len="med"/>
            </a:ln>
          </p:spPr>
          <p:txBody>
            <a:bodyPr lIns="90000" tIns="46800" rIns="90000" bIns="46800" anchor="ctr">
              <a:spAutoFit/>
            </a:bodyPr>
            <a:lstStyle/>
            <a:p>
              <a:pPr algn="r">
                <a:spcBef>
                  <a:spcPct val="50000"/>
                </a:spcBef>
              </a:pPr>
              <a:r>
                <a:rPr lang="es-ES_tradnl" sz="1400"/>
                <a:t>Cámara magmática</a:t>
              </a:r>
            </a:p>
          </p:txBody>
        </p:sp>
        <p:sp>
          <p:nvSpPr>
            <p:cNvPr id="78882" name="Line 110"/>
            <p:cNvSpPr>
              <a:spLocks noChangeShapeType="1"/>
            </p:cNvSpPr>
            <p:nvPr/>
          </p:nvSpPr>
          <p:spPr bwMode="auto">
            <a:xfrm flipV="1">
              <a:off x="4211" y="2155"/>
              <a:ext cx="488" cy="600"/>
            </a:xfrm>
            <a:prstGeom prst="line">
              <a:avLst/>
            </a:prstGeom>
            <a:noFill/>
            <a:ln w="19050">
              <a:solidFill>
                <a:schemeClr val="tx2"/>
              </a:solidFill>
              <a:round/>
              <a:headEnd/>
              <a:tailEnd type="none" w="lg" len="med"/>
            </a:ln>
          </p:spPr>
          <p:txBody>
            <a:bodyPr wrap="none" lIns="90000" tIns="46800" rIns="90000" bIns="46800" anchor="ctr">
              <a:spAutoFit/>
            </a:bodyPr>
            <a:lstStyle/>
            <a:p>
              <a:endParaRPr lang="es-ES"/>
            </a:p>
          </p:txBody>
        </p:sp>
      </p:grpSp>
      <p:sp>
        <p:nvSpPr>
          <p:cNvPr id="2159" name="Text Box 111"/>
          <p:cNvSpPr txBox="1">
            <a:spLocks noChangeArrowheads="1"/>
          </p:cNvSpPr>
          <p:nvPr/>
        </p:nvSpPr>
        <p:spPr bwMode="auto">
          <a:xfrm>
            <a:off x="3762375" y="1492250"/>
            <a:ext cx="3368675" cy="115570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Si la fusión parcial es reducida, el magma queda formando gotas aisladas entre la roca que progresivamente irán interconectando y ascendiendo debido a la menor densidad y a los gases.</a:t>
            </a:r>
          </a:p>
        </p:txBody>
      </p:sp>
      <p:sp>
        <p:nvSpPr>
          <p:cNvPr id="2160" name="Text Box 112"/>
          <p:cNvSpPr txBox="1">
            <a:spLocks noChangeArrowheads="1"/>
          </p:cNvSpPr>
          <p:nvPr/>
        </p:nvSpPr>
        <p:spPr bwMode="auto">
          <a:xfrm>
            <a:off x="3868738" y="1189038"/>
            <a:ext cx="3544887" cy="30480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b="1">
                <a:solidFill>
                  <a:srgbClr val="FF6600"/>
                </a:solidFill>
              </a:rPr>
              <a:t>EL FLUJO DEL MAGMA</a:t>
            </a:r>
            <a:endParaRPr lang="es-ES_tradnl" sz="1400" b="1">
              <a:solidFill>
                <a:schemeClr val="accent1"/>
              </a:solidFill>
            </a:endParaRPr>
          </a:p>
        </p:txBody>
      </p:sp>
      <p:sp>
        <p:nvSpPr>
          <p:cNvPr id="2161" name="Text Box 113"/>
          <p:cNvSpPr txBox="1">
            <a:spLocks noChangeArrowheads="1"/>
          </p:cNvSpPr>
          <p:nvPr/>
        </p:nvSpPr>
        <p:spPr bwMode="auto">
          <a:xfrm>
            <a:off x="5440363" y="5313363"/>
            <a:ext cx="3368675" cy="517525"/>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Al subir el magma se acumula formando bolsas llamadas </a:t>
            </a:r>
            <a:r>
              <a:rPr lang="es-ES_tradnl" sz="1400" b="1"/>
              <a:t>cámaras magmáticas</a:t>
            </a:r>
            <a:r>
              <a:rPr lang="es-ES_tradnl" sz="1400"/>
              <a:t>.</a:t>
            </a:r>
          </a:p>
        </p:txBody>
      </p:sp>
      <p:grpSp>
        <p:nvGrpSpPr>
          <p:cNvPr id="6" name="Group 114"/>
          <p:cNvGrpSpPr>
            <a:grpSpLocks/>
          </p:cNvGrpSpPr>
          <p:nvPr/>
        </p:nvGrpSpPr>
        <p:grpSpPr bwMode="auto">
          <a:xfrm>
            <a:off x="1768475" y="2551113"/>
            <a:ext cx="1549400" cy="517525"/>
            <a:chOff x="1211" y="2602"/>
            <a:chExt cx="976" cy="326"/>
          </a:xfrm>
        </p:grpSpPr>
        <p:sp>
          <p:nvSpPr>
            <p:cNvPr id="78879" name="Text Box 115"/>
            <p:cNvSpPr txBox="1">
              <a:spLocks noChangeArrowheads="1"/>
            </p:cNvSpPr>
            <p:nvPr/>
          </p:nvSpPr>
          <p:spPr bwMode="auto">
            <a:xfrm>
              <a:off x="1387" y="2602"/>
              <a:ext cx="800" cy="326"/>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Punto de “solidus”</a:t>
              </a:r>
            </a:p>
          </p:txBody>
        </p:sp>
        <p:sp>
          <p:nvSpPr>
            <p:cNvPr id="78880" name="Line 116"/>
            <p:cNvSpPr>
              <a:spLocks noChangeShapeType="1"/>
            </p:cNvSpPr>
            <p:nvPr/>
          </p:nvSpPr>
          <p:spPr bwMode="auto">
            <a:xfrm>
              <a:off x="1211" y="2766"/>
              <a:ext cx="211" cy="0"/>
            </a:xfrm>
            <a:prstGeom prst="line">
              <a:avLst/>
            </a:prstGeom>
            <a:noFill/>
            <a:ln w="12700" cap="rnd">
              <a:solidFill>
                <a:schemeClr val="tx2"/>
              </a:solidFill>
              <a:prstDash val="sysDot"/>
              <a:round/>
              <a:headEnd/>
              <a:tailEnd type="none" w="lg" len="med"/>
            </a:ln>
          </p:spPr>
          <p:txBody>
            <a:bodyPr wrap="none" lIns="90000" tIns="46800" rIns="90000" bIns="46800" anchor="ctr">
              <a:spAutoFit/>
            </a:bodyPr>
            <a:lstStyle/>
            <a:p>
              <a:endParaRPr lang="es-E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2128"/>
                                        </p:tgtEl>
                                        <p:attrNameLst>
                                          <p:attrName>style.visibility</p:attrName>
                                        </p:attrNameLst>
                                      </p:cBhvr>
                                      <p:to>
                                        <p:strVal val="visible"/>
                                      </p:to>
                                    </p:set>
                                    <p:anim calcmode="lin" valueType="num">
                                      <p:cBhvr>
                                        <p:cTn id="7" dur="500" fill="hold"/>
                                        <p:tgtEl>
                                          <p:spTgt spid="2128"/>
                                        </p:tgtEl>
                                        <p:attrNameLst>
                                          <p:attrName>ppt_x</p:attrName>
                                        </p:attrNameLst>
                                      </p:cBhvr>
                                      <p:tavLst>
                                        <p:tav tm="0">
                                          <p:val>
                                            <p:strVal val="#ppt_x"/>
                                          </p:val>
                                        </p:tav>
                                        <p:tav tm="100000">
                                          <p:val>
                                            <p:strVal val="#ppt_x"/>
                                          </p:val>
                                        </p:tav>
                                      </p:tavLst>
                                    </p:anim>
                                    <p:anim calcmode="lin" valueType="num">
                                      <p:cBhvr>
                                        <p:cTn id="8" dur="500" fill="hold"/>
                                        <p:tgtEl>
                                          <p:spTgt spid="2128"/>
                                        </p:tgtEl>
                                        <p:attrNameLst>
                                          <p:attrName>ppt_y</p:attrName>
                                        </p:attrNameLst>
                                      </p:cBhvr>
                                      <p:tavLst>
                                        <p:tav tm="0">
                                          <p:val>
                                            <p:strVal val="#ppt_y-#ppt_h/2"/>
                                          </p:val>
                                        </p:tav>
                                        <p:tav tm="100000">
                                          <p:val>
                                            <p:strVal val="#ppt_y"/>
                                          </p:val>
                                        </p:tav>
                                      </p:tavLst>
                                    </p:anim>
                                    <p:anim calcmode="lin" valueType="num">
                                      <p:cBhvr>
                                        <p:cTn id="9" dur="500" fill="hold"/>
                                        <p:tgtEl>
                                          <p:spTgt spid="2128"/>
                                        </p:tgtEl>
                                        <p:attrNameLst>
                                          <p:attrName>ppt_w</p:attrName>
                                        </p:attrNameLst>
                                      </p:cBhvr>
                                      <p:tavLst>
                                        <p:tav tm="0">
                                          <p:val>
                                            <p:strVal val="#ppt_w"/>
                                          </p:val>
                                        </p:tav>
                                        <p:tav tm="100000">
                                          <p:val>
                                            <p:strVal val="#ppt_w"/>
                                          </p:val>
                                        </p:tav>
                                      </p:tavLst>
                                    </p:anim>
                                    <p:anim calcmode="lin" valueType="num">
                                      <p:cBhvr>
                                        <p:cTn id="10" dur="500" fill="hold"/>
                                        <p:tgtEl>
                                          <p:spTgt spid="2128"/>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21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7" presetClass="entr" presetSubtype="8"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ppt_x-#ppt_w/2"/>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17" presetClass="entr" presetSubtype="8" fill="hold" grpId="0" nodeType="clickEffect">
                                  <p:stCondLst>
                                    <p:cond delay="0"/>
                                  </p:stCondLst>
                                  <p:childTnLst>
                                    <p:set>
                                      <p:cBhvr>
                                        <p:cTn id="26" dur="1" fill="hold">
                                          <p:stCondLst>
                                            <p:cond delay="0"/>
                                          </p:stCondLst>
                                        </p:cTn>
                                        <p:tgtEl>
                                          <p:spTgt spid="2129"/>
                                        </p:tgtEl>
                                        <p:attrNameLst>
                                          <p:attrName>style.visibility</p:attrName>
                                        </p:attrNameLst>
                                      </p:cBhvr>
                                      <p:to>
                                        <p:strVal val="visible"/>
                                      </p:to>
                                    </p:set>
                                    <p:anim calcmode="lin" valueType="num">
                                      <p:cBhvr>
                                        <p:cTn id="27" dur="500" fill="hold"/>
                                        <p:tgtEl>
                                          <p:spTgt spid="2129"/>
                                        </p:tgtEl>
                                        <p:attrNameLst>
                                          <p:attrName>ppt_x</p:attrName>
                                        </p:attrNameLst>
                                      </p:cBhvr>
                                      <p:tavLst>
                                        <p:tav tm="0">
                                          <p:val>
                                            <p:strVal val="#ppt_x-#ppt_w/2"/>
                                          </p:val>
                                        </p:tav>
                                        <p:tav tm="100000">
                                          <p:val>
                                            <p:strVal val="#ppt_x"/>
                                          </p:val>
                                        </p:tav>
                                      </p:tavLst>
                                    </p:anim>
                                    <p:anim calcmode="lin" valueType="num">
                                      <p:cBhvr>
                                        <p:cTn id="28" dur="500" fill="hold"/>
                                        <p:tgtEl>
                                          <p:spTgt spid="2129"/>
                                        </p:tgtEl>
                                        <p:attrNameLst>
                                          <p:attrName>ppt_y</p:attrName>
                                        </p:attrNameLst>
                                      </p:cBhvr>
                                      <p:tavLst>
                                        <p:tav tm="0">
                                          <p:val>
                                            <p:strVal val="#ppt_y"/>
                                          </p:val>
                                        </p:tav>
                                        <p:tav tm="100000">
                                          <p:val>
                                            <p:strVal val="#ppt_y"/>
                                          </p:val>
                                        </p:tav>
                                      </p:tavLst>
                                    </p:anim>
                                    <p:anim calcmode="lin" valueType="num">
                                      <p:cBhvr>
                                        <p:cTn id="29" dur="500" fill="hold"/>
                                        <p:tgtEl>
                                          <p:spTgt spid="2129"/>
                                        </p:tgtEl>
                                        <p:attrNameLst>
                                          <p:attrName>ppt_w</p:attrName>
                                        </p:attrNameLst>
                                      </p:cBhvr>
                                      <p:tavLst>
                                        <p:tav tm="0">
                                          <p:val>
                                            <p:fltVal val="0"/>
                                          </p:val>
                                        </p:tav>
                                        <p:tav tm="100000">
                                          <p:val>
                                            <p:strVal val="#ppt_w"/>
                                          </p:val>
                                        </p:tav>
                                      </p:tavLst>
                                    </p:anim>
                                    <p:anim calcmode="lin" valueType="num">
                                      <p:cBhvr>
                                        <p:cTn id="30" dur="500" fill="hold"/>
                                        <p:tgtEl>
                                          <p:spTgt spid="2129"/>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7" presetClass="entr" presetSubtype="8"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ppt_x</p:attrName>
                                        </p:attrNameLst>
                                      </p:cBhvr>
                                      <p:tavLst>
                                        <p:tav tm="0">
                                          <p:val>
                                            <p:strVal val="#ppt_x-#ppt_w/2"/>
                                          </p:val>
                                        </p:tav>
                                        <p:tav tm="100000">
                                          <p:val>
                                            <p:strVal val="#ppt_x"/>
                                          </p:val>
                                        </p:tav>
                                      </p:tavLst>
                                    </p:anim>
                                    <p:anim calcmode="lin" valueType="num">
                                      <p:cBhvr>
                                        <p:cTn id="36" dur="500" fill="hold"/>
                                        <p:tgtEl>
                                          <p:spTgt spid="6"/>
                                        </p:tgtEl>
                                        <p:attrNameLst>
                                          <p:attrName>ppt_y</p:attrName>
                                        </p:attrNameLst>
                                      </p:cBhvr>
                                      <p:tavLst>
                                        <p:tav tm="0">
                                          <p:val>
                                            <p:strVal val="#ppt_y"/>
                                          </p:val>
                                        </p:tav>
                                        <p:tav tm="100000">
                                          <p:val>
                                            <p:strVal val="#ppt_y"/>
                                          </p:val>
                                        </p:tav>
                                      </p:tavLst>
                                    </p:anim>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17" presetClass="entr" presetSubtype="8" fill="hold" grpId="0" nodeType="clickEffect">
                                  <p:stCondLst>
                                    <p:cond delay="0"/>
                                  </p:stCondLst>
                                  <p:childTnLst>
                                    <p:set>
                                      <p:cBhvr>
                                        <p:cTn id="42" dur="1" fill="hold">
                                          <p:stCondLst>
                                            <p:cond delay="0"/>
                                          </p:stCondLst>
                                        </p:cTn>
                                        <p:tgtEl>
                                          <p:spTgt spid="2133"/>
                                        </p:tgtEl>
                                        <p:attrNameLst>
                                          <p:attrName>style.visibility</p:attrName>
                                        </p:attrNameLst>
                                      </p:cBhvr>
                                      <p:to>
                                        <p:strVal val="visible"/>
                                      </p:to>
                                    </p:set>
                                    <p:anim calcmode="lin" valueType="num">
                                      <p:cBhvr>
                                        <p:cTn id="43" dur="500" fill="hold"/>
                                        <p:tgtEl>
                                          <p:spTgt spid="2133"/>
                                        </p:tgtEl>
                                        <p:attrNameLst>
                                          <p:attrName>ppt_x</p:attrName>
                                        </p:attrNameLst>
                                      </p:cBhvr>
                                      <p:tavLst>
                                        <p:tav tm="0">
                                          <p:val>
                                            <p:strVal val="#ppt_x-#ppt_w/2"/>
                                          </p:val>
                                        </p:tav>
                                        <p:tav tm="100000">
                                          <p:val>
                                            <p:strVal val="#ppt_x"/>
                                          </p:val>
                                        </p:tav>
                                      </p:tavLst>
                                    </p:anim>
                                    <p:anim calcmode="lin" valueType="num">
                                      <p:cBhvr>
                                        <p:cTn id="44" dur="500" fill="hold"/>
                                        <p:tgtEl>
                                          <p:spTgt spid="2133"/>
                                        </p:tgtEl>
                                        <p:attrNameLst>
                                          <p:attrName>ppt_y</p:attrName>
                                        </p:attrNameLst>
                                      </p:cBhvr>
                                      <p:tavLst>
                                        <p:tav tm="0">
                                          <p:val>
                                            <p:strVal val="#ppt_y"/>
                                          </p:val>
                                        </p:tav>
                                        <p:tav tm="100000">
                                          <p:val>
                                            <p:strVal val="#ppt_y"/>
                                          </p:val>
                                        </p:tav>
                                      </p:tavLst>
                                    </p:anim>
                                    <p:anim calcmode="lin" valueType="num">
                                      <p:cBhvr>
                                        <p:cTn id="45" dur="500" fill="hold"/>
                                        <p:tgtEl>
                                          <p:spTgt spid="2133"/>
                                        </p:tgtEl>
                                        <p:attrNameLst>
                                          <p:attrName>ppt_w</p:attrName>
                                        </p:attrNameLst>
                                      </p:cBhvr>
                                      <p:tavLst>
                                        <p:tav tm="0">
                                          <p:val>
                                            <p:fltVal val="0"/>
                                          </p:val>
                                        </p:tav>
                                        <p:tav tm="100000">
                                          <p:val>
                                            <p:strVal val="#ppt_w"/>
                                          </p:val>
                                        </p:tav>
                                      </p:tavLst>
                                    </p:anim>
                                    <p:anim calcmode="lin" valueType="num">
                                      <p:cBhvr>
                                        <p:cTn id="46" dur="500" fill="hold"/>
                                        <p:tgtEl>
                                          <p:spTgt spid="2133"/>
                                        </p:tgtEl>
                                        <p:attrNameLst>
                                          <p:attrName>ppt_h</p:attrName>
                                        </p:attrNameLst>
                                      </p:cBhvr>
                                      <p:tavLst>
                                        <p:tav tm="0">
                                          <p:val>
                                            <p:strVal val="#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17" presetClass="entr" presetSubtype="8" fill="hold" grpId="0" nodeType="clickEffect">
                                  <p:stCondLst>
                                    <p:cond delay="0"/>
                                  </p:stCondLst>
                                  <p:childTnLst>
                                    <p:set>
                                      <p:cBhvr>
                                        <p:cTn id="50" dur="1" fill="hold">
                                          <p:stCondLst>
                                            <p:cond delay="0"/>
                                          </p:stCondLst>
                                        </p:cTn>
                                        <p:tgtEl>
                                          <p:spTgt spid="2130"/>
                                        </p:tgtEl>
                                        <p:attrNameLst>
                                          <p:attrName>style.visibility</p:attrName>
                                        </p:attrNameLst>
                                      </p:cBhvr>
                                      <p:to>
                                        <p:strVal val="visible"/>
                                      </p:to>
                                    </p:set>
                                    <p:anim calcmode="lin" valueType="num">
                                      <p:cBhvr>
                                        <p:cTn id="51" dur="500" fill="hold"/>
                                        <p:tgtEl>
                                          <p:spTgt spid="2130"/>
                                        </p:tgtEl>
                                        <p:attrNameLst>
                                          <p:attrName>ppt_x</p:attrName>
                                        </p:attrNameLst>
                                      </p:cBhvr>
                                      <p:tavLst>
                                        <p:tav tm="0">
                                          <p:val>
                                            <p:strVal val="#ppt_x-#ppt_w/2"/>
                                          </p:val>
                                        </p:tav>
                                        <p:tav tm="100000">
                                          <p:val>
                                            <p:strVal val="#ppt_x"/>
                                          </p:val>
                                        </p:tav>
                                      </p:tavLst>
                                    </p:anim>
                                    <p:anim calcmode="lin" valueType="num">
                                      <p:cBhvr>
                                        <p:cTn id="52" dur="500" fill="hold"/>
                                        <p:tgtEl>
                                          <p:spTgt spid="2130"/>
                                        </p:tgtEl>
                                        <p:attrNameLst>
                                          <p:attrName>ppt_y</p:attrName>
                                        </p:attrNameLst>
                                      </p:cBhvr>
                                      <p:tavLst>
                                        <p:tav tm="0">
                                          <p:val>
                                            <p:strVal val="#ppt_y"/>
                                          </p:val>
                                        </p:tav>
                                        <p:tav tm="100000">
                                          <p:val>
                                            <p:strVal val="#ppt_y"/>
                                          </p:val>
                                        </p:tav>
                                      </p:tavLst>
                                    </p:anim>
                                    <p:anim calcmode="lin" valueType="num">
                                      <p:cBhvr>
                                        <p:cTn id="53" dur="500" fill="hold"/>
                                        <p:tgtEl>
                                          <p:spTgt spid="2130"/>
                                        </p:tgtEl>
                                        <p:attrNameLst>
                                          <p:attrName>ppt_w</p:attrName>
                                        </p:attrNameLst>
                                      </p:cBhvr>
                                      <p:tavLst>
                                        <p:tav tm="0">
                                          <p:val>
                                            <p:fltVal val="0"/>
                                          </p:val>
                                        </p:tav>
                                        <p:tav tm="100000">
                                          <p:val>
                                            <p:strVal val="#ppt_w"/>
                                          </p:val>
                                        </p:tav>
                                      </p:tavLst>
                                    </p:anim>
                                    <p:anim calcmode="lin" valueType="num">
                                      <p:cBhvr>
                                        <p:cTn id="54" dur="500" fill="hold"/>
                                        <p:tgtEl>
                                          <p:spTgt spid="2130"/>
                                        </p:tgtEl>
                                        <p:attrNameLst>
                                          <p:attrName>ppt_h</p:attrName>
                                        </p:attrNameLst>
                                      </p:cBhvr>
                                      <p:tavLst>
                                        <p:tav tm="0">
                                          <p:val>
                                            <p:strVal val="#ppt_h"/>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17" presetClass="entr" presetSubtype="8" fill="hold" nodeType="clickEffect">
                                  <p:stCondLst>
                                    <p:cond delay="0"/>
                                  </p:stCondLst>
                                  <p:childTnLst>
                                    <p:set>
                                      <p:cBhvr>
                                        <p:cTn id="58" dur="1" fill="hold">
                                          <p:stCondLst>
                                            <p:cond delay="0"/>
                                          </p:stCondLst>
                                        </p:cTn>
                                        <p:tgtEl>
                                          <p:spTgt spid="2"/>
                                        </p:tgtEl>
                                        <p:attrNameLst>
                                          <p:attrName>style.visibility</p:attrName>
                                        </p:attrNameLst>
                                      </p:cBhvr>
                                      <p:to>
                                        <p:strVal val="visible"/>
                                      </p:to>
                                    </p:set>
                                    <p:anim calcmode="lin" valueType="num">
                                      <p:cBhvr>
                                        <p:cTn id="59" dur="500" fill="hold"/>
                                        <p:tgtEl>
                                          <p:spTgt spid="2"/>
                                        </p:tgtEl>
                                        <p:attrNameLst>
                                          <p:attrName>ppt_x</p:attrName>
                                        </p:attrNameLst>
                                      </p:cBhvr>
                                      <p:tavLst>
                                        <p:tav tm="0">
                                          <p:val>
                                            <p:strVal val="#ppt_x-#ppt_w/2"/>
                                          </p:val>
                                        </p:tav>
                                        <p:tav tm="100000">
                                          <p:val>
                                            <p:strVal val="#ppt_x"/>
                                          </p:val>
                                        </p:tav>
                                      </p:tavLst>
                                    </p:anim>
                                    <p:anim calcmode="lin" valueType="num">
                                      <p:cBhvr>
                                        <p:cTn id="60" dur="500" fill="hold"/>
                                        <p:tgtEl>
                                          <p:spTgt spid="2"/>
                                        </p:tgtEl>
                                        <p:attrNameLst>
                                          <p:attrName>ppt_y</p:attrName>
                                        </p:attrNameLst>
                                      </p:cBhvr>
                                      <p:tavLst>
                                        <p:tav tm="0">
                                          <p:val>
                                            <p:strVal val="#ppt_y"/>
                                          </p:val>
                                        </p:tav>
                                        <p:tav tm="100000">
                                          <p:val>
                                            <p:strVal val="#ppt_y"/>
                                          </p:val>
                                        </p:tav>
                                      </p:tavLst>
                                    </p:anim>
                                    <p:anim calcmode="lin" valueType="num">
                                      <p:cBhvr>
                                        <p:cTn id="61" dur="500" fill="hold"/>
                                        <p:tgtEl>
                                          <p:spTgt spid="2"/>
                                        </p:tgtEl>
                                        <p:attrNameLst>
                                          <p:attrName>ppt_w</p:attrName>
                                        </p:attrNameLst>
                                      </p:cBhvr>
                                      <p:tavLst>
                                        <p:tav tm="0">
                                          <p:val>
                                            <p:fltVal val="0"/>
                                          </p:val>
                                        </p:tav>
                                        <p:tav tm="100000">
                                          <p:val>
                                            <p:strVal val="#ppt_w"/>
                                          </p:val>
                                        </p:tav>
                                      </p:tavLst>
                                    </p:anim>
                                    <p:anim calcmode="lin" valueType="num">
                                      <p:cBhvr>
                                        <p:cTn id="62"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17" presetClass="entr" presetSubtype="8" fill="hold" grpId="0" nodeType="clickEffect">
                                  <p:stCondLst>
                                    <p:cond delay="0"/>
                                  </p:stCondLst>
                                  <p:childTnLst>
                                    <p:set>
                                      <p:cBhvr>
                                        <p:cTn id="66" dur="1" fill="hold">
                                          <p:stCondLst>
                                            <p:cond delay="0"/>
                                          </p:stCondLst>
                                        </p:cTn>
                                        <p:tgtEl>
                                          <p:spTgt spid="2132"/>
                                        </p:tgtEl>
                                        <p:attrNameLst>
                                          <p:attrName>style.visibility</p:attrName>
                                        </p:attrNameLst>
                                      </p:cBhvr>
                                      <p:to>
                                        <p:strVal val="visible"/>
                                      </p:to>
                                    </p:set>
                                    <p:anim calcmode="lin" valueType="num">
                                      <p:cBhvr>
                                        <p:cTn id="67" dur="500" fill="hold"/>
                                        <p:tgtEl>
                                          <p:spTgt spid="2132"/>
                                        </p:tgtEl>
                                        <p:attrNameLst>
                                          <p:attrName>ppt_x</p:attrName>
                                        </p:attrNameLst>
                                      </p:cBhvr>
                                      <p:tavLst>
                                        <p:tav tm="0">
                                          <p:val>
                                            <p:strVal val="#ppt_x-#ppt_w/2"/>
                                          </p:val>
                                        </p:tav>
                                        <p:tav tm="100000">
                                          <p:val>
                                            <p:strVal val="#ppt_x"/>
                                          </p:val>
                                        </p:tav>
                                      </p:tavLst>
                                    </p:anim>
                                    <p:anim calcmode="lin" valueType="num">
                                      <p:cBhvr>
                                        <p:cTn id="68" dur="500" fill="hold"/>
                                        <p:tgtEl>
                                          <p:spTgt spid="2132"/>
                                        </p:tgtEl>
                                        <p:attrNameLst>
                                          <p:attrName>ppt_y</p:attrName>
                                        </p:attrNameLst>
                                      </p:cBhvr>
                                      <p:tavLst>
                                        <p:tav tm="0">
                                          <p:val>
                                            <p:strVal val="#ppt_y"/>
                                          </p:val>
                                        </p:tav>
                                        <p:tav tm="100000">
                                          <p:val>
                                            <p:strVal val="#ppt_y"/>
                                          </p:val>
                                        </p:tav>
                                      </p:tavLst>
                                    </p:anim>
                                    <p:anim calcmode="lin" valueType="num">
                                      <p:cBhvr>
                                        <p:cTn id="69" dur="500" fill="hold"/>
                                        <p:tgtEl>
                                          <p:spTgt spid="2132"/>
                                        </p:tgtEl>
                                        <p:attrNameLst>
                                          <p:attrName>ppt_w</p:attrName>
                                        </p:attrNameLst>
                                      </p:cBhvr>
                                      <p:tavLst>
                                        <p:tav tm="0">
                                          <p:val>
                                            <p:fltVal val="0"/>
                                          </p:val>
                                        </p:tav>
                                        <p:tav tm="100000">
                                          <p:val>
                                            <p:strVal val="#ppt_w"/>
                                          </p:val>
                                        </p:tav>
                                      </p:tavLst>
                                    </p:anim>
                                    <p:anim calcmode="lin" valueType="num">
                                      <p:cBhvr>
                                        <p:cTn id="70" dur="500" fill="hold"/>
                                        <p:tgtEl>
                                          <p:spTgt spid="2132"/>
                                        </p:tgtEl>
                                        <p:attrNameLst>
                                          <p:attrName>ppt_h</p:attrName>
                                        </p:attrNameLst>
                                      </p:cBhvr>
                                      <p:tavLst>
                                        <p:tav tm="0">
                                          <p:val>
                                            <p:strVal val="#ppt_h"/>
                                          </p:val>
                                        </p:tav>
                                        <p:tav tm="100000">
                                          <p:val>
                                            <p:strVal val="#ppt_h"/>
                                          </p:val>
                                        </p:tav>
                                      </p:tavLst>
                                    </p:anim>
                                  </p:childTnLst>
                                </p:cTn>
                              </p:par>
                            </p:childTnLst>
                          </p:cTn>
                        </p:par>
                      </p:childTnLst>
                    </p:cTn>
                  </p:par>
                  <p:par>
                    <p:cTn id="71" fill="hold">
                      <p:stCondLst>
                        <p:cond delay="indefinite"/>
                      </p:stCondLst>
                      <p:childTnLst>
                        <p:par>
                          <p:cTn id="72" fill="hold">
                            <p:stCondLst>
                              <p:cond delay="0"/>
                            </p:stCondLst>
                            <p:childTnLst>
                              <p:par>
                                <p:cTn id="73" presetID="17" presetClass="entr" presetSubtype="8" fill="hold" grpId="0" nodeType="clickEffect">
                                  <p:stCondLst>
                                    <p:cond delay="0"/>
                                  </p:stCondLst>
                                  <p:childTnLst>
                                    <p:set>
                                      <p:cBhvr>
                                        <p:cTn id="74" dur="1" fill="hold">
                                          <p:stCondLst>
                                            <p:cond delay="0"/>
                                          </p:stCondLst>
                                        </p:cTn>
                                        <p:tgtEl>
                                          <p:spTgt spid="2131"/>
                                        </p:tgtEl>
                                        <p:attrNameLst>
                                          <p:attrName>style.visibility</p:attrName>
                                        </p:attrNameLst>
                                      </p:cBhvr>
                                      <p:to>
                                        <p:strVal val="visible"/>
                                      </p:to>
                                    </p:set>
                                    <p:anim calcmode="lin" valueType="num">
                                      <p:cBhvr>
                                        <p:cTn id="75" dur="500" fill="hold"/>
                                        <p:tgtEl>
                                          <p:spTgt spid="2131"/>
                                        </p:tgtEl>
                                        <p:attrNameLst>
                                          <p:attrName>ppt_x</p:attrName>
                                        </p:attrNameLst>
                                      </p:cBhvr>
                                      <p:tavLst>
                                        <p:tav tm="0">
                                          <p:val>
                                            <p:strVal val="#ppt_x-#ppt_w/2"/>
                                          </p:val>
                                        </p:tav>
                                        <p:tav tm="100000">
                                          <p:val>
                                            <p:strVal val="#ppt_x"/>
                                          </p:val>
                                        </p:tav>
                                      </p:tavLst>
                                    </p:anim>
                                    <p:anim calcmode="lin" valueType="num">
                                      <p:cBhvr>
                                        <p:cTn id="76" dur="500" fill="hold"/>
                                        <p:tgtEl>
                                          <p:spTgt spid="2131"/>
                                        </p:tgtEl>
                                        <p:attrNameLst>
                                          <p:attrName>ppt_y</p:attrName>
                                        </p:attrNameLst>
                                      </p:cBhvr>
                                      <p:tavLst>
                                        <p:tav tm="0">
                                          <p:val>
                                            <p:strVal val="#ppt_y"/>
                                          </p:val>
                                        </p:tav>
                                        <p:tav tm="100000">
                                          <p:val>
                                            <p:strVal val="#ppt_y"/>
                                          </p:val>
                                        </p:tav>
                                      </p:tavLst>
                                    </p:anim>
                                    <p:anim calcmode="lin" valueType="num">
                                      <p:cBhvr>
                                        <p:cTn id="77" dur="500" fill="hold"/>
                                        <p:tgtEl>
                                          <p:spTgt spid="2131"/>
                                        </p:tgtEl>
                                        <p:attrNameLst>
                                          <p:attrName>ppt_w</p:attrName>
                                        </p:attrNameLst>
                                      </p:cBhvr>
                                      <p:tavLst>
                                        <p:tav tm="0">
                                          <p:val>
                                            <p:fltVal val="0"/>
                                          </p:val>
                                        </p:tav>
                                        <p:tav tm="100000">
                                          <p:val>
                                            <p:strVal val="#ppt_w"/>
                                          </p:val>
                                        </p:tav>
                                      </p:tavLst>
                                    </p:anim>
                                    <p:anim calcmode="lin" valueType="num">
                                      <p:cBhvr>
                                        <p:cTn id="78" dur="500" fill="hold"/>
                                        <p:tgtEl>
                                          <p:spTgt spid="2131"/>
                                        </p:tgtEl>
                                        <p:attrNameLst>
                                          <p:attrName>ppt_h</p:attrName>
                                        </p:attrNameLst>
                                      </p:cBhvr>
                                      <p:tavLst>
                                        <p:tav tm="0">
                                          <p:val>
                                            <p:strVal val="#ppt_h"/>
                                          </p:val>
                                        </p:tav>
                                        <p:tav tm="100000">
                                          <p:val>
                                            <p:strVal val="#ppt_h"/>
                                          </p:val>
                                        </p:tav>
                                      </p:tavLst>
                                    </p:anim>
                                  </p:childTnLst>
                                </p:cTn>
                              </p:par>
                            </p:childTnLst>
                          </p:cTn>
                        </p:par>
                      </p:childTnLst>
                    </p:cTn>
                  </p:par>
                  <p:par>
                    <p:cTn id="79" fill="hold">
                      <p:stCondLst>
                        <p:cond delay="indefinite"/>
                      </p:stCondLst>
                      <p:childTnLst>
                        <p:par>
                          <p:cTn id="80" fill="hold">
                            <p:stCondLst>
                              <p:cond delay="0"/>
                            </p:stCondLst>
                            <p:childTnLst>
                              <p:par>
                                <p:cTn id="81" presetID="17" presetClass="entr" presetSubtype="1" fill="hold" grpId="0" nodeType="clickEffect">
                                  <p:stCondLst>
                                    <p:cond delay="0"/>
                                  </p:stCondLst>
                                  <p:childTnLst>
                                    <p:set>
                                      <p:cBhvr>
                                        <p:cTn id="82" dur="1" fill="hold">
                                          <p:stCondLst>
                                            <p:cond delay="0"/>
                                          </p:stCondLst>
                                        </p:cTn>
                                        <p:tgtEl>
                                          <p:spTgt spid="2140"/>
                                        </p:tgtEl>
                                        <p:attrNameLst>
                                          <p:attrName>style.visibility</p:attrName>
                                        </p:attrNameLst>
                                      </p:cBhvr>
                                      <p:to>
                                        <p:strVal val="visible"/>
                                      </p:to>
                                    </p:set>
                                    <p:anim calcmode="lin" valueType="num">
                                      <p:cBhvr>
                                        <p:cTn id="83" dur="500" fill="hold"/>
                                        <p:tgtEl>
                                          <p:spTgt spid="2140"/>
                                        </p:tgtEl>
                                        <p:attrNameLst>
                                          <p:attrName>ppt_x</p:attrName>
                                        </p:attrNameLst>
                                      </p:cBhvr>
                                      <p:tavLst>
                                        <p:tav tm="0">
                                          <p:val>
                                            <p:strVal val="#ppt_x"/>
                                          </p:val>
                                        </p:tav>
                                        <p:tav tm="100000">
                                          <p:val>
                                            <p:strVal val="#ppt_x"/>
                                          </p:val>
                                        </p:tav>
                                      </p:tavLst>
                                    </p:anim>
                                    <p:anim calcmode="lin" valueType="num">
                                      <p:cBhvr>
                                        <p:cTn id="84" dur="500" fill="hold"/>
                                        <p:tgtEl>
                                          <p:spTgt spid="2140"/>
                                        </p:tgtEl>
                                        <p:attrNameLst>
                                          <p:attrName>ppt_y</p:attrName>
                                        </p:attrNameLst>
                                      </p:cBhvr>
                                      <p:tavLst>
                                        <p:tav tm="0">
                                          <p:val>
                                            <p:strVal val="#ppt_y-#ppt_h/2"/>
                                          </p:val>
                                        </p:tav>
                                        <p:tav tm="100000">
                                          <p:val>
                                            <p:strVal val="#ppt_y"/>
                                          </p:val>
                                        </p:tav>
                                      </p:tavLst>
                                    </p:anim>
                                    <p:anim calcmode="lin" valueType="num">
                                      <p:cBhvr>
                                        <p:cTn id="85" dur="500" fill="hold"/>
                                        <p:tgtEl>
                                          <p:spTgt spid="2140"/>
                                        </p:tgtEl>
                                        <p:attrNameLst>
                                          <p:attrName>ppt_w</p:attrName>
                                        </p:attrNameLst>
                                      </p:cBhvr>
                                      <p:tavLst>
                                        <p:tav tm="0">
                                          <p:val>
                                            <p:strVal val="#ppt_w"/>
                                          </p:val>
                                        </p:tav>
                                        <p:tav tm="100000">
                                          <p:val>
                                            <p:strVal val="#ppt_w"/>
                                          </p:val>
                                        </p:tav>
                                      </p:tavLst>
                                    </p:anim>
                                    <p:anim calcmode="lin" valueType="num">
                                      <p:cBhvr>
                                        <p:cTn id="86" dur="500" fill="hold"/>
                                        <p:tgtEl>
                                          <p:spTgt spid="2140"/>
                                        </p:tgtEl>
                                        <p:attrNameLst>
                                          <p:attrName>ppt_h</p:attrName>
                                        </p:attrNameLst>
                                      </p:cBhvr>
                                      <p:tavLst>
                                        <p:tav tm="0">
                                          <p:val>
                                            <p:fltVal val="0"/>
                                          </p:val>
                                        </p:tav>
                                        <p:tav tm="100000">
                                          <p:val>
                                            <p:strVal val="#ppt_h"/>
                                          </p:val>
                                        </p:tav>
                                      </p:tavLst>
                                    </p:anim>
                                  </p:childTnLst>
                                </p:cTn>
                              </p:par>
                            </p:childTnLst>
                          </p:cTn>
                        </p:par>
                      </p:childTnLst>
                    </p:cTn>
                  </p:par>
                  <p:par>
                    <p:cTn id="87" fill="hold">
                      <p:stCondLst>
                        <p:cond delay="indefinite"/>
                      </p:stCondLst>
                      <p:childTnLst>
                        <p:par>
                          <p:cTn id="88" fill="hold">
                            <p:stCondLst>
                              <p:cond delay="0"/>
                            </p:stCondLst>
                            <p:childTnLst>
                              <p:par>
                                <p:cTn id="89" presetID="17" presetClass="entr" presetSubtype="8" fill="hold" grpId="0" nodeType="clickEffect">
                                  <p:stCondLst>
                                    <p:cond delay="0"/>
                                  </p:stCondLst>
                                  <p:childTnLst>
                                    <p:set>
                                      <p:cBhvr>
                                        <p:cTn id="90" dur="1" fill="hold">
                                          <p:stCondLst>
                                            <p:cond delay="0"/>
                                          </p:stCondLst>
                                        </p:cTn>
                                        <p:tgtEl>
                                          <p:spTgt spid="2143"/>
                                        </p:tgtEl>
                                        <p:attrNameLst>
                                          <p:attrName>style.visibility</p:attrName>
                                        </p:attrNameLst>
                                      </p:cBhvr>
                                      <p:to>
                                        <p:strVal val="visible"/>
                                      </p:to>
                                    </p:set>
                                    <p:anim calcmode="lin" valueType="num">
                                      <p:cBhvr>
                                        <p:cTn id="91" dur="500" fill="hold"/>
                                        <p:tgtEl>
                                          <p:spTgt spid="2143"/>
                                        </p:tgtEl>
                                        <p:attrNameLst>
                                          <p:attrName>ppt_x</p:attrName>
                                        </p:attrNameLst>
                                      </p:cBhvr>
                                      <p:tavLst>
                                        <p:tav tm="0">
                                          <p:val>
                                            <p:strVal val="#ppt_x-#ppt_w/2"/>
                                          </p:val>
                                        </p:tav>
                                        <p:tav tm="100000">
                                          <p:val>
                                            <p:strVal val="#ppt_x"/>
                                          </p:val>
                                        </p:tav>
                                      </p:tavLst>
                                    </p:anim>
                                    <p:anim calcmode="lin" valueType="num">
                                      <p:cBhvr>
                                        <p:cTn id="92" dur="500" fill="hold"/>
                                        <p:tgtEl>
                                          <p:spTgt spid="2143"/>
                                        </p:tgtEl>
                                        <p:attrNameLst>
                                          <p:attrName>ppt_y</p:attrName>
                                        </p:attrNameLst>
                                      </p:cBhvr>
                                      <p:tavLst>
                                        <p:tav tm="0">
                                          <p:val>
                                            <p:strVal val="#ppt_y"/>
                                          </p:val>
                                        </p:tav>
                                        <p:tav tm="100000">
                                          <p:val>
                                            <p:strVal val="#ppt_y"/>
                                          </p:val>
                                        </p:tav>
                                      </p:tavLst>
                                    </p:anim>
                                    <p:anim calcmode="lin" valueType="num">
                                      <p:cBhvr>
                                        <p:cTn id="93" dur="500" fill="hold"/>
                                        <p:tgtEl>
                                          <p:spTgt spid="2143"/>
                                        </p:tgtEl>
                                        <p:attrNameLst>
                                          <p:attrName>ppt_w</p:attrName>
                                        </p:attrNameLst>
                                      </p:cBhvr>
                                      <p:tavLst>
                                        <p:tav tm="0">
                                          <p:val>
                                            <p:fltVal val="0"/>
                                          </p:val>
                                        </p:tav>
                                        <p:tav tm="100000">
                                          <p:val>
                                            <p:strVal val="#ppt_w"/>
                                          </p:val>
                                        </p:tav>
                                      </p:tavLst>
                                    </p:anim>
                                    <p:anim calcmode="lin" valueType="num">
                                      <p:cBhvr>
                                        <p:cTn id="94" dur="500" fill="hold"/>
                                        <p:tgtEl>
                                          <p:spTgt spid="2143"/>
                                        </p:tgtEl>
                                        <p:attrNameLst>
                                          <p:attrName>ppt_h</p:attrName>
                                        </p:attrNameLst>
                                      </p:cBhvr>
                                      <p:tavLst>
                                        <p:tav tm="0">
                                          <p:val>
                                            <p:strVal val="#ppt_h"/>
                                          </p:val>
                                        </p:tav>
                                        <p:tav tm="100000">
                                          <p:val>
                                            <p:strVal val="#ppt_h"/>
                                          </p:val>
                                        </p:tav>
                                      </p:tavLst>
                                    </p:anim>
                                  </p:childTnLst>
                                </p:cTn>
                              </p:par>
                            </p:childTnLst>
                          </p:cTn>
                        </p:par>
                      </p:childTnLst>
                    </p:cTn>
                  </p:par>
                  <p:par>
                    <p:cTn id="95" fill="hold">
                      <p:stCondLst>
                        <p:cond delay="indefinite"/>
                      </p:stCondLst>
                      <p:childTnLst>
                        <p:par>
                          <p:cTn id="96" fill="hold">
                            <p:stCondLst>
                              <p:cond delay="0"/>
                            </p:stCondLst>
                            <p:childTnLst>
                              <p:par>
                                <p:cTn id="97" presetID="17" presetClass="entr" presetSubtype="8" fill="hold" grpId="0" nodeType="clickEffect">
                                  <p:stCondLst>
                                    <p:cond delay="0"/>
                                  </p:stCondLst>
                                  <p:childTnLst>
                                    <p:set>
                                      <p:cBhvr>
                                        <p:cTn id="98" dur="1" fill="hold">
                                          <p:stCondLst>
                                            <p:cond delay="0"/>
                                          </p:stCondLst>
                                        </p:cTn>
                                        <p:tgtEl>
                                          <p:spTgt spid="2142"/>
                                        </p:tgtEl>
                                        <p:attrNameLst>
                                          <p:attrName>style.visibility</p:attrName>
                                        </p:attrNameLst>
                                      </p:cBhvr>
                                      <p:to>
                                        <p:strVal val="visible"/>
                                      </p:to>
                                    </p:set>
                                    <p:anim calcmode="lin" valueType="num">
                                      <p:cBhvr>
                                        <p:cTn id="99" dur="500" fill="hold"/>
                                        <p:tgtEl>
                                          <p:spTgt spid="2142"/>
                                        </p:tgtEl>
                                        <p:attrNameLst>
                                          <p:attrName>ppt_x</p:attrName>
                                        </p:attrNameLst>
                                      </p:cBhvr>
                                      <p:tavLst>
                                        <p:tav tm="0">
                                          <p:val>
                                            <p:strVal val="#ppt_x-#ppt_w/2"/>
                                          </p:val>
                                        </p:tav>
                                        <p:tav tm="100000">
                                          <p:val>
                                            <p:strVal val="#ppt_x"/>
                                          </p:val>
                                        </p:tav>
                                      </p:tavLst>
                                    </p:anim>
                                    <p:anim calcmode="lin" valueType="num">
                                      <p:cBhvr>
                                        <p:cTn id="100" dur="500" fill="hold"/>
                                        <p:tgtEl>
                                          <p:spTgt spid="2142"/>
                                        </p:tgtEl>
                                        <p:attrNameLst>
                                          <p:attrName>ppt_y</p:attrName>
                                        </p:attrNameLst>
                                      </p:cBhvr>
                                      <p:tavLst>
                                        <p:tav tm="0">
                                          <p:val>
                                            <p:strVal val="#ppt_y"/>
                                          </p:val>
                                        </p:tav>
                                        <p:tav tm="100000">
                                          <p:val>
                                            <p:strVal val="#ppt_y"/>
                                          </p:val>
                                        </p:tav>
                                      </p:tavLst>
                                    </p:anim>
                                    <p:anim calcmode="lin" valueType="num">
                                      <p:cBhvr>
                                        <p:cTn id="101" dur="500" fill="hold"/>
                                        <p:tgtEl>
                                          <p:spTgt spid="2142"/>
                                        </p:tgtEl>
                                        <p:attrNameLst>
                                          <p:attrName>ppt_w</p:attrName>
                                        </p:attrNameLst>
                                      </p:cBhvr>
                                      <p:tavLst>
                                        <p:tav tm="0">
                                          <p:val>
                                            <p:fltVal val="0"/>
                                          </p:val>
                                        </p:tav>
                                        <p:tav tm="100000">
                                          <p:val>
                                            <p:strVal val="#ppt_w"/>
                                          </p:val>
                                        </p:tav>
                                      </p:tavLst>
                                    </p:anim>
                                    <p:anim calcmode="lin" valueType="num">
                                      <p:cBhvr>
                                        <p:cTn id="102" dur="500" fill="hold"/>
                                        <p:tgtEl>
                                          <p:spTgt spid="2142"/>
                                        </p:tgtEl>
                                        <p:attrNameLst>
                                          <p:attrName>ppt_h</p:attrName>
                                        </p:attrNameLst>
                                      </p:cBhvr>
                                      <p:tavLst>
                                        <p:tav tm="0">
                                          <p:val>
                                            <p:strVal val="#ppt_h"/>
                                          </p:val>
                                        </p:tav>
                                        <p:tav tm="100000">
                                          <p:val>
                                            <p:strVal val="#ppt_h"/>
                                          </p:val>
                                        </p:tav>
                                      </p:tavLst>
                                    </p:anim>
                                  </p:childTnLst>
                                </p:cTn>
                              </p:par>
                            </p:childTnLst>
                          </p:cTn>
                        </p:par>
                      </p:childTnLst>
                    </p:cTn>
                  </p:par>
                  <p:par>
                    <p:cTn id="103" fill="hold">
                      <p:stCondLst>
                        <p:cond delay="indefinite"/>
                      </p:stCondLst>
                      <p:childTnLst>
                        <p:par>
                          <p:cTn id="104" fill="hold">
                            <p:stCondLst>
                              <p:cond delay="0"/>
                            </p:stCondLst>
                            <p:childTnLst>
                              <p:par>
                                <p:cTn id="105" presetID="17" presetClass="entr" presetSubtype="8" fill="hold" grpId="0" nodeType="clickEffect">
                                  <p:stCondLst>
                                    <p:cond delay="0"/>
                                  </p:stCondLst>
                                  <p:childTnLst>
                                    <p:set>
                                      <p:cBhvr>
                                        <p:cTn id="106" dur="1" fill="hold">
                                          <p:stCondLst>
                                            <p:cond delay="0"/>
                                          </p:stCondLst>
                                        </p:cTn>
                                        <p:tgtEl>
                                          <p:spTgt spid="2141"/>
                                        </p:tgtEl>
                                        <p:attrNameLst>
                                          <p:attrName>style.visibility</p:attrName>
                                        </p:attrNameLst>
                                      </p:cBhvr>
                                      <p:to>
                                        <p:strVal val="visible"/>
                                      </p:to>
                                    </p:set>
                                    <p:anim calcmode="lin" valueType="num">
                                      <p:cBhvr>
                                        <p:cTn id="107" dur="500" fill="hold"/>
                                        <p:tgtEl>
                                          <p:spTgt spid="2141"/>
                                        </p:tgtEl>
                                        <p:attrNameLst>
                                          <p:attrName>ppt_x</p:attrName>
                                        </p:attrNameLst>
                                      </p:cBhvr>
                                      <p:tavLst>
                                        <p:tav tm="0">
                                          <p:val>
                                            <p:strVal val="#ppt_x-#ppt_w/2"/>
                                          </p:val>
                                        </p:tav>
                                        <p:tav tm="100000">
                                          <p:val>
                                            <p:strVal val="#ppt_x"/>
                                          </p:val>
                                        </p:tav>
                                      </p:tavLst>
                                    </p:anim>
                                    <p:anim calcmode="lin" valueType="num">
                                      <p:cBhvr>
                                        <p:cTn id="108" dur="500" fill="hold"/>
                                        <p:tgtEl>
                                          <p:spTgt spid="2141"/>
                                        </p:tgtEl>
                                        <p:attrNameLst>
                                          <p:attrName>ppt_y</p:attrName>
                                        </p:attrNameLst>
                                      </p:cBhvr>
                                      <p:tavLst>
                                        <p:tav tm="0">
                                          <p:val>
                                            <p:strVal val="#ppt_y"/>
                                          </p:val>
                                        </p:tav>
                                        <p:tav tm="100000">
                                          <p:val>
                                            <p:strVal val="#ppt_y"/>
                                          </p:val>
                                        </p:tav>
                                      </p:tavLst>
                                    </p:anim>
                                    <p:anim calcmode="lin" valueType="num">
                                      <p:cBhvr>
                                        <p:cTn id="109" dur="500" fill="hold"/>
                                        <p:tgtEl>
                                          <p:spTgt spid="2141"/>
                                        </p:tgtEl>
                                        <p:attrNameLst>
                                          <p:attrName>ppt_w</p:attrName>
                                        </p:attrNameLst>
                                      </p:cBhvr>
                                      <p:tavLst>
                                        <p:tav tm="0">
                                          <p:val>
                                            <p:fltVal val="0"/>
                                          </p:val>
                                        </p:tav>
                                        <p:tav tm="100000">
                                          <p:val>
                                            <p:strVal val="#ppt_w"/>
                                          </p:val>
                                        </p:tav>
                                      </p:tavLst>
                                    </p:anim>
                                    <p:anim calcmode="lin" valueType="num">
                                      <p:cBhvr>
                                        <p:cTn id="110" dur="500" fill="hold"/>
                                        <p:tgtEl>
                                          <p:spTgt spid="2141"/>
                                        </p:tgtEl>
                                        <p:attrNameLst>
                                          <p:attrName>ppt_h</p:attrName>
                                        </p:attrNameLst>
                                      </p:cBhvr>
                                      <p:tavLst>
                                        <p:tav tm="0">
                                          <p:val>
                                            <p:strVal val="#ppt_h"/>
                                          </p:val>
                                        </p:tav>
                                        <p:tav tm="100000">
                                          <p:val>
                                            <p:strVal val="#ppt_h"/>
                                          </p:val>
                                        </p:tav>
                                      </p:tavLst>
                                    </p:anim>
                                  </p:childTnLst>
                                </p:cTn>
                              </p:par>
                            </p:childTnLst>
                          </p:cTn>
                        </p:par>
                      </p:childTnLst>
                    </p:cTn>
                  </p:par>
                  <p:par>
                    <p:cTn id="111" fill="hold">
                      <p:stCondLst>
                        <p:cond delay="indefinite"/>
                      </p:stCondLst>
                      <p:childTnLst>
                        <p:par>
                          <p:cTn id="112" fill="hold">
                            <p:stCondLst>
                              <p:cond delay="0"/>
                            </p:stCondLst>
                            <p:childTnLst>
                              <p:par>
                                <p:cTn id="113" presetID="17" presetClass="entr" presetSubtype="1" fill="hold" grpId="0" nodeType="clickEffect">
                                  <p:stCondLst>
                                    <p:cond delay="0"/>
                                  </p:stCondLst>
                                  <p:childTnLst>
                                    <p:set>
                                      <p:cBhvr>
                                        <p:cTn id="114" dur="1" fill="hold">
                                          <p:stCondLst>
                                            <p:cond delay="0"/>
                                          </p:stCondLst>
                                        </p:cTn>
                                        <p:tgtEl>
                                          <p:spTgt spid="2160"/>
                                        </p:tgtEl>
                                        <p:attrNameLst>
                                          <p:attrName>style.visibility</p:attrName>
                                        </p:attrNameLst>
                                      </p:cBhvr>
                                      <p:to>
                                        <p:strVal val="visible"/>
                                      </p:to>
                                    </p:set>
                                    <p:anim calcmode="lin" valueType="num">
                                      <p:cBhvr>
                                        <p:cTn id="115" dur="500" fill="hold"/>
                                        <p:tgtEl>
                                          <p:spTgt spid="2160"/>
                                        </p:tgtEl>
                                        <p:attrNameLst>
                                          <p:attrName>ppt_x</p:attrName>
                                        </p:attrNameLst>
                                      </p:cBhvr>
                                      <p:tavLst>
                                        <p:tav tm="0">
                                          <p:val>
                                            <p:strVal val="#ppt_x"/>
                                          </p:val>
                                        </p:tav>
                                        <p:tav tm="100000">
                                          <p:val>
                                            <p:strVal val="#ppt_x"/>
                                          </p:val>
                                        </p:tav>
                                      </p:tavLst>
                                    </p:anim>
                                    <p:anim calcmode="lin" valueType="num">
                                      <p:cBhvr>
                                        <p:cTn id="116" dur="500" fill="hold"/>
                                        <p:tgtEl>
                                          <p:spTgt spid="2160"/>
                                        </p:tgtEl>
                                        <p:attrNameLst>
                                          <p:attrName>ppt_y</p:attrName>
                                        </p:attrNameLst>
                                      </p:cBhvr>
                                      <p:tavLst>
                                        <p:tav tm="0">
                                          <p:val>
                                            <p:strVal val="#ppt_y-#ppt_h/2"/>
                                          </p:val>
                                        </p:tav>
                                        <p:tav tm="100000">
                                          <p:val>
                                            <p:strVal val="#ppt_y"/>
                                          </p:val>
                                        </p:tav>
                                      </p:tavLst>
                                    </p:anim>
                                    <p:anim calcmode="lin" valueType="num">
                                      <p:cBhvr>
                                        <p:cTn id="117" dur="500" fill="hold"/>
                                        <p:tgtEl>
                                          <p:spTgt spid="2160"/>
                                        </p:tgtEl>
                                        <p:attrNameLst>
                                          <p:attrName>ppt_w</p:attrName>
                                        </p:attrNameLst>
                                      </p:cBhvr>
                                      <p:tavLst>
                                        <p:tav tm="0">
                                          <p:val>
                                            <p:strVal val="#ppt_w"/>
                                          </p:val>
                                        </p:tav>
                                        <p:tav tm="100000">
                                          <p:val>
                                            <p:strVal val="#ppt_w"/>
                                          </p:val>
                                        </p:tav>
                                      </p:tavLst>
                                    </p:anim>
                                    <p:anim calcmode="lin" valueType="num">
                                      <p:cBhvr>
                                        <p:cTn id="118" dur="500" fill="hold"/>
                                        <p:tgtEl>
                                          <p:spTgt spid="2160"/>
                                        </p:tgtEl>
                                        <p:attrNameLst>
                                          <p:attrName>ppt_h</p:attrName>
                                        </p:attrNameLst>
                                      </p:cBhvr>
                                      <p:tavLst>
                                        <p:tav tm="0">
                                          <p:val>
                                            <p:fltVal val="0"/>
                                          </p:val>
                                        </p:tav>
                                        <p:tav tm="100000">
                                          <p:val>
                                            <p:strVal val="#ppt_h"/>
                                          </p:val>
                                        </p:tav>
                                      </p:tavLst>
                                    </p:anim>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nodeType="clickEffect">
                                  <p:stCondLst>
                                    <p:cond delay="0"/>
                                  </p:stCondLst>
                                  <p:childTnLst>
                                    <p:set>
                                      <p:cBhvr>
                                        <p:cTn id="122" dur="1" fill="hold">
                                          <p:stCondLst>
                                            <p:cond delay="499"/>
                                          </p:stCondLst>
                                        </p:cTn>
                                        <p:tgtEl>
                                          <p:spTgt spid="2147"/>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grpId="0" nodeType="clickEffect">
                                  <p:stCondLst>
                                    <p:cond delay="0"/>
                                  </p:stCondLst>
                                  <p:childTnLst>
                                    <p:set>
                                      <p:cBhvr>
                                        <p:cTn id="126" dur="1" fill="hold">
                                          <p:stCondLst>
                                            <p:cond delay="499"/>
                                          </p:stCondLst>
                                        </p:cTn>
                                        <p:tgtEl>
                                          <p:spTgt spid="2152">
                                            <p:txEl>
                                              <p:pRg st="0" end="0"/>
                                            </p:txEl>
                                          </p:spTgt>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nodeType="clickEffect">
                                  <p:stCondLst>
                                    <p:cond delay="0"/>
                                  </p:stCondLst>
                                  <p:childTnLst>
                                    <p:set>
                                      <p:cBhvr>
                                        <p:cTn id="130" dur="1" fill="hold">
                                          <p:stCondLst>
                                            <p:cond delay="499"/>
                                          </p:stCondLst>
                                        </p:cTn>
                                        <p:tgtEl>
                                          <p:spTgt spid="4"/>
                                        </p:tgtEl>
                                        <p:attrNameLst>
                                          <p:attrName>style.visibility</p:attrName>
                                        </p:attrNameLst>
                                      </p:cBhvr>
                                      <p:to>
                                        <p:strVal val="visible"/>
                                      </p:to>
                                    </p:se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grpId="0" nodeType="clickEffect">
                                  <p:stCondLst>
                                    <p:cond delay="0"/>
                                  </p:stCondLst>
                                  <p:childTnLst>
                                    <p:set>
                                      <p:cBhvr>
                                        <p:cTn id="134" dur="1" fill="hold">
                                          <p:stCondLst>
                                            <p:cond delay="499"/>
                                          </p:stCondLst>
                                        </p:cTn>
                                        <p:tgtEl>
                                          <p:spTgt spid="2151">
                                            <p:txEl>
                                              <p:pRg st="0" end="0"/>
                                            </p:txEl>
                                          </p:spTgt>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17" presetClass="entr" presetSubtype="1" fill="hold" grpId="0" nodeType="clickEffect">
                                  <p:stCondLst>
                                    <p:cond delay="0"/>
                                  </p:stCondLst>
                                  <p:childTnLst>
                                    <p:set>
                                      <p:cBhvr>
                                        <p:cTn id="138" dur="1" fill="hold">
                                          <p:stCondLst>
                                            <p:cond delay="0"/>
                                          </p:stCondLst>
                                        </p:cTn>
                                        <p:tgtEl>
                                          <p:spTgt spid="2159"/>
                                        </p:tgtEl>
                                        <p:attrNameLst>
                                          <p:attrName>style.visibility</p:attrName>
                                        </p:attrNameLst>
                                      </p:cBhvr>
                                      <p:to>
                                        <p:strVal val="visible"/>
                                      </p:to>
                                    </p:set>
                                    <p:anim calcmode="lin" valueType="num">
                                      <p:cBhvr>
                                        <p:cTn id="139" dur="500" fill="hold"/>
                                        <p:tgtEl>
                                          <p:spTgt spid="2159"/>
                                        </p:tgtEl>
                                        <p:attrNameLst>
                                          <p:attrName>ppt_x</p:attrName>
                                        </p:attrNameLst>
                                      </p:cBhvr>
                                      <p:tavLst>
                                        <p:tav tm="0">
                                          <p:val>
                                            <p:strVal val="#ppt_x"/>
                                          </p:val>
                                        </p:tav>
                                        <p:tav tm="100000">
                                          <p:val>
                                            <p:strVal val="#ppt_x"/>
                                          </p:val>
                                        </p:tav>
                                      </p:tavLst>
                                    </p:anim>
                                    <p:anim calcmode="lin" valueType="num">
                                      <p:cBhvr>
                                        <p:cTn id="140" dur="500" fill="hold"/>
                                        <p:tgtEl>
                                          <p:spTgt spid="2159"/>
                                        </p:tgtEl>
                                        <p:attrNameLst>
                                          <p:attrName>ppt_y</p:attrName>
                                        </p:attrNameLst>
                                      </p:cBhvr>
                                      <p:tavLst>
                                        <p:tav tm="0">
                                          <p:val>
                                            <p:strVal val="#ppt_y-#ppt_h/2"/>
                                          </p:val>
                                        </p:tav>
                                        <p:tav tm="100000">
                                          <p:val>
                                            <p:strVal val="#ppt_y"/>
                                          </p:val>
                                        </p:tav>
                                      </p:tavLst>
                                    </p:anim>
                                    <p:anim calcmode="lin" valueType="num">
                                      <p:cBhvr>
                                        <p:cTn id="141" dur="500" fill="hold"/>
                                        <p:tgtEl>
                                          <p:spTgt spid="2159"/>
                                        </p:tgtEl>
                                        <p:attrNameLst>
                                          <p:attrName>ppt_w</p:attrName>
                                        </p:attrNameLst>
                                      </p:cBhvr>
                                      <p:tavLst>
                                        <p:tav tm="0">
                                          <p:val>
                                            <p:strVal val="#ppt_w"/>
                                          </p:val>
                                        </p:tav>
                                        <p:tav tm="100000">
                                          <p:val>
                                            <p:strVal val="#ppt_w"/>
                                          </p:val>
                                        </p:tav>
                                      </p:tavLst>
                                    </p:anim>
                                    <p:anim calcmode="lin" valueType="num">
                                      <p:cBhvr>
                                        <p:cTn id="142" dur="500" fill="hold"/>
                                        <p:tgtEl>
                                          <p:spTgt spid="2159"/>
                                        </p:tgtEl>
                                        <p:attrNameLst>
                                          <p:attrName>ppt_h</p:attrName>
                                        </p:attrNameLst>
                                      </p:cBhvr>
                                      <p:tavLst>
                                        <p:tav tm="0">
                                          <p:val>
                                            <p:fltVal val="0"/>
                                          </p:val>
                                        </p:tav>
                                        <p:tav tm="100000">
                                          <p:val>
                                            <p:strVal val="#ppt_h"/>
                                          </p:val>
                                        </p:tav>
                                      </p:tavLst>
                                    </p:anim>
                                  </p:childTnLst>
                                </p:cTn>
                              </p:par>
                            </p:childTnLst>
                          </p:cTn>
                        </p:par>
                      </p:childTnLst>
                    </p:cTn>
                  </p:par>
                  <p:par>
                    <p:cTn id="143" fill="hold">
                      <p:stCondLst>
                        <p:cond delay="indefinite"/>
                      </p:stCondLst>
                      <p:childTnLst>
                        <p:par>
                          <p:cTn id="144" fill="hold">
                            <p:stCondLst>
                              <p:cond delay="0"/>
                            </p:stCondLst>
                            <p:childTnLst>
                              <p:par>
                                <p:cTn id="145" presetID="17" presetClass="entr" presetSubtype="8" fill="hold" grpId="0" nodeType="clickEffect">
                                  <p:stCondLst>
                                    <p:cond delay="0"/>
                                  </p:stCondLst>
                                  <p:childTnLst>
                                    <p:set>
                                      <p:cBhvr>
                                        <p:cTn id="146" dur="1" fill="hold">
                                          <p:stCondLst>
                                            <p:cond delay="0"/>
                                          </p:stCondLst>
                                        </p:cTn>
                                        <p:tgtEl>
                                          <p:spTgt spid="2148"/>
                                        </p:tgtEl>
                                        <p:attrNameLst>
                                          <p:attrName>style.visibility</p:attrName>
                                        </p:attrNameLst>
                                      </p:cBhvr>
                                      <p:to>
                                        <p:strVal val="visible"/>
                                      </p:to>
                                    </p:set>
                                    <p:anim calcmode="lin" valueType="num">
                                      <p:cBhvr>
                                        <p:cTn id="147" dur="500" fill="hold"/>
                                        <p:tgtEl>
                                          <p:spTgt spid="2148"/>
                                        </p:tgtEl>
                                        <p:attrNameLst>
                                          <p:attrName>ppt_x</p:attrName>
                                        </p:attrNameLst>
                                      </p:cBhvr>
                                      <p:tavLst>
                                        <p:tav tm="0">
                                          <p:val>
                                            <p:strVal val="#ppt_x-#ppt_w/2"/>
                                          </p:val>
                                        </p:tav>
                                        <p:tav tm="100000">
                                          <p:val>
                                            <p:strVal val="#ppt_x"/>
                                          </p:val>
                                        </p:tav>
                                      </p:tavLst>
                                    </p:anim>
                                    <p:anim calcmode="lin" valueType="num">
                                      <p:cBhvr>
                                        <p:cTn id="148" dur="500" fill="hold"/>
                                        <p:tgtEl>
                                          <p:spTgt spid="2148"/>
                                        </p:tgtEl>
                                        <p:attrNameLst>
                                          <p:attrName>ppt_y</p:attrName>
                                        </p:attrNameLst>
                                      </p:cBhvr>
                                      <p:tavLst>
                                        <p:tav tm="0">
                                          <p:val>
                                            <p:strVal val="#ppt_y"/>
                                          </p:val>
                                        </p:tav>
                                        <p:tav tm="100000">
                                          <p:val>
                                            <p:strVal val="#ppt_y"/>
                                          </p:val>
                                        </p:tav>
                                      </p:tavLst>
                                    </p:anim>
                                    <p:anim calcmode="lin" valueType="num">
                                      <p:cBhvr>
                                        <p:cTn id="149" dur="500" fill="hold"/>
                                        <p:tgtEl>
                                          <p:spTgt spid="2148"/>
                                        </p:tgtEl>
                                        <p:attrNameLst>
                                          <p:attrName>ppt_w</p:attrName>
                                        </p:attrNameLst>
                                      </p:cBhvr>
                                      <p:tavLst>
                                        <p:tav tm="0">
                                          <p:val>
                                            <p:fltVal val="0"/>
                                          </p:val>
                                        </p:tav>
                                        <p:tav tm="100000">
                                          <p:val>
                                            <p:strVal val="#ppt_w"/>
                                          </p:val>
                                        </p:tav>
                                      </p:tavLst>
                                    </p:anim>
                                    <p:anim calcmode="lin" valueType="num">
                                      <p:cBhvr>
                                        <p:cTn id="150" dur="500" fill="hold"/>
                                        <p:tgtEl>
                                          <p:spTgt spid="2148"/>
                                        </p:tgtEl>
                                        <p:attrNameLst>
                                          <p:attrName>ppt_h</p:attrName>
                                        </p:attrNameLst>
                                      </p:cBhvr>
                                      <p:tavLst>
                                        <p:tav tm="0">
                                          <p:val>
                                            <p:strVal val="#ppt_h"/>
                                          </p:val>
                                        </p:tav>
                                        <p:tav tm="100000">
                                          <p:val>
                                            <p:strVal val="#ppt_h"/>
                                          </p:val>
                                        </p:tav>
                                      </p:tavLst>
                                    </p:anim>
                                  </p:childTnLst>
                                </p:cTn>
                              </p:par>
                            </p:childTnLst>
                          </p:cTn>
                        </p:par>
                      </p:childTnLst>
                    </p:cTn>
                  </p:par>
                  <p:par>
                    <p:cTn id="151" fill="hold">
                      <p:stCondLst>
                        <p:cond delay="indefinite"/>
                      </p:stCondLst>
                      <p:childTnLst>
                        <p:par>
                          <p:cTn id="152" fill="hold">
                            <p:stCondLst>
                              <p:cond delay="0"/>
                            </p:stCondLst>
                            <p:childTnLst>
                              <p:par>
                                <p:cTn id="153" presetID="23" presetClass="entr" presetSubtype="16" fill="hold" nodeType="clickEffect">
                                  <p:stCondLst>
                                    <p:cond delay="0"/>
                                  </p:stCondLst>
                                  <p:childTnLst>
                                    <p:set>
                                      <p:cBhvr>
                                        <p:cTn id="154" dur="1" fill="hold">
                                          <p:stCondLst>
                                            <p:cond delay="0"/>
                                          </p:stCondLst>
                                        </p:cTn>
                                        <p:tgtEl>
                                          <p:spTgt spid="2145"/>
                                        </p:tgtEl>
                                        <p:attrNameLst>
                                          <p:attrName>style.visibility</p:attrName>
                                        </p:attrNameLst>
                                      </p:cBhvr>
                                      <p:to>
                                        <p:strVal val="visible"/>
                                      </p:to>
                                    </p:set>
                                    <p:anim calcmode="lin" valueType="num">
                                      <p:cBhvr>
                                        <p:cTn id="155" dur="500" fill="hold"/>
                                        <p:tgtEl>
                                          <p:spTgt spid="2145"/>
                                        </p:tgtEl>
                                        <p:attrNameLst>
                                          <p:attrName>ppt_w</p:attrName>
                                        </p:attrNameLst>
                                      </p:cBhvr>
                                      <p:tavLst>
                                        <p:tav tm="0">
                                          <p:val>
                                            <p:fltVal val="0"/>
                                          </p:val>
                                        </p:tav>
                                        <p:tav tm="100000">
                                          <p:val>
                                            <p:strVal val="#ppt_w"/>
                                          </p:val>
                                        </p:tav>
                                      </p:tavLst>
                                    </p:anim>
                                    <p:anim calcmode="lin" valueType="num">
                                      <p:cBhvr>
                                        <p:cTn id="156" dur="500" fill="hold"/>
                                        <p:tgtEl>
                                          <p:spTgt spid="2145"/>
                                        </p:tgtEl>
                                        <p:attrNameLst>
                                          <p:attrName>ppt_h</p:attrName>
                                        </p:attrNameLst>
                                      </p:cBhvr>
                                      <p:tavLst>
                                        <p:tav tm="0">
                                          <p:val>
                                            <p:fltVal val="0"/>
                                          </p:val>
                                        </p:tav>
                                        <p:tav tm="100000">
                                          <p:val>
                                            <p:strVal val="#ppt_h"/>
                                          </p:val>
                                        </p:tav>
                                      </p:tavLst>
                                    </p:anim>
                                  </p:childTnLst>
                                </p:cTn>
                              </p:par>
                            </p:childTnLst>
                          </p:cTn>
                        </p:par>
                      </p:childTnLst>
                    </p:cTn>
                  </p:par>
                  <p:par>
                    <p:cTn id="157" fill="hold">
                      <p:stCondLst>
                        <p:cond delay="indefinite"/>
                      </p:stCondLst>
                      <p:childTnLst>
                        <p:par>
                          <p:cTn id="158" fill="hold">
                            <p:stCondLst>
                              <p:cond delay="0"/>
                            </p:stCondLst>
                            <p:childTnLst>
                              <p:par>
                                <p:cTn id="159" presetID="18" presetClass="entr" presetSubtype="3" fill="hold" grpId="0" nodeType="clickEffect">
                                  <p:stCondLst>
                                    <p:cond delay="0"/>
                                  </p:stCondLst>
                                  <p:childTnLst>
                                    <p:set>
                                      <p:cBhvr>
                                        <p:cTn id="160" dur="1" fill="hold">
                                          <p:stCondLst>
                                            <p:cond delay="0"/>
                                          </p:stCondLst>
                                        </p:cTn>
                                        <p:tgtEl>
                                          <p:spTgt spid="2149"/>
                                        </p:tgtEl>
                                        <p:attrNameLst>
                                          <p:attrName>style.visibility</p:attrName>
                                        </p:attrNameLst>
                                      </p:cBhvr>
                                      <p:to>
                                        <p:strVal val="visible"/>
                                      </p:to>
                                    </p:set>
                                    <p:animEffect transition="in" filter="strips(upRight)">
                                      <p:cBhvr>
                                        <p:cTn id="161" dur="500"/>
                                        <p:tgtEl>
                                          <p:spTgt spid="2149"/>
                                        </p:tgtEl>
                                      </p:cBhvr>
                                    </p:animEffect>
                                  </p:childTnLst>
                                </p:cTn>
                              </p:par>
                            </p:childTnLst>
                          </p:cTn>
                        </p:par>
                      </p:childTnLst>
                    </p:cTn>
                  </p:par>
                  <p:par>
                    <p:cTn id="162" fill="hold">
                      <p:stCondLst>
                        <p:cond delay="indefinite"/>
                      </p:stCondLst>
                      <p:childTnLst>
                        <p:par>
                          <p:cTn id="163" fill="hold">
                            <p:stCondLst>
                              <p:cond delay="0"/>
                            </p:stCondLst>
                            <p:childTnLst>
                              <p:par>
                                <p:cTn id="164" presetID="23" presetClass="entr" presetSubtype="16" fill="hold" nodeType="clickEffect">
                                  <p:stCondLst>
                                    <p:cond delay="0"/>
                                  </p:stCondLst>
                                  <p:childTnLst>
                                    <p:set>
                                      <p:cBhvr>
                                        <p:cTn id="165" dur="1" fill="hold">
                                          <p:stCondLst>
                                            <p:cond delay="0"/>
                                          </p:stCondLst>
                                        </p:cTn>
                                        <p:tgtEl>
                                          <p:spTgt spid="2146"/>
                                        </p:tgtEl>
                                        <p:attrNameLst>
                                          <p:attrName>style.visibility</p:attrName>
                                        </p:attrNameLst>
                                      </p:cBhvr>
                                      <p:to>
                                        <p:strVal val="visible"/>
                                      </p:to>
                                    </p:set>
                                    <p:anim calcmode="lin" valueType="num">
                                      <p:cBhvr>
                                        <p:cTn id="166" dur="500" fill="hold"/>
                                        <p:tgtEl>
                                          <p:spTgt spid="2146"/>
                                        </p:tgtEl>
                                        <p:attrNameLst>
                                          <p:attrName>ppt_w</p:attrName>
                                        </p:attrNameLst>
                                      </p:cBhvr>
                                      <p:tavLst>
                                        <p:tav tm="0">
                                          <p:val>
                                            <p:fltVal val="0"/>
                                          </p:val>
                                        </p:tav>
                                        <p:tav tm="100000">
                                          <p:val>
                                            <p:strVal val="#ppt_w"/>
                                          </p:val>
                                        </p:tav>
                                      </p:tavLst>
                                    </p:anim>
                                    <p:anim calcmode="lin" valueType="num">
                                      <p:cBhvr>
                                        <p:cTn id="167" dur="500" fill="hold"/>
                                        <p:tgtEl>
                                          <p:spTgt spid="2146"/>
                                        </p:tgtEl>
                                        <p:attrNameLst>
                                          <p:attrName>ppt_h</p:attrName>
                                        </p:attrNameLst>
                                      </p:cBhvr>
                                      <p:tavLst>
                                        <p:tav tm="0">
                                          <p:val>
                                            <p:fltVal val="0"/>
                                          </p:val>
                                        </p:tav>
                                        <p:tav tm="100000">
                                          <p:val>
                                            <p:strVal val="#ppt_h"/>
                                          </p:val>
                                        </p:tav>
                                      </p:tavLst>
                                    </p:anim>
                                  </p:childTnLst>
                                </p:cTn>
                              </p:par>
                            </p:childTnLst>
                          </p:cTn>
                        </p:par>
                      </p:childTnLst>
                    </p:cTn>
                  </p:par>
                  <p:par>
                    <p:cTn id="168" fill="hold">
                      <p:stCondLst>
                        <p:cond delay="indefinite"/>
                      </p:stCondLst>
                      <p:childTnLst>
                        <p:par>
                          <p:cTn id="169" fill="hold">
                            <p:stCondLst>
                              <p:cond delay="0"/>
                            </p:stCondLst>
                            <p:childTnLst>
                              <p:par>
                                <p:cTn id="170" presetID="18" presetClass="entr" presetSubtype="3" fill="hold" grpId="0" nodeType="clickEffect">
                                  <p:stCondLst>
                                    <p:cond delay="0"/>
                                  </p:stCondLst>
                                  <p:childTnLst>
                                    <p:set>
                                      <p:cBhvr>
                                        <p:cTn id="171" dur="1" fill="hold">
                                          <p:stCondLst>
                                            <p:cond delay="0"/>
                                          </p:stCondLst>
                                        </p:cTn>
                                        <p:tgtEl>
                                          <p:spTgt spid="2150"/>
                                        </p:tgtEl>
                                        <p:attrNameLst>
                                          <p:attrName>style.visibility</p:attrName>
                                        </p:attrNameLst>
                                      </p:cBhvr>
                                      <p:to>
                                        <p:strVal val="visible"/>
                                      </p:to>
                                    </p:set>
                                    <p:animEffect transition="in" filter="strips(upRight)">
                                      <p:cBhvr>
                                        <p:cTn id="172" dur="500"/>
                                        <p:tgtEl>
                                          <p:spTgt spid="2150"/>
                                        </p:tgtEl>
                                      </p:cBhvr>
                                    </p:animEffect>
                                  </p:childTnLst>
                                </p:cTn>
                              </p:par>
                            </p:childTnLst>
                          </p:cTn>
                        </p:par>
                      </p:childTnLst>
                    </p:cTn>
                  </p:par>
                  <p:par>
                    <p:cTn id="173" fill="hold">
                      <p:stCondLst>
                        <p:cond delay="indefinite"/>
                      </p:stCondLst>
                      <p:childTnLst>
                        <p:par>
                          <p:cTn id="174" fill="hold">
                            <p:stCondLst>
                              <p:cond delay="0"/>
                            </p:stCondLst>
                            <p:childTnLst>
                              <p:par>
                                <p:cTn id="175" presetID="23" presetClass="entr" presetSubtype="16" fill="hold" nodeType="clickEffect">
                                  <p:stCondLst>
                                    <p:cond delay="0"/>
                                  </p:stCondLst>
                                  <p:childTnLst>
                                    <p:set>
                                      <p:cBhvr>
                                        <p:cTn id="176" dur="1" fill="hold">
                                          <p:stCondLst>
                                            <p:cond delay="0"/>
                                          </p:stCondLst>
                                        </p:cTn>
                                        <p:tgtEl>
                                          <p:spTgt spid="2144"/>
                                        </p:tgtEl>
                                        <p:attrNameLst>
                                          <p:attrName>style.visibility</p:attrName>
                                        </p:attrNameLst>
                                      </p:cBhvr>
                                      <p:to>
                                        <p:strVal val="visible"/>
                                      </p:to>
                                    </p:set>
                                    <p:anim calcmode="lin" valueType="num">
                                      <p:cBhvr>
                                        <p:cTn id="177" dur="500" fill="hold"/>
                                        <p:tgtEl>
                                          <p:spTgt spid="2144"/>
                                        </p:tgtEl>
                                        <p:attrNameLst>
                                          <p:attrName>ppt_w</p:attrName>
                                        </p:attrNameLst>
                                      </p:cBhvr>
                                      <p:tavLst>
                                        <p:tav tm="0">
                                          <p:val>
                                            <p:fltVal val="0"/>
                                          </p:val>
                                        </p:tav>
                                        <p:tav tm="100000">
                                          <p:val>
                                            <p:strVal val="#ppt_w"/>
                                          </p:val>
                                        </p:tav>
                                      </p:tavLst>
                                    </p:anim>
                                    <p:anim calcmode="lin" valueType="num">
                                      <p:cBhvr>
                                        <p:cTn id="178" dur="500" fill="hold"/>
                                        <p:tgtEl>
                                          <p:spTgt spid="2144"/>
                                        </p:tgtEl>
                                        <p:attrNameLst>
                                          <p:attrName>ppt_h</p:attrName>
                                        </p:attrNameLst>
                                      </p:cBhvr>
                                      <p:tavLst>
                                        <p:tav tm="0">
                                          <p:val>
                                            <p:fltVal val="0"/>
                                          </p:val>
                                        </p:tav>
                                        <p:tav tm="100000">
                                          <p:val>
                                            <p:strVal val="#ppt_h"/>
                                          </p:val>
                                        </p:tav>
                                      </p:tavLst>
                                    </p:anim>
                                  </p:childTnLst>
                                </p:cTn>
                              </p:par>
                            </p:childTnLst>
                          </p:cTn>
                        </p:par>
                      </p:childTnLst>
                    </p:cTn>
                  </p:par>
                  <p:par>
                    <p:cTn id="179" fill="hold">
                      <p:stCondLst>
                        <p:cond delay="indefinite"/>
                      </p:stCondLst>
                      <p:childTnLst>
                        <p:par>
                          <p:cTn id="180" fill="hold">
                            <p:stCondLst>
                              <p:cond delay="0"/>
                            </p:stCondLst>
                            <p:childTnLst>
                              <p:par>
                                <p:cTn id="181" presetID="17" presetClass="entr" presetSubtype="1" fill="hold" grpId="0" nodeType="clickEffect">
                                  <p:stCondLst>
                                    <p:cond delay="0"/>
                                  </p:stCondLst>
                                  <p:childTnLst>
                                    <p:set>
                                      <p:cBhvr>
                                        <p:cTn id="182" dur="1" fill="hold">
                                          <p:stCondLst>
                                            <p:cond delay="0"/>
                                          </p:stCondLst>
                                        </p:cTn>
                                        <p:tgtEl>
                                          <p:spTgt spid="2161"/>
                                        </p:tgtEl>
                                        <p:attrNameLst>
                                          <p:attrName>style.visibility</p:attrName>
                                        </p:attrNameLst>
                                      </p:cBhvr>
                                      <p:to>
                                        <p:strVal val="visible"/>
                                      </p:to>
                                    </p:set>
                                    <p:anim calcmode="lin" valueType="num">
                                      <p:cBhvr>
                                        <p:cTn id="183" dur="500" fill="hold"/>
                                        <p:tgtEl>
                                          <p:spTgt spid="2161"/>
                                        </p:tgtEl>
                                        <p:attrNameLst>
                                          <p:attrName>ppt_x</p:attrName>
                                        </p:attrNameLst>
                                      </p:cBhvr>
                                      <p:tavLst>
                                        <p:tav tm="0">
                                          <p:val>
                                            <p:strVal val="#ppt_x"/>
                                          </p:val>
                                        </p:tav>
                                        <p:tav tm="100000">
                                          <p:val>
                                            <p:strVal val="#ppt_x"/>
                                          </p:val>
                                        </p:tav>
                                      </p:tavLst>
                                    </p:anim>
                                    <p:anim calcmode="lin" valueType="num">
                                      <p:cBhvr>
                                        <p:cTn id="184" dur="500" fill="hold"/>
                                        <p:tgtEl>
                                          <p:spTgt spid="2161"/>
                                        </p:tgtEl>
                                        <p:attrNameLst>
                                          <p:attrName>ppt_y</p:attrName>
                                        </p:attrNameLst>
                                      </p:cBhvr>
                                      <p:tavLst>
                                        <p:tav tm="0">
                                          <p:val>
                                            <p:strVal val="#ppt_y-#ppt_h/2"/>
                                          </p:val>
                                        </p:tav>
                                        <p:tav tm="100000">
                                          <p:val>
                                            <p:strVal val="#ppt_y"/>
                                          </p:val>
                                        </p:tav>
                                      </p:tavLst>
                                    </p:anim>
                                    <p:anim calcmode="lin" valueType="num">
                                      <p:cBhvr>
                                        <p:cTn id="185" dur="500" fill="hold"/>
                                        <p:tgtEl>
                                          <p:spTgt spid="2161"/>
                                        </p:tgtEl>
                                        <p:attrNameLst>
                                          <p:attrName>ppt_w</p:attrName>
                                        </p:attrNameLst>
                                      </p:cBhvr>
                                      <p:tavLst>
                                        <p:tav tm="0">
                                          <p:val>
                                            <p:strVal val="#ppt_w"/>
                                          </p:val>
                                        </p:tav>
                                        <p:tav tm="100000">
                                          <p:val>
                                            <p:strVal val="#ppt_w"/>
                                          </p:val>
                                        </p:tav>
                                      </p:tavLst>
                                    </p:anim>
                                    <p:anim calcmode="lin" valueType="num">
                                      <p:cBhvr>
                                        <p:cTn id="186" dur="500" fill="hold"/>
                                        <p:tgtEl>
                                          <p:spTgt spid="2161"/>
                                        </p:tgtEl>
                                        <p:attrNameLst>
                                          <p:attrName>ppt_h</p:attrName>
                                        </p:attrNameLst>
                                      </p:cBhvr>
                                      <p:tavLst>
                                        <p:tav tm="0">
                                          <p:val>
                                            <p:fltVal val="0"/>
                                          </p:val>
                                        </p:tav>
                                        <p:tav tm="100000">
                                          <p:val>
                                            <p:strVal val="#ppt_h"/>
                                          </p:val>
                                        </p:tav>
                                      </p:tavLst>
                                    </p:anim>
                                  </p:childTnLst>
                                </p:cTn>
                              </p:par>
                            </p:childTnLst>
                          </p:cTn>
                        </p:par>
                      </p:childTnLst>
                    </p:cTn>
                  </p:par>
                  <p:par>
                    <p:cTn id="187" fill="hold">
                      <p:stCondLst>
                        <p:cond delay="indefinite"/>
                      </p:stCondLst>
                      <p:childTnLst>
                        <p:par>
                          <p:cTn id="188" fill="hold">
                            <p:stCondLst>
                              <p:cond delay="0"/>
                            </p:stCondLst>
                            <p:childTnLst>
                              <p:par>
                                <p:cTn id="189" presetID="1" presetClass="entr" presetSubtype="0" fill="hold" nodeType="clickEffect">
                                  <p:stCondLst>
                                    <p:cond delay="0"/>
                                  </p:stCondLst>
                                  <p:childTnLst>
                                    <p:set>
                                      <p:cBhvr>
                                        <p:cTn id="190"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8" grpId="0" autoUpdateAnimBg="0"/>
      <p:bldP spid="2129" grpId="0" autoUpdateAnimBg="0"/>
      <p:bldP spid="2130" grpId="0" autoUpdateAnimBg="0"/>
      <p:bldP spid="2131" grpId="0" autoUpdateAnimBg="0"/>
      <p:bldP spid="2132" grpId="0" autoUpdateAnimBg="0"/>
      <p:bldP spid="2133" grpId="0" autoUpdateAnimBg="0"/>
      <p:bldP spid="2140" grpId="0" autoUpdateAnimBg="0"/>
      <p:bldP spid="2141" grpId="0" animBg="1" autoUpdateAnimBg="0"/>
      <p:bldP spid="2142" grpId="0" animBg="1" autoUpdateAnimBg="0"/>
      <p:bldP spid="2143" grpId="0" animBg="1" autoUpdateAnimBg="0"/>
      <p:bldP spid="2148" grpId="0" animBg="1"/>
      <p:bldP spid="2149" grpId="0" animBg="1"/>
      <p:bldP spid="2150" grpId="0" animBg="1"/>
      <p:bldP spid="2151" grpId="0" build="p" autoUpdateAnimBg="0"/>
      <p:bldP spid="2152" grpId="0" build="p" autoUpdateAnimBg="0"/>
      <p:bldP spid="2159" grpId="0" autoUpdateAnimBg="0"/>
      <p:bldP spid="2160" grpId="0" autoUpdateAnimBg="0"/>
      <p:bldP spid="2161"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78"/>
          <p:cNvSpPr txBox="1">
            <a:spLocks noChangeArrowheads="1"/>
          </p:cNvSpPr>
          <p:nvPr/>
        </p:nvSpPr>
        <p:spPr bwMode="auto">
          <a:xfrm>
            <a:off x="1828800" y="573088"/>
            <a:ext cx="5334000" cy="523875"/>
          </a:xfrm>
          <a:prstGeom prst="rect">
            <a:avLst/>
          </a:prstGeom>
          <a:noFill/>
          <a:ln w="9525">
            <a:noFill/>
            <a:miter lim="800000"/>
            <a:headEnd/>
            <a:tailEnd/>
          </a:ln>
        </p:spPr>
        <p:txBody>
          <a:bodyPr>
            <a:spAutoFit/>
          </a:bodyPr>
          <a:lstStyle/>
          <a:p>
            <a:pPr>
              <a:spcBef>
                <a:spcPct val="50000"/>
              </a:spcBef>
            </a:pPr>
            <a:r>
              <a:rPr lang="es-ES_tradnl" sz="2800">
                <a:latin typeface="SMMedium"/>
              </a:rPr>
              <a:t>Tipos de magmas</a:t>
            </a:r>
            <a:endParaRPr lang="es-ES_tradnl" sz="2800"/>
          </a:p>
        </p:txBody>
      </p:sp>
      <p:sp>
        <p:nvSpPr>
          <p:cNvPr id="2164" name="Text Box 116"/>
          <p:cNvSpPr txBox="1">
            <a:spLocks noChangeArrowheads="1"/>
          </p:cNvSpPr>
          <p:nvPr/>
        </p:nvSpPr>
        <p:spPr bwMode="auto">
          <a:xfrm>
            <a:off x="1057275" y="1339850"/>
            <a:ext cx="7424738" cy="33655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600"/>
              <a:t>De acuerdo con su composición se establecen distintos tipos de magmas.</a:t>
            </a:r>
          </a:p>
        </p:txBody>
      </p:sp>
      <p:pic>
        <p:nvPicPr>
          <p:cNvPr id="2165" name="Picture 117" descr="C:\dibujossm\Geología 17\t17-6g.jpg"/>
          <p:cNvPicPr>
            <a:picLocks noChangeAspect="1" noChangeArrowheads="1"/>
          </p:cNvPicPr>
          <p:nvPr/>
        </p:nvPicPr>
        <p:blipFill>
          <a:blip r:embed="rId2"/>
          <a:srcRect/>
          <a:stretch>
            <a:fillRect/>
          </a:stretch>
        </p:blipFill>
        <p:spPr bwMode="auto">
          <a:xfrm>
            <a:off x="3260725" y="2716213"/>
            <a:ext cx="5345113" cy="3149600"/>
          </a:xfrm>
          <a:prstGeom prst="rect">
            <a:avLst/>
          </a:prstGeom>
          <a:noFill/>
          <a:ln w="9525">
            <a:noFill/>
            <a:miter lim="800000"/>
            <a:headEnd/>
            <a:tailEnd/>
          </a:ln>
        </p:spPr>
      </p:pic>
      <p:sp>
        <p:nvSpPr>
          <p:cNvPr id="2166" name="Text Box 118"/>
          <p:cNvSpPr txBox="1">
            <a:spLocks noChangeArrowheads="1"/>
          </p:cNvSpPr>
          <p:nvPr/>
        </p:nvSpPr>
        <p:spPr bwMode="auto">
          <a:xfrm>
            <a:off x="261938" y="1911350"/>
            <a:ext cx="2709862" cy="33655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600" b="1">
                <a:solidFill>
                  <a:srgbClr val="FF6600"/>
                </a:solidFill>
              </a:rPr>
              <a:t>MAGMA BASÁLTICO</a:t>
            </a:r>
            <a:endParaRPr lang="es-ES_tradnl" sz="1600" b="1">
              <a:solidFill>
                <a:schemeClr val="accent1"/>
              </a:solidFill>
            </a:endParaRPr>
          </a:p>
        </p:txBody>
      </p:sp>
      <p:sp>
        <p:nvSpPr>
          <p:cNvPr id="2167" name="Text Box 119"/>
          <p:cNvSpPr txBox="1">
            <a:spLocks noChangeArrowheads="1"/>
          </p:cNvSpPr>
          <p:nvPr/>
        </p:nvSpPr>
        <p:spPr bwMode="auto">
          <a:xfrm>
            <a:off x="274638" y="3495675"/>
            <a:ext cx="2554287" cy="33655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600" b="1">
                <a:solidFill>
                  <a:srgbClr val="FF6600"/>
                </a:solidFill>
              </a:rPr>
              <a:t>MAGMA ANDESÍTICO</a:t>
            </a:r>
            <a:endParaRPr lang="es-ES_tradnl" sz="1600" b="1">
              <a:solidFill>
                <a:schemeClr val="accent1"/>
              </a:solidFill>
            </a:endParaRPr>
          </a:p>
        </p:txBody>
      </p:sp>
      <p:sp>
        <p:nvSpPr>
          <p:cNvPr id="2168" name="Text Box 120"/>
          <p:cNvSpPr txBox="1">
            <a:spLocks noChangeArrowheads="1"/>
          </p:cNvSpPr>
          <p:nvPr/>
        </p:nvSpPr>
        <p:spPr bwMode="auto">
          <a:xfrm>
            <a:off x="290513" y="4800600"/>
            <a:ext cx="2347912" cy="33655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600" b="1">
                <a:solidFill>
                  <a:srgbClr val="FF6600"/>
                </a:solidFill>
              </a:rPr>
              <a:t>MAGMA GRANÍTICO</a:t>
            </a:r>
            <a:endParaRPr lang="es-ES_tradnl" sz="1600" b="1">
              <a:solidFill>
                <a:schemeClr val="accent1"/>
              </a:solidFill>
            </a:endParaRPr>
          </a:p>
        </p:txBody>
      </p:sp>
      <p:sp>
        <p:nvSpPr>
          <p:cNvPr id="2169" name="Text Box 121"/>
          <p:cNvSpPr txBox="1">
            <a:spLocks noChangeArrowheads="1"/>
          </p:cNvSpPr>
          <p:nvPr/>
        </p:nvSpPr>
        <p:spPr bwMode="auto">
          <a:xfrm>
            <a:off x="328613" y="2236788"/>
            <a:ext cx="2709862" cy="517525"/>
          </a:xfrm>
          <a:prstGeom prst="rect">
            <a:avLst/>
          </a:prstGeom>
          <a:solidFill>
            <a:srgbClr val="FFFFCC"/>
          </a:solidFill>
          <a:ln w="28575">
            <a:noFill/>
            <a:miter lim="800000"/>
            <a:headEnd/>
            <a:tailEnd type="none" w="lg" len="med"/>
          </a:ln>
        </p:spPr>
        <p:txBody>
          <a:bodyPr lIns="90000" tIns="46800" rIns="90000" bIns="46800" anchor="ctr">
            <a:spAutoFit/>
          </a:bodyPr>
          <a:lstStyle/>
          <a:p>
            <a:pPr>
              <a:spcBef>
                <a:spcPct val="50000"/>
              </a:spcBef>
            </a:pPr>
            <a:r>
              <a:rPr lang="es-ES_tradnl" sz="1400"/>
              <a:t>Se forma por fusión parcial de las peridotitas del manto.</a:t>
            </a:r>
          </a:p>
        </p:txBody>
      </p:sp>
      <p:sp>
        <p:nvSpPr>
          <p:cNvPr id="2170" name="Text Box 122"/>
          <p:cNvSpPr txBox="1">
            <a:spLocks noChangeArrowheads="1"/>
          </p:cNvSpPr>
          <p:nvPr/>
        </p:nvSpPr>
        <p:spPr bwMode="auto">
          <a:xfrm>
            <a:off x="320675" y="3821113"/>
            <a:ext cx="2928938" cy="517525"/>
          </a:xfrm>
          <a:prstGeom prst="rect">
            <a:avLst/>
          </a:prstGeom>
          <a:solidFill>
            <a:srgbClr val="FFFFCC"/>
          </a:solidFill>
          <a:ln w="28575">
            <a:noFill/>
            <a:miter lim="800000"/>
            <a:headEnd/>
            <a:tailEnd type="none" w="lg" len="med"/>
          </a:ln>
        </p:spPr>
        <p:txBody>
          <a:bodyPr lIns="90000" tIns="46800" rIns="90000" bIns="46800" anchor="ctr">
            <a:spAutoFit/>
          </a:bodyPr>
          <a:lstStyle/>
          <a:p>
            <a:pPr>
              <a:spcBef>
                <a:spcPct val="50000"/>
              </a:spcBef>
            </a:pPr>
            <a:r>
              <a:rPr lang="es-ES_tradnl" sz="1400"/>
              <a:t>Se origina por la fusión del basalto de la corteza que subduce.</a:t>
            </a:r>
          </a:p>
        </p:txBody>
      </p:sp>
      <p:sp>
        <p:nvSpPr>
          <p:cNvPr id="2171" name="Text Box 123"/>
          <p:cNvSpPr txBox="1">
            <a:spLocks noChangeArrowheads="1"/>
          </p:cNvSpPr>
          <p:nvPr/>
        </p:nvSpPr>
        <p:spPr bwMode="auto">
          <a:xfrm>
            <a:off x="314325" y="5105400"/>
            <a:ext cx="3019425" cy="730250"/>
          </a:xfrm>
          <a:prstGeom prst="rect">
            <a:avLst/>
          </a:prstGeom>
          <a:solidFill>
            <a:srgbClr val="FFFFCC"/>
          </a:solidFill>
          <a:ln w="28575">
            <a:noFill/>
            <a:miter lim="800000"/>
            <a:headEnd/>
            <a:tailEnd type="none" w="lg" len="med"/>
          </a:ln>
        </p:spPr>
        <p:txBody>
          <a:bodyPr lIns="90000" tIns="46800" rIns="90000" bIns="46800" anchor="ctr">
            <a:spAutoFit/>
          </a:bodyPr>
          <a:lstStyle/>
          <a:p>
            <a:pPr>
              <a:spcBef>
                <a:spcPct val="50000"/>
              </a:spcBef>
            </a:pPr>
            <a:r>
              <a:rPr lang="es-ES_tradnl" sz="1400"/>
              <a:t>Se origina en zonas de subducción por fusión de los materiales de la corteza continental inferior.</a:t>
            </a:r>
          </a:p>
        </p:txBody>
      </p:sp>
      <p:sp>
        <p:nvSpPr>
          <p:cNvPr id="2172" name="Text Box 124"/>
          <p:cNvSpPr txBox="1">
            <a:spLocks noChangeArrowheads="1"/>
          </p:cNvSpPr>
          <p:nvPr/>
        </p:nvSpPr>
        <p:spPr bwMode="auto">
          <a:xfrm>
            <a:off x="6569075" y="5211763"/>
            <a:ext cx="1568450" cy="30480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Astenosfera</a:t>
            </a:r>
          </a:p>
        </p:txBody>
      </p:sp>
      <p:sp>
        <p:nvSpPr>
          <p:cNvPr id="2173" name="Text Box 125"/>
          <p:cNvSpPr txBox="1">
            <a:spLocks noChangeArrowheads="1"/>
          </p:cNvSpPr>
          <p:nvPr/>
        </p:nvSpPr>
        <p:spPr bwMode="auto">
          <a:xfrm>
            <a:off x="5592763" y="4498975"/>
            <a:ext cx="1193800" cy="30480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Peridotita</a:t>
            </a:r>
          </a:p>
        </p:txBody>
      </p:sp>
      <p:sp>
        <p:nvSpPr>
          <p:cNvPr id="2174" name="Text Box 126"/>
          <p:cNvSpPr txBox="1">
            <a:spLocks noChangeArrowheads="1"/>
          </p:cNvSpPr>
          <p:nvPr/>
        </p:nvSpPr>
        <p:spPr bwMode="auto">
          <a:xfrm>
            <a:off x="5724525" y="3916363"/>
            <a:ext cx="1192213" cy="30480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Basalto</a:t>
            </a:r>
          </a:p>
        </p:txBody>
      </p:sp>
      <p:sp>
        <p:nvSpPr>
          <p:cNvPr id="2175" name="Text Box 127"/>
          <p:cNvSpPr txBox="1">
            <a:spLocks noChangeArrowheads="1"/>
          </p:cNvSpPr>
          <p:nvPr/>
        </p:nvSpPr>
        <p:spPr bwMode="auto">
          <a:xfrm>
            <a:off x="3573463" y="4518025"/>
            <a:ext cx="915987" cy="517525"/>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Fusión parcial</a:t>
            </a:r>
          </a:p>
        </p:txBody>
      </p:sp>
      <p:grpSp>
        <p:nvGrpSpPr>
          <p:cNvPr id="2" name="Group 153"/>
          <p:cNvGrpSpPr>
            <a:grpSpLocks/>
          </p:cNvGrpSpPr>
          <p:nvPr/>
        </p:nvGrpSpPr>
        <p:grpSpPr bwMode="auto">
          <a:xfrm>
            <a:off x="3001963" y="2393950"/>
            <a:ext cx="1568450" cy="1039813"/>
            <a:chOff x="1891" y="1508"/>
            <a:chExt cx="988" cy="655"/>
          </a:xfrm>
        </p:grpSpPr>
        <p:sp>
          <p:nvSpPr>
            <p:cNvPr id="79910" name="Text Box 129"/>
            <p:cNvSpPr txBox="1">
              <a:spLocks noChangeArrowheads="1"/>
            </p:cNvSpPr>
            <p:nvPr/>
          </p:nvSpPr>
          <p:spPr bwMode="auto">
            <a:xfrm>
              <a:off x="1891" y="1508"/>
              <a:ext cx="988" cy="326"/>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Volcán andesítico</a:t>
              </a:r>
            </a:p>
          </p:txBody>
        </p:sp>
        <p:sp>
          <p:nvSpPr>
            <p:cNvPr id="79911" name="Line 130"/>
            <p:cNvSpPr>
              <a:spLocks noChangeShapeType="1"/>
            </p:cNvSpPr>
            <p:nvPr/>
          </p:nvSpPr>
          <p:spPr bwMode="auto">
            <a:xfrm>
              <a:off x="2237" y="1830"/>
              <a:ext cx="338" cy="333"/>
            </a:xfrm>
            <a:prstGeom prst="line">
              <a:avLst/>
            </a:prstGeom>
            <a:noFill/>
            <a:ln w="12700">
              <a:solidFill>
                <a:schemeClr val="tx2"/>
              </a:solidFill>
              <a:round/>
              <a:headEnd/>
              <a:tailEnd type="none" w="lg" len="med"/>
            </a:ln>
          </p:spPr>
          <p:txBody>
            <a:bodyPr wrap="none" lIns="90000" tIns="46800" rIns="90000" bIns="46800" anchor="ctr">
              <a:spAutoFit/>
            </a:bodyPr>
            <a:lstStyle/>
            <a:p>
              <a:endParaRPr lang="es-ES"/>
            </a:p>
          </p:txBody>
        </p:sp>
      </p:grpSp>
      <p:grpSp>
        <p:nvGrpSpPr>
          <p:cNvPr id="3" name="Group 131"/>
          <p:cNvGrpSpPr>
            <a:grpSpLocks/>
          </p:cNvGrpSpPr>
          <p:nvPr/>
        </p:nvGrpSpPr>
        <p:grpSpPr bwMode="auto">
          <a:xfrm>
            <a:off x="4419600" y="2355850"/>
            <a:ext cx="1568450" cy="1660525"/>
            <a:chOff x="3081" y="1532"/>
            <a:chExt cx="1070" cy="1046"/>
          </a:xfrm>
        </p:grpSpPr>
        <p:sp>
          <p:nvSpPr>
            <p:cNvPr id="79908" name="Text Box 132"/>
            <p:cNvSpPr txBox="1">
              <a:spLocks noChangeArrowheads="1"/>
            </p:cNvSpPr>
            <p:nvPr/>
          </p:nvSpPr>
          <p:spPr bwMode="auto">
            <a:xfrm>
              <a:off x="3081" y="1532"/>
              <a:ext cx="1070" cy="192"/>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Plutón granítico</a:t>
              </a:r>
            </a:p>
          </p:txBody>
        </p:sp>
        <p:sp>
          <p:nvSpPr>
            <p:cNvPr id="79909" name="Line 133"/>
            <p:cNvSpPr>
              <a:spLocks noChangeShapeType="1"/>
            </p:cNvSpPr>
            <p:nvPr/>
          </p:nvSpPr>
          <p:spPr bwMode="auto">
            <a:xfrm flipH="1">
              <a:off x="3244" y="1712"/>
              <a:ext cx="234" cy="866"/>
            </a:xfrm>
            <a:prstGeom prst="line">
              <a:avLst/>
            </a:prstGeom>
            <a:noFill/>
            <a:ln w="12700">
              <a:solidFill>
                <a:schemeClr val="tx2"/>
              </a:solidFill>
              <a:round/>
              <a:headEnd/>
              <a:tailEnd type="none" w="lg" len="med"/>
            </a:ln>
          </p:spPr>
          <p:txBody>
            <a:bodyPr lIns="90000" tIns="46800" rIns="90000" bIns="46800" anchor="ctr">
              <a:spAutoFit/>
            </a:bodyPr>
            <a:lstStyle/>
            <a:p>
              <a:endParaRPr lang="es-ES"/>
            </a:p>
          </p:txBody>
        </p:sp>
      </p:grpSp>
      <p:grpSp>
        <p:nvGrpSpPr>
          <p:cNvPr id="4" name="Group 134"/>
          <p:cNvGrpSpPr>
            <a:grpSpLocks/>
          </p:cNvGrpSpPr>
          <p:nvPr/>
        </p:nvGrpSpPr>
        <p:grpSpPr bwMode="auto">
          <a:xfrm>
            <a:off x="5381625" y="2708275"/>
            <a:ext cx="1566863" cy="725488"/>
            <a:chOff x="3737" y="1754"/>
            <a:chExt cx="1070" cy="457"/>
          </a:xfrm>
        </p:grpSpPr>
        <p:sp>
          <p:nvSpPr>
            <p:cNvPr id="79906" name="Text Box 135"/>
            <p:cNvSpPr txBox="1">
              <a:spLocks noChangeArrowheads="1"/>
            </p:cNvSpPr>
            <p:nvPr/>
          </p:nvSpPr>
          <p:spPr bwMode="auto">
            <a:xfrm>
              <a:off x="3737" y="1754"/>
              <a:ext cx="1070" cy="192"/>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Fosa</a:t>
              </a:r>
            </a:p>
          </p:txBody>
        </p:sp>
        <p:sp>
          <p:nvSpPr>
            <p:cNvPr id="79907" name="Line 136"/>
            <p:cNvSpPr>
              <a:spLocks noChangeShapeType="1"/>
            </p:cNvSpPr>
            <p:nvPr/>
          </p:nvSpPr>
          <p:spPr bwMode="auto">
            <a:xfrm flipH="1">
              <a:off x="4044" y="1911"/>
              <a:ext cx="200" cy="300"/>
            </a:xfrm>
            <a:prstGeom prst="line">
              <a:avLst/>
            </a:prstGeom>
            <a:noFill/>
            <a:ln w="12700">
              <a:solidFill>
                <a:schemeClr val="tx2"/>
              </a:solidFill>
              <a:round/>
              <a:headEnd/>
              <a:tailEnd type="none" w="lg" len="med"/>
            </a:ln>
          </p:spPr>
          <p:txBody>
            <a:bodyPr wrap="none" lIns="90000" tIns="46800" rIns="90000" bIns="46800" anchor="ctr">
              <a:spAutoFit/>
            </a:bodyPr>
            <a:lstStyle/>
            <a:p>
              <a:endParaRPr lang="es-ES"/>
            </a:p>
          </p:txBody>
        </p:sp>
      </p:grpSp>
      <p:grpSp>
        <p:nvGrpSpPr>
          <p:cNvPr id="5" name="Group 137"/>
          <p:cNvGrpSpPr>
            <a:grpSpLocks/>
          </p:cNvGrpSpPr>
          <p:nvPr/>
        </p:nvGrpSpPr>
        <p:grpSpPr bwMode="auto">
          <a:xfrm>
            <a:off x="6400800" y="2478088"/>
            <a:ext cx="1704975" cy="1042987"/>
            <a:chOff x="4433" y="1609"/>
            <a:chExt cx="1163" cy="657"/>
          </a:xfrm>
        </p:grpSpPr>
        <p:sp>
          <p:nvSpPr>
            <p:cNvPr id="79904" name="Text Box 138"/>
            <p:cNvSpPr txBox="1">
              <a:spLocks noChangeArrowheads="1"/>
            </p:cNvSpPr>
            <p:nvPr/>
          </p:nvSpPr>
          <p:spPr bwMode="auto">
            <a:xfrm>
              <a:off x="4526" y="1609"/>
              <a:ext cx="1070" cy="192"/>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Basalto alcalino</a:t>
              </a:r>
            </a:p>
          </p:txBody>
        </p:sp>
        <p:sp>
          <p:nvSpPr>
            <p:cNvPr id="79905" name="Line 139"/>
            <p:cNvSpPr>
              <a:spLocks noChangeShapeType="1"/>
            </p:cNvSpPr>
            <p:nvPr/>
          </p:nvSpPr>
          <p:spPr bwMode="auto">
            <a:xfrm flipH="1">
              <a:off x="4433" y="1777"/>
              <a:ext cx="455" cy="489"/>
            </a:xfrm>
            <a:prstGeom prst="line">
              <a:avLst/>
            </a:prstGeom>
            <a:noFill/>
            <a:ln w="12700">
              <a:solidFill>
                <a:schemeClr val="tx2"/>
              </a:solidFill>
              <a:round/>
              <a:headEnd/>
              <a:tailEnd type="none" w="lg" len="med"/>
            </a:ln>
          </p:spPr>
          <p:txBody>
            <a:bodyPr lIns="90000" tIns="46800" rIns="90000" bIns="46800" anchor="ctr">
              <a:spAutoFit/>
            </a:bodyPr>
            <a:lstStyle/>
            <a:p>
              <a:endParaRPr lang="es-ES"/>
            </a:p>
          </p:txBody>
        </p:sp>
      </p:grpSp>
      <p:grpSp>
        <p:nvGrpSpPr>
          <p:cNvPr id="6" name="Group 140"/>
          <p:cNvGrpSpPr>
            <a:grpSpLocks/>
          </p:cNvGrpSpPr>
          <p:nvPr/>
        </p:nvGrpSpPr>
        <p:grpSpPr bwMode="auto">
          <a:xfrm>
            <a:off x="7480300" y="2813050"/>
            <a:ext cx="1568450" cy="1079500"/>
            <a:chOff x="5170" y="1820"/>
            <a:chExt cx="1070" cy="680"/>
          </a:xfrm>
        </p:grpSpPr>
        <p:sp>
          <p:nvSpPr>
            <p:cNvPr id="79902" name="Text Box 141"/>
            <p:cNvSpPr txBox="1">
              <a:spLocks noChangeArrowheads="1"/>
            </p:cNvSpPr>
            <p:nvPr/>
          </p:nvSpPr>
          <p:spPr bwMode="auto">
            <a:xfrm>
              <a:off x="5170" y="1820"/>
              <a:ext cx="1070" cy="192"/>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Basalto toleítico</a:t>
              </a:r>
            </a:p>
          </p:txBody>
        </p:sp>
        <p:sp>
          <p:nvSpPr>
            <p:cNvPr id="79903" name="Line 142"/>
            <p:cNvSpPr>
              <a:spLocks noChangeShapeType="1"/>
            </p:cNvSpPr>
            <p:nvPr/>
          </p:nvSpPr>
          <p:spPr bwMode="auto">
            <a:xfrm flipH="1">
              <a:off x="5221" y="1967"/>
              <a:ext cx="400" cy="533"/>
            </a:xfrm>
            <a:prstGeom prst="line">
              <a:avLst/>
            </a:prstGeom>
            <a:noFill/>
            <a:ln w="12700">
              <a:solidFill>
                <a:schemeClr val="tx2"/>
              </a:solidFill>
              <a:round/>
              <a:headEnd/>
              <a:tailEnd type="none" w="lg" len="med"/>
            </a:ln>
          </p:spPr>
          <p:txBody>
            <a:bodyPr lIns="90000" tIns="46800" rIns="90000" bIns="46800" anchor="ctr">
              <a:spAutoFit/>
            </a:bodyPr>
            <a:lstStyle/>
            <a:p>
              <a:endParaRPr lang="es-ES"/>
            </a:p>
          </p:txBody>
        </p:sp>
      </p:grpSp>
      <p:sp>
        <p:nvSpPr>
          <p:cNvPr id="2191" name="AutoShape 143"/>
          <p:cNvSpPr>
            <a:spLocks noChangeArrowheads="1"/>
          </p:cNvSpPr>
          <p:nvPr/>
        </p:nvSpPr>
        <p:spPr bwMode="auto">
          <a:xfrm rot="-2041237">
            <a:off x="4614863" y="4819650"/>
            <a:ext cx="376237" cy="293688"/>
          </a:xfrm>
          <a:prstGeom prst="leftArrow">
            <a:avLst>
              <a:gd name="adj1" fmla="val 49120"/>
              <a:gd name="adj2" fmla="val 57648"/>
            </a:avLst>
          </a:prstGeom>
          <a:gradFill rotWithShape="0">
            <a:gsLst>
              <a:gs pos="0">
                <a:srgbClr val="FF6600"/>
              </a:gs>
              <a:gs pos="100000">
                <a:srgbClr val="FFCC00"/>
              </a:gs>
            </a:gsLst>
            <a:lin ang="0" scaled="1"/>
          </a:gradFill>
          <a:ln w="6350">
            <a:noFill/>
            <a:miter lim="800000"/>
            <a:headEnd/>
            <a:tailEnd type="none" w="lg" len="med"/>
          </a:ln>
        </p:spPr>
        <p:txBody>
          <a:bodyPr lIns="90000" tIns="46800" rIns="90000" bIns="46800" anchor="ctr">
            <a:spAutoFit/>
          </a:bodyPr>
          <a:lstStyle/>
          <a:p>
            <a:endParaRPr lang="es-ES_tradnl"/>
          </a:p>
        </p:txBody>
      </p:sp>
      <p:sp>
        <p:nvSpPr>
          <p:cNvPr id="2192" name="AutoShape 144"/>
          <p:cNvSpPr>
            <a:spLocks noChangeArrowheads="1"/>
          </p:cNvSpPr>
          <p:nvPr/>
        </p:nvSpPr>
        <p:spPr bwMode="auto">
          <a:xfrm>
            <a:off x="5988050" y="4191000"/>
            <a:ext cx="415925" cy="323850"/>
          </a:xfrm>
          <a:prstGeom prst="leftArrow">
            <a:avLst>
              <a:gd name="adj1" fmla="val 49120"/>
              <a:gd name="adj2" fmla="val 57794"/>
            </a:avLst>
          </a:prstGeom>
          <a:gradFill rotWithShape="0">
            <a:gsLst>
              <a:gs pos="0">
                <a:srgbClr val="FF6600"/>
              </a:gs>
              <a:gs pos="100000">
                <a:srgbClr val="FFCC00"/>
              </a:gs>
            </a:gsLst>
            <a:lin ang="0" scaled="1"/>
          </a:gradFill>
          <a:ln w="6350">
            <a:noFill/>
            <a:miter lim="800000"/>
            <a:headEnd/>
            <a:tailEnd type="none" w="lg" len="med"/>
          </a:ln>
        </p:spPr>
        <p:txBody>
          <a:bodyPr lIns="90000" tIns="46800" rIns="90000" bIns="46800" anchor="ctr">
            <a:spAutoFit/>
          </a:bodyPr>
          <a:lstStyle/>
          <a:p>
            <a:endParaRPr lang="es-ES_tradnl"/>
          </a:p>
        </p:txBody>
      </p:sp>
      <p:grpSp>
        <p:nvGrpSpPr>
          <p:cNvPr id="7" name="Group 145"/>
          <p:cNvGrpSpPr>
            <a:grpSpLocks/>
          </p:cNvGrpSpPr>
          <p:nvPr/>
        </p:nvGrpSpPr>
        <p:grpSpPr bwMode="auto">
          <a:xfrm>
            <a:off x="6537325" y="4138613"/>
            <a:ext cx="930275" cy="541337"/>
            <a:chOff x="4526" y="2655"/>
            <a:chExt cx="581" cy="341"/>
          </a:xfrm>
        </p:grpSpPr>
        <p:sp>
          <p:nvSpPr>
            <p:cNvPr id="79899" name="Text Box 146"/>
            <p:cNvSpPr txBox="1">
              <a:spLocks noChangeArrowheads="1"/>
            </p:cNvSpPr>
            <p:nvPr/>
          </p:nvSpPr>
          <p:spPr bwMode="auto">
            <a:xfrm>
              <a:off x="4526" y="2717"/>
              <a:ext cx="581" cy="192"/>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Litosfera</a:t>
              </a:r>
            </a:p>
          </p:txBody>
        </p:sp>
        <p:sp>
          <p:nvSpPr>
            <p:cNvPr id="79900" name="Line 147"/>
            <p:cNvSpPr>
              <a:spLocks noChangeShapeType="1"/>
            </p:cNvSpPr>
            <p:nvPr/>
          </p:nvSpPr>
          <p:spPr bwMode="auto">
            <a:xfrm flipV="1">
              <a:off x="4816" y="2655"/>
              <a:ext cx="0" cy="123"/>
            </a:xfrm>
            <a:prstGeom prst="line">
              <a:avLst/>
            </a:prstGeom>
            <a:noFill/>
            <a:ln w="28575">
              <a:solidFill>
                <a:schemeClr val="tx2"/>
              </a:solidFill>
              <a:round/>
              <a:headEnd/>
              <a:tailEnd type="triangle" w="sm" len="med"/>
            </a:ln>
          </p:spPr>
          <p:txBody>
            <a:bodyPr wrap="none" lIns="90000" tIns="46800" rIns="90000" bIns="46800" anchor="ctr">
              <a:spAutoFit/>
            </a:bodyPr>
            <a:lstStyle/>
            <a:p>
              <a:endParaRPr lang="es-ES"/>
            </a:p>
          </p:txBody>
        </p:sp>
        <p:sp>
          <p:nvSpPr>
            <p:cNvPr id="79901" name="Line 148"/>
            <p:cNvSpPr>
              <a:spLocks noChangeShapeType="1"/>
            </p:cNvSpPr>
            <p:nvPr/>
          </p:nvSpPr>
          <p:spPr bwMode="auto">
            <a:xfrm>
              <a:off x="4816" y="2873"/>
              <a:ext cx="0" cy="123"/>
            </a:xfrm>
            <a:prstGeom prst="line">
              <a:avLst/>
            </a:prstGeom>
            <a:noFill/>
            <a:ln w="28575">
              <a:solidFill>
                <a:schemeClr val="tx2"/>
              </a:solidFill>
              <a:round/>
              <a:headEnd/>
              <a:tailEnd type="triangle" w="sm" len="med"/>
            </a:ln>
          </p:spPr>
          <p:txBody>
            <a:bodyPr wrap="none" lIns="90000" tIns="46800" rIns="90000" bIns="46800" anchor="ctr">
              <a:spAutoFit/>
            </a:bodyPr>
            <a:lstStyle/>
            <a:p>
              <a:endParaRPr lang="es-ES"/>
            </a:p>
          </p:txBody>
        </p:sp>
      </p:grpSp>
      <p:sp>
        <p:nvSpPr>
          <p:cNvPr id="2197" name="Text Box 149"/>
          <p:cNvSpPr txBox="1">
            <a:spLocks noChangeArrowheads="1"/>
          </p:cNvSpPr>
          <p:nvPr/>
        </p:nvSpPr>
        <p:spPr bwMode="auto">
          <a:xfrm>
            <a:off x="336550" y="2790825"/>
            <a:ext cx="2735263" cy="304800"/>
          </a:xfrm>
          <a:prstGeom prst="rect">
            <a:avLst/>
          </a:prstGeom>
          <a:solidFill>
            <a:srgbClr val="8DF7C7"/>
          </a:solidFill>
          <a:ln w="28575">
            <a:noFill/>
            <a:miter lim="800000"/>
            <a:headEnd/>
            <a:tailEnd type="none" w="lg" len="med"/>
          </a:ln>
        </p:spPr>
        <p:txBody>
          <a:bodyPr lIns="90000" tIns="46800" rIns="90000" bIns="46800" anchor="ctr">
            <a:spAutoFit/>
          </a:bodyPr>
          <a:lstStyle/>
          <a:p>
            <a:pPr>
              <a:spcBef>
                <a:spcPct val="50000"/>
              </a:spcBef>
            </a:pPr>
            <a:r>
              <a:rPr lang="es-ES_tradnl" sz="1400"/>
              <a:t>Toleítico - rico en sílice</a:t>
            </a:r>
          </a:p>
        </p:txBody>
      </p:sp>
      <p:sp>
        <p:nvSpPr>
          <p:cNvPr id="2198" name="Text Box 150"/>
          <p:cNvSpPr txBox="1">
            <a:spLocks noChangeArrowheads="1"/>
          </p:cNvSpPr>
          <p:nvPr/>
        </p:nvSpPr>
        <p:spPr bwMode="auto">
          <a:xfrm>
            <a:off x="336550" y="3036888"/>
            <a:ext cx="2735263" cy="304800"/>
          </a:xfrm>
          <a:prstGeom prst="rect">
            <a:avLst/>
          </a:prstGeom>
          <a:solidFill>
            <a:srgbClr val="8DF7C7"/>
          </a:solidFill>
          <a:ln w="28575">
            <a:noFill/>
            <a:miter lim="800000"/>
            <a:headEnd/>
            <a:tailEnd type="none" w="lg" len="med"/>
          </a:ln>
        </p:spPr>
        <p:txBody>
          <a:bodyPr lIns="90000" tIns="46800" rIns="90000" bIns="46800" anchor="ctr">
            <a:spAutoFit/>
          </a:bodyPr>
          <a:lstStyle/>
          <a:p>
            <a:pPr>
              <a:spcBef>
                <a:spcPct val="50000"/>
              </a:spcBef>
            </a:pPr>
            <a:r>
              <a:rPr lang="es-ES_tradnl" sz="1400"/>
              <a:t>Alcalino - rico en sodio y potasio</a:t>
            </a:r>
          </a:p>
        </p:txBody>
      </p:sp>
      <p:sp>
        <p:nvSpPr>
          <p:cNvPr id="2199" name="Text Box 151"/>
          <p:cNvSpPr txBox="1">
            <a:spLocks noChangeArrowheads="1"/>
          </p:cNvSpPr>
          <p:nvPr/>
        </p:nvSpPr>
        <p:spPr bwMode="auto">
          <a:xfrm>
            <a:off x="319088" y="4378325"/>
            <a:ext cx="2963862" cy="304800"/>
          </a:xfrm>
          <a:prstGeom prst="rect">
            <a:avLst/>
          </a:prstGeom>
          <a:solidFill>
            <a:srgbClr val="8DF7C7"/>
          </a:solidFill>
          <a:ln w="28575">
            <a:noFill/>
            <a:miter lim="800000"/>
            <a:headEnd/>
            <a:tailEnd type="none" w="lg" len="med"/>
          </a:ln>
        </p:spPr>
        <p:txBody>
          <a:bodyPr lIns="90000" tIns="46800" rIns="90000" bIns="46800" anchor="ctr">
            <a:spAutoFit/>
          </a:bodyPr>
          <a:lstStyle/>
          <a:p>
            <a:pPr>
              <a:spcBef>
                <a:spcPct val="50000"/>
              </a:spcBef>
            </a:pPr>
            <a:r>
              <a:rPr lang="es-ES_tradnl" sz="1400"/>
              <a:t>Más rico en sílice que el basáltico</a:t>
            </a:r>
          </a:p>
        </p:txBody>
      </p:sp>
      <p:sp>
        <p:nvSpPr>
          <p:cNvPr id="2200" name="Text Box 152"/>
          <p:cNvSpPr txBox="1">
            <a:spLocks noChangeArrowheads="1"/>
          </p:cNvSpPr>
          <p:nvPr/>
        </p:nvSpPr>
        <p:spPr bwMode="auto">
          <a:xfrm>
            <a:off x="342900" y="5876925"/>
            <a:ext cx="1658938" cy="304800"/>
          </a:xfrm>
          <a:prstGeom prst="rect">
            <a:avLst/>
          </a:prstGeom>
          <a:solidFill>
            <a:srgbClr val="8DF7C7"/>
          </a:solidFill>
          <a:ln w="28575">
            <a:noFill/>
            <a:miter lim="800000"/>
            <a:headEnd/>
            <a:tailEnd type="none" w="lg" len="med"/>
          </a:ln>
        </p:spPr>
        <p:txBody>
          <a:bodyPr lIns="90000" tIns="46800" rIns="90000" bIns="46800" anchor="ctr">
            <a:spAutoFit/>
          </a:bodyPr>
          <a:lstStyle/>
          <a:p>
            <a:pPr>
              <a:spcBef>
                <a:spcPct val="50000"/>
              </a:spcBef>
            </a:pPr>
            <a:r>
              <a:rPr lang="es-ES_tradnl" sz="1400"/>
              <a:t>Rico en sílice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2164"/>
                                        </p:tgtEl>
                                        <p:attrNameLst>
                                          <p:attrName>style.visibility</p:attrName>
                                        </p:attrNameLst>
                                      </p:cBhvr>
                                      <p:to>
                                        <p:strVal val="visible"/>
                                      </p:to>
                                    </p:set>
                                    <p:anim calcmode="lin" valueType="num">
                                      <p:cBhvr>
                                        <p:cTn id="7" dur="500" fill="hold"/>
                                        <p:tgtEl>
                                          <p:spTgt spid="2164"/>
                                        </p:tgtEl>
                                        <p:attrNameLst>
                                          <p:attrName>ppt_x</p:attrName>
                                        </p:attrNameLst>
                                      </p:cBhvr>
                                      <p:tavLst>
                                        <p:tav tm="0">
                                          <p:val>
                                            <p:strVal val="#ppt_x"/>
                                          </p:val>
                                        </p:tav>
                                        <p:tav tm="100000">
                                          <p:val>
                                            <p:strVal val="#ppt_x"/>
                                          </p:val>
                                        </p:tav>
                                      </p:tavLst>
                                    </p:anim>
                                    <p:anim calcmode="lin" valueType="num">
                                      <p:cBhvr>
                                        <p:cTn id="8" dur="500" fill="hold"/>
                                        <p:tgtEl>
                                          <p:spTgt spid="2164"/>
                                        </p:tgtEl>
                                        <p:attrNameLst>
                                          <p:attrName>ppt_y</p:attrName>
                                        </p:attrNameLst>
                                      </p:cBhvr>
                                      <p:tavLst>
                                        <p:tav tm="0">
                                          <p:val>
                                            <p:strVal val="#ppt_y-#ppt_h/2"/>
                                          </p:val>
                                        </p:tav>
                                        <p:tav tm="100000">
                                          <p:val>
                                            <p:strVal val="#ppt_y"/>
                                          </p:val>
                                        </p:tav>
                                      </p:tavLst>
                                    </p:anim>
                                    <p:anim calcmode="lin" valueType="num">
                                      <p:cBhvr>
                                        <p:cTn id="9" dur="500" fill="hold"/>
                                        <p:tgtEl>
                                          <p:spTgt spid="2164"/>
                                        </p:tgtEl>
                                        <p:attrNameLst>
                                          <p:attrName>ppt_w</p:attrName>
                                        </p:attrNameLst>
                                      </p:cBhvr>
                                      <p:tavLst>
                                        <p:tav tm="0">
                                          <p:val>
                                            <p:strVal val="#ppt_w"/>
                                          </p:val>
                                        </p:tav>
                                        <p:tav tm="100000">
                                          <p:val>
                                            <p:strVal val="#ppt_w"/>
                                          </p:val>
                                        </p:tav>
                                      </p:tavLst>
                                    </p:anim>
                                    <p:anim calcmode="lin" valueType="num">
                                      <p:cBhvr>
                                        <p:cTn id="10" dur="500" fill="hold"/>
                                        <p:tgtEl>
                                          <p:spTgt spid="2164"/>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216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17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2" fill="hold" grpId="0" nodeType="clickEffect">
                                  <p:stCondLst>
                                    <p:cond delay="0"/>
                                  </p:stCondLst>
                                  <p:childTnLst>
                                    <p:set>
                                      <p:cBhvr>
                                        <p:cTn id="28" dur="1" fill="hold">
                                          <p:stCondLst>
                                            <p:cond delay="0"/>
                                          </p:stCondLst>
                                        </p:cTn>
                                        <p:tgtEl>
                                          <p:spTgt spid="2192"/>
                                        </p:tgtEl>
                                        <p:attrNameLst>
                                          <p:attrName>style.visibility</p:attrName>
                                        </p:attrNameLst>
                                      </p:cBhvr>
                                      <p:to>
                                        <p:strVal val="visible"/>
                                      </p:to>
                                    </p:set>
                                    <p:animEffect transition="in" filter="wipe(right)">
                                      <p:cBhvr>
                                        <p:cTn id="29" dur="500"/>
                                        <p:tgtEl>
                                          <p:spTgt spid="2192"/>
                                        </p:tgtEl>
                                      </p:cBhvr>
                                    </p:animEffect>
                                  </p:childTnLst>
                                </p:cTn>
                              </p:par>
                            </p:childTnLst>
                          </p:cTn>
                        </p:par>
                        <p:par>
                          <p:cTn id="30" fill="hold">
                            <p:stCondLst>
                              <p:cond delay="500"/>
                            </p:stCondLst>
                            <p:childTnLst>
                              <p:par>
                                <p:cTn id="31" presetID="18" presetClass="entr" presetSubtype="12" fill="hold" grpId="0" nodeType="afterEffect">
                                  <p:stCondLst>
                                    <p:cond delay="0"/>
                                  </p:stCondLst>
                                  <p:childTnLst>
                                    <p:set>
                                      <p:cBhvr>
                                        <p:cTn id="32" dur="1" fill="hold">
                                          <p:stCondLst>
                                            <p:cond delay="0"/>
                                          </p:stCondLst>
                                        </p:cTn>
                                        <p:tgtEl>
                                          <p:spTgt spid="2191"/>
                                        </p:tgtEl>
                                        <p:attrNameLst>
                                          <p:attrName>style.visibility</p:attrName>
                                        </p:attrNameLst>
                                      </p:cBhvr>
                                      <p:to>
                                        <p:strVal val="visible"/>
                                      </p:to>
                                    </p:set>
                                    <p:animEffect transition="in" filter="strips(downLeft)">
                                      <p:cBhvr>
                                        <p:cTn id="33" dur="500"/>
                                        <p:tgtEl>
                                          <p:spTgt spid="2191"/>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499"/>
                                          </p:stCondLst>
                                        </p:cTn>
                                        <p:tgtEl>
                                          <p:spTgt spid="4"/>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7" presetClass="entr" presetSubtype="1" fill="hold" grpId="0" nodeType="clickEffect">
                                  <p:stCondLst>
                                    <p:cond delay="0"/>
                                  </p:stCondLst>
                                  <p:childTnLst>
                                    <p:set>
                                      <p:cBhvr>
                                        <p:cTn id="41" dur="1" fill="hold">
                                          <p:stCondLst>
                                            <p:cond delay="0"/>
                                          </p:stCondLst>
                                        </p:cTn>
                                        <p:tgtEl>
                                          <p:spTgt spid="2166"/>
                                        </p:tgtEl>
                                        <p:attrNameLst>
                                          <p:attrName>style.visibility</p:attrName>
                                        </p:attrNameLst>
                                      </p:cBhvr>
                                      <p:to>
                                        <p:strVal val="visible"/>
                                      </p:to>
                                    </p:set>
                                    <p:anim calcmode="lin" valueType="num">
                                      <p:cBhvr>
                                        <p:cTn id="42" dur="500" fill="hold"/>
                                        <p:tgtEl>
                                          <p:spTgt spid="2166"/>
                                        </p:tgtEl>
                                        <p:attrNameLst>
                                          <p:attrName>ppt_x</p:attrName>
                                        </p:attrNameLst>
                                      </p:cBhvr>
                                      <p:tavLst>
                                        <p:tav tm="0">
                                          <p:val>
                                            <p:strVal val="#ppt_x"/>
                                          </p:val>
                                        </p:tav>
                                        <p:tav tm="100000">
                                          <p:val>
                                            <p:strVal val="#ppt_x"/>
                                          </p:val>
                                        </p:tav>
                                      </p:tavLst>
                                    </p:anim>
                                    <p:anim calcmode="lin" valueType="num">
                                      <p:cBhvr>
                                        <p:cTn id="43" dur="500" fill="hold"/>
                                        <p:tgtEl>
                                          <p:spTgt spid="2166"/>
                                        </p:tgtEl>
                                        <p:attrNameLst>
                                          <p:attrName>ppt_y</p:attrName>
                                        </p:attrNameLst>
                                      </p:cBhvr>
                                      <p:tavLst>
                                        <p:tav tm="0">
                                          <p:val>
                                            <p:strVal val="#ppt_y-#ppt_h/2"/>
                                          </p:val>
                                        </p:tav>
                                        <p:tav tm="100000">
                                          <p:val>
                                            <p:strVal val="#ppt_y"/>
                                          </p:val>
                                        </p:tav>
                                      </p:tavLst>
                                    </p:anim>
                                    <p:anim calcmode="lin" valueType="num">
                                      <p:cBhvr>
                                        <p:cTn id="44" dur="500" fill="hold"/>
                                        <p:tgtEl>
                                          <p:spTgt spid="2166"/>
                                        </p:tgtEl>
                                        <p:attrNameLst>
                                          <p:attrName>ppt_w</p:attrName>
                                        </p:attrNameLst>
                                      </p:cBhvr>
                                      <p:tavLst>
                                        <p:tav tm="0">
                                          <p:val>
                                            <p:strVal val="#ppt_w"/>
                                          </p:val>
                                        </p:tav>
                                        <p:tav tm="100000">
                                          <p:val>
                                            <p:strVal val="#ppt_w"/>
                                          </p:val>
                                        </p:tav>
                                      </p:tavLst>
                                    </p:anim>
                                    <p:anim calcmode="lin" valueType="num">
                                      <p:cBhvr>
                                        <p:cTn id="45" dur="500" fill="hold"/>
                                        <p:tgtEl>
                                          <p:spTgt spid="2166"/>
                                        </p:tgtEl>
                                        <p:attrNameLst>
                                          <p:attrName>ppt_h</p:attrName>
                                        </p:attrNameLst>
                                      </p:cBhvr>
                                      <p:tavLst>
                                        <p:tav tm="0">
                                          <p:val>
                                            <p:fltVal val="0"/>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17" presetClass="entr" presetSubtype="8" fill="hold" grpId="0" nodeType="clickEffect">
                                  <p:stCondLst>
                                    <p:cond delay="0"/>
                                  </p:stCondLst>
                                  <p:childTnLst>
                                    <p:set>
                                      <p:cBhvr>
                                        <p:cTn id="49" dur="1" fill="hold">
                                          <p:stCondLst>
                                            <p:cond delay="0"/>
                                          </p:stCondLst>
                                        </p:cTn>
                                        <p:tgtEl>
                                          <p:spTgt spid="2169"/>
                                        </p:tgtEl>
                                        <p:attrNameLst>
                                          <p:attrName>style.visibility</p:attrName>
                                        </p:attrNameLst>
                                      </p:cBhvr>
                                      <p:to>
                                        <p:strVal val="visible"/>
                                      </p:to>
                                    </p:set>
                                    <p:anim calcmode="lin" valueType="num">
                                      <p:cBhvr>
                                        <p:cTn id="50" dur="500" fill="hold"/>
                                        <p:tgtEl>
                                          <p:spTgt spid="2169"/>
                                        </p:tgtEl>
                                        <p:attrNameLst>
                                          <p:attrName>ppt_x</p:attrName>
                                        </p:attrNameLst>
                                      </p:cBhvr>
                                      <p:tavLst>
                                        <p:tav tm="0">
                                          <p:val>
                                            <p:strVal val="#ppt_x-#ppt_w/2"/>
                                          </p:val>
                                        </p:tav>
                                        <p:tav tm="100000">
                                          <p:val>
                                            <p:strVal val="#ppt_x"/>
                                          </p:val>
                                        </p:tav>
                                      </p:tavLst>
                                    </p:anim>
                                    <p:anim calcmode="lin" valueType="num">
                                      <p:cBhvr>
                                        <p:cTn id="51" dur="500" fill="hold"/>
                                        <p:tgtEl>
                                          <p:spTgt spid="2169"/>
                                        </p:tgtEl>
                                        <p:attrNameLst>
                                          <p:attrName>ppt_y</p:attrName>
                                        </p:attrNameLst>
                                      </p:cBhvr>
                                      <p:tavLst>
                                        <p:tav tm="0">
                                          <p:val>
                                            <p:strVal val="#ppt_y"/>
                                          </p:val>
                                        </p:tav>
                                        <p:tav tm="100000">
                                          <p:val>
                                            <p:strVal val="#ppt_y"/>
                                          </p:val>
                                        </p:tav>
                                      </p:tavLst>
                                    </p:anim>
                                    <p:anim calcmode="lin" valueType="num">
                                      <p:cBhvr>
                                        <p:cTn id="52" dur="500" fill="hold"/>
                                        <p:tgtEl>
                                          <p:spTgt spid="2169"/>
                                        </p:tgtEl>
                                        <p:attrNameLst>
                                          <p:attrName>ppt_w</p:attrName>
                                        </p:attrNameLst>
                                      </p:cBhvr>
                                      <p:tavLst>
                                        <p:tav tm="0">
                                          <p:val>
                                            <p:fltVal val="0"/>
                                          </p:val>
                                        </p:tav>
                                        <p:tav tm="100000">
                                          <p:val>
                                            <p:strVal val="#ppt_w"/>
                                          </p:val>
                                        </p:tav>
                                      </p:tavLst>
                                    </p:anim>
                                    <p:anim calcmode="lin" valueType="num">
                                      <p:cBhvr>
                                        <p:cTn id="53" dur="500" fill="hold"/>
                                        <p:tgtEl>
                                          <p:spTgt spid="2169"/>
                                        </p:tgtEl>
                                        <p:attrNameLst>
                                          <p:attrName>ppt_h</p:attrName>
                                        </p:attrNameLst>
                                      </p:cBhvr>
                                      <p:tavLst>
                                        <p:tav tm="0">
                                          <p:val>
                                            <p:strVal val="#ppt_h"/>
                                          </p:val>
                                        </p:tav>
                                        <p:tav tm="100000">
                                          <p:val>
                                            <p:strVal val="#ppt_h"/>
                                          </p:val>
                                        </p:tav>
                                      </p:tavLst>
                                    </p:anim>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499"/>
                                          </p:stCondLst>
                                        </p:cTn>
                                        <p:tgtEl>
                                          <p:spTgt spid="2173"/>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499"/>
                                          </p:stCondLst>
                                        </p:cTn>
                                        <p:tgtEl>
                                          <p:spTgt spid="2197"/>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nodeType="clickEffect">
                                  <p:stCondLst>
                                    <p:cond delay="0"/>
                                  </p:stCondLst>
                                  <p:childTnLst>
                                    <p:set>
                                      <p:cBhvr>
                                        <p:cTn id="65" dur="1" fill="hold">
                                          <p:stCondLst>
                                            <p:cond delay="499"/>
                                          </p:stCondLst>
                                        </p:cTn>
                                        <p:tgtEl>
                                          <p:spTgt spid="6"/>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499"/>
                                          </p:stCondLst>
                                        </p:cTn>
                                        <p:tgtEl>
                                          <p:spTgt spid="2198"/>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nodeType="clickEffect">
                                  <p:stCondLst>
                                    <p:cond delay="0"/>
                                  </p:stCondLst>
                                  <p:childTnLst>
                                    <p:set>
                                      <p:cBhvr>
                                        <p:cTn id="73" dur="1" fill="hold">
                                          <p:stCondLst>
                                            <p:cond delay="499"/>
                                          </p:stCondLst>
                                        </p:cTn>
                                        <p:tgtEl>
                                          <p:spTgt spid="5"/>
                                        </p:tgtEl>
                                        <p:attrNameLst>
                                          <p:attrName>style.visibility</p:attrName>
                                        </p:attrNameLst>
                                      </p:cBhvr>
                                      <p:to>
                                        <p:strVal val="visible"/>
                                      </p:to>
                                    </p:set>
                                  </p:childTnLst>
                                </p:cTn>
                              </p:par>
                            </p:childTnLst>
                          </p:cTn>
                        </p:par>
                      </p:childTnLst>
                    </p:cTn>
                  </p:par>
                  <p:par>
                    <p:cTn id="74" fill="hold">
                      <p:stCondLst>
                        <p:cond delay="indefinite"/>
                      </p:stCondLst>
                      <p:childTnLst>
                        <p:par>
                          <p:cTn id="75" fill="hold">
                            <p:stCondLst>
                              <p:cond delay="0"/>
                            </p:stCondLst>
                            <p:childTnLst>
                              <p:par>
                                <p:cTn id="76" presetID="17" presetClass="entr" presetSubtype="1" fill="hold" grpId="0" nodeType="clickEffect">
                                  <p:stCondLst>
                                    <p:cond delay="0"/>
                                  </p:stCondLst>
                                  <p:childTnLst>
                                    <p:set>
                                      <p:cBhvr>
                                        <p:cTn id="77" dur="1" fill="hold">
                                          <p:stCondLst>
                                            <p:cond delay="0"/>
                                          </p:stCondLst>
                                        </p:cTn>
                                        <p:tgtEl>
                                          <p:spTgt spid="2167"/>
                                        </p:tgtEl>
                                        <p:attrNameLst>
                                          <p:attrName>style.visibility</p:attrName>
                                        </p:attrNameLst>
                                      </p:cBhvr>
                                      <p:to>
                                        <p:strVal val="visible"/>
                                      </p:to>
                                    </p:set>
                                    <p:anim calcmode="lin" valueType="num">
                                      <p:cBhvr>
                                        <p:cTn id="78" dur="500" fill="hold"/>
                                        <p:tgtEl>
                                          <p:spTgt spid="2167"/>
                                        </p:tgtEl>
                                        <p:attrNameLst>
                                          <p:attrName>ppt_x</p:attrName>
                                        </p:attrNameLst>
                                      </p:cBhvr>
                                      <p:tavLst>
                                        <p:tav tm="0">
                                          <p:val>
                                            <p:strVal val="#ppt_x"/>
                                          </p:val>
                                        </p:tav>
                                        <p:tav tm="100000">
                                          <p:val>
                                            <p:strVal val="#ppt_x"/>
                                          </p:val>
                                        </p:tav>
                                      </p:tavLst>
                                    </p:anim>
                                    <p:anim calcmode="lin" valueType="num">
                                      <p:cBhvr>
                                        <p:cTn id="79" dur="500" fill="hold"/>
                                        <p:tgtEl>
                                          <p:spTgt spid="2167"/>
                                        </p:tgtEl>
                                        <p:attrNameLst>
                                          <p:attrName>ppt_y</p:attrName>
                                        </p:attrNameLst>
                                      </p:cBhvr>
                                      <p:tavLst>
                                        <p:tav tm="0">
                                          <p:val>
                                            <p:strVal val="#ppt_y-#ppt_h/2"/>
                                          </p:val>
                                        </p:tav>
                                        <p:tav tm="100000">
                                          <p:val>
                                            <p:strVal val="#ppt_y"/>
                                          </p:val>
                                        </p:tav>
                                      </p:tavLst>
                                    </p:anim>
                                    <p:anim calcmode="lin" valueType="num">
                                      <p:cBhvr>
                                        <p:cTn id="80" dur="500" fill="hold"/>
                                        <p:tgtEl>
                                          <p:spTgt spid="2167"/>
                                        </p:tgtEl>
                                        <p:attrNameLst>
                                          <p:attrName>ppt_w</p:attrName>
                                        </p:attrNameLst>
                                      </p:cBhvr>
                                      <p:tavLst>
                                        <p:tav tm="0">
                                          <p:val>
                                            <p:strVal val="#ppt_w"/>
                                          </p:val>
                                        </p:tav>
                                        <p:tav tm="100000">
                                          <p:val>
                                            <p:strVal val="#ppt_w"/>
                                          </p:val>
                                        </p:tav>
                                      </p:tavLst>
                                    </p:anim>
                                    <p:anim calcmode="lin" valueType="num">
                                      <p:cBhvr>
                                        <p:cTn id="81" dur="500" fill="hold"/>
                                        <p:tgtEl>
                                          <p:spTgt spid="2167"/>
                                        </p:tgtEl>
                                        <p:attrNameLst>
                                          <p:attrName>ppt_h</p:attrName>
                                        </p:attrNameLst>
                                      </p:cBhvr>
                                      <p:tavLst>
                                        <p:tav tm="0">
                                          <p:val>
                                            <p:fltVal val="0"/>
                                          </p:val>
                                        </p:tav>
                                        <p:tav tm="100000">
                                          <p:val>
                                            <p:strVal val="#ppt_h"/>
                                          </p:val>
                                        </p:tav>
                                      </p:tavLst>
                                    </p:anim>
                                  </p:childTnLst>
                                </p:cTn>
                              </p:par>
                            </p:childTnLst>
                          </p:cTn>
                        </p:par>
                      </p:childTnLst>
                    </p:cTn>
                  </p:par>
                  <p:par>
                    <p:cTn id="82" fill="hold">
                      <p:stCondLst>
                        <p:cond delay="indefinite"/>
                      </p:stCondLst>
                      <p:childTnLst>
                        <p:par>
                          <p:cTn id="83" fill="hold">
                            <p:stCondLst>
                              <p:cond delay="0"/>
                            </p:stCondLst>
                            <p:childTnLst>
                              <p:par>
                                <p:cTn id="84" presetID="17" presetClass="entr" presetSubtype="8" fill="hold" grpId="0" nodeType="clickEffect">
                                  <p:stCondLst>
                                    <p:cond delay="0"/>
                                  </p:stCondLst>
                                  <p:childTnLst>
                                    <p:set>
                                      <p:cBhvr>
                                        <p:cTn id="85" dur="1" fill="hold">
                                          <p:stCondLst>
                                            <p:cond delay="0"/>
                                          </p:stCondLst>
                                        </p:cTn>
                                        <p:tgtEl>
                                          <p:spTgt spid="2170"/>
                                        </p:tgtEl>
                                        <p:attrNameLst>
                                          <p:attrName>style.visibility</p:attrName>
                                        </p:attrNameLst>
                                      </p:cBhvr>
                                      <p:to>
                                        <p:strVal val="visible"/>
                                      </p:to>
                                    </p:set>
                                    <p:anim calcmode="lin" valueType="num">
                                      <p:cBhvr>
                                        <p:cTn id="86" dur="500" fill="hold"/>
                                        <p:tgtEl>
                                          <p:spTgt spid="2170"/>
                                        </p:tgtEl>
                                        <p:attrNameLst>
                                          <p:attrName>ppt_x</p:attrName>
                                        </p:attrNameLst>
                                      </p:cBhvr>
                                      <p:tavLst>
                                        <p:tav tm="0">
                                          <p:val>
                                            <p:strVal val="#ppt_x-#ppt_w/2"/>
                                          </p:val>
                                        </p:tav>
                                        <p:tav tm="100000">
                                          <p:val>
                                            <p:strVal val="#ppt_x"/>
                                          </p:val>
                                        </p:tav>
                                      </p:tavLst>
                                    </p:anim>
                                    <p:anim calcmode="lin" valueType="num">
                                      <p:cBhvr>
                                        <p:cTn id="87" dur="500" fill="hold"/>
                                        <p:tgtEl>
                                          <p:spTgt spid="2170"/>
                                        </p:tgtEl>
                                        <p:attrNameLst>
                                          <p:attrName>ppt_y</p:attrName>
                                        </p:attrNameLst>
                                      </p:cBhvr>
                                      <p:tavLst>
                                        <p:tav tm="0">
                                          <p:val>
                                            <p:strVal val="#ppt_y"/>
                                          </p:val>
                                        </p:tav>
                                        <p:tav tm="100000">
                                          <p:val>
                                            <p:strVal val="#ppt_y"/>
                                          </p:val>
                                        </p:tav>
                                      </p:tavLst>
                                    </p:anim>
                                    <p:anim calcmode="lin" valueType="num">
                                      <p:cBhvr>
                                        <p:cTn id="88" dur="500" fill="hold"/>
                                        <p:tgtEl>
                                          <p:spTgt spid="2170"/>
                                        </p:tgtEl>
                                        <p:attrNameLst>
                                          <p:attrName>ppt_w</p:attrName>
                                        </p:attrNameLst>
                                      </p:cBhvr>
                                      <p:tavLst>
                                        <p:tav tm="0">
                                          <p:val>
                                            <p:fltVal val="0"/>
                                          </p:val>
                                        </p:tav>
                                        <p:tav tm="100000">
                                          <p:val>
                                            <p:strVal val="#ppt_w"/>
                                          </p:val>
                                        </p:tav>
                                      </p:tavLst>
                                    </p:anim>
                                    <p:anim calcmode="lin" valueType="num">
                                      <p:cBhvr>
                                        <p:cTn id="89" dur="500" fill="hold"/>
                                        <p:tgtEl>
                                          <p:spTgt spid="2170"/>
                                        </p:tgtEl>
                                        <p:attrNameLst>
                                          <p:attrName>ppt_h</p:attrName>
                                        </p:attrNameLst>
                                      </p:cBhvr>
                                      <p:tavLst>
                                        <p:tav tm="0">
                                          <p:val>
                                            <p:strVal val="#ppt_h"/>
                                          </p:val>
                                        </p:tav>
                                        <p:tav tm="100000">
                                          <p:val>
                                            <p:strVal val="#ppt_h"/>
                                          </p:val>
                                        </p:tav>
                                      </p:tavLst>
                                    </p:anim>
                                  </p:childTnLst>
                                </p:cTn>
                              </p:par>
                            </p:childTnLst>
                          </p:cTn>
                        </p:par>
                      </p:childTnLst>
                    </p:cTn>
                  </p:par>
                  <p:par>
                    <p:cTn id="90" fill="hold">
                      <p:stCondLst>
                        <p:cond delay="indefinite"/>
                      </p:stCondLst>
                      <p:childTnLst>
                        <p:par>
                          <p:cTn id="91" fill="hold">
                            <p:stCondLst>
                              <p:cond delay="0"/>
                            </p:stCondLst>
                            <p:childTnLst>
                              <p:par>
                                <p:cTn id="92" presetID="1" presetClass="entr" presetSubtype="0" fill="hold" grpId="0" nodeType="clickEffect">
                                  <p:stCondLst>
                                    <p:cond delay="0"/>
                                  </p:stCondLst>
                                  <p:childTnLst>
                                    <p:set>
                                      <p:cBhvr>
                                        <p:cTn id="93" dur="1" fill="hold">
                                          <p:stCondLst>
                                            <p:cond delay="499"/>
                                          </p:stCondLst>
                                        </p:cTn>
                                        <p:tgtEl>
                                          <p:spTgt spid="2174"/>
                                        </p:tgtEl>
                                        <p:attrNameLst>
                                          <p:attrName>style.visibility</p:attrName>
                                        </p:attrNameLst>
                                      </p:cBhvr>
                                      <p:to>
                                        <p:strVal val="visible"/>
                                      </p:to>
                                    </p:set>
                                  </p:childTnLst>
                                </p:cTn>
                              </p:par>
                            </p:childTnLst>
                          </p:cTn>
                        </p:par>
                      </p:childTnLst>
                    </p:cTn>
                  </p:par>
                  <p:par>
                    <p:cTn id="94" fill="hold">
                      <p:stCondLst>
                        <p:cond delay="indefinite"/>
                      </p:stCondLst>
                      <p:childTnLst>
                        <p:par>
                          <p:cTn id="95" fill="hold">
                            <p:stCondLst>
                              <p:cond delay="0"/>
                            </p:stCondLst>
                            <p:childTnLst>
                              <p:par>
                                <p:cTn id="96" presetID="1" presetClass="entr" presetSubtype="0" fill="hold" grpId="0" nodeType="clickEffect">
                                  <p:stCondLst>
                                    <p:cond delay="0"/>
                                  </p:stCondLst>
                                  <p:childTnLst>
                                    <p:set>
                                      <p:cBhvr>
                                        <p:cTn id="97" dur="1" fill="hold">
                                          <p:stCondLst>
                                            <p:cond delay="499"/>
                                          </p:stCondLst>
                                        </p:cTn>
                                        <p:tgtEl>
                                          <p:spTgt spid="2175"/>
                                        </p:tgtEl>
                                        <p:attrNameLst>
                                          <p:attrName>style.visibility</p:attrName>
                                        </p:attrNameLst>
                                      </p:cBhvr>
                                      <p:to>
                                        <p:strVal val="visible"/>
                                      </p:to>
                                    </p:se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grpId="0" nodeType="clickEffect">
                                  <p:stCondLst>
                                    <p:cond delay="0"/>
                                  </p:stCondLst>
                                  <p:childTnLst>
                                    <p:set>
                                      <p:cBhvr>
                                        <p:cTn id="101" dur="1" fill="hold">
                                          <p:stCondLst>
                                            <p:cond delay="499"/>
                                          </p:stCondLst>
                                        </p:cTn>
                                        <p:tgtEl>
                                          <p:spTgt spid="2199"/>
                                        </p:tgtEl>
                                        <p:attrNameLst>
                                          <p:attrName>style.visibility</p:attrName>
                                        </p:attrNameLst>
                                      </p:cBhvr>
                                      <p:to>
                                        <p:strVal val="visible"/>
                                      </p:to>
                                    </p:set>
                                  </p:childTnLst>
                                </p:cTn>
                              </p:par>
                            </p:childTnLst>
                          </p:cTn>
                        </p:par>
                      </p:childTnLst>
                    </p:cTn>
                  </p:par>
                  <p:par>
                    <p:cTn id="102" fill="hold">
                      <p:stCondLst>
                        <p:cond delay="indefinite"/>
                      </p:stCondLst>
                      <p:childTnLst>
                        <p:par>
                          <p:cTn id="103" fill="hold">
                            <p:stCondLst>
                              <p:cond delay="0"/>
                            </p:stCondLst>
                            <p:childTnLst>
                              <p:par>
                                <p:cTn id="104" presetID="1" presetClass="entr" presetSubtype="0" fill="hold" nodeType="clickEffect">
                                  <p:stCondLst>
                                    <p:cond delay="0"/>
                                  </p:stCondLst>
                                  <p:childTnLst>
                                    <p:set>
                                      <p:cBhvr>
                                        <p:cTn id="105" dur="1" fill="hold">
                                          <p:stCondLst>
                                            <p:cond delay="499"/>
                                          </p:stCondLst>
                                        </p:cTn>
                                        <p:tgtEl>
                                          <p:spTgt spid="2"/>
                                        </p:tgtEl>
                                        <p:attrNameLst>
                                          <p:attrName>style.visibility</p:attrName>
                                        </p:attrNameLst>
                                      </p:cBhvr>
                                      <p:to>
                                        <p:strVal val="visible"/>
                                      </p:to>
                                    </p:set>
                                  </p:childTnLst>
                                </p:cTn>
                              </p:par>
                            </p:childTnLst>
                          </p:cTn>
                        </p:par>
                      </p:childTnLst>
                    </p:cTn>
                  </p:par>
                  <p:par>
                    <p:cTn id="106" fill="hold">
                      <p:stCondLst>
                        <p:cond delay="indefinite"/>
                      </p:stCondLst>
                      <p:childTnLst>
                        <p:par>
                          <p:cTn id="107" fill="hold">
                            <p:stCondLst>
                              <p:cond delay="0"/>
                            </p:stCondLst>
                            <p:childTnLst>
                              <p:par>
                                <p:cTn id="108" presetID="17" presetClass="entr" presetSubtype="1" fill="hold" grpId="0" nodeType="clickEffect">
                                  <p:stCondLst>
                                    <p:cond delay="0"/>
                                  </p:stCondLst>
                                  <p:childTnLst>
                                    <p:set>
                                      <p:cBhvr>
                                        <p:cTn id="109" dur="1" fill="hold">
                                          <p:stCondLst>
                                            <p:cond delay="0"/>
                                          </p:stCondLst>
                                        </p:cTn>
                                        <p:tgtEl>
                                          <p:spTgt spid="2168"/>
                                        </p:tgtEl>
                                        <p:attrNameLst>
                                          <p:attrName>style.visibility</p:attrName>
                                        </p:attrNameLst>
                                      </p:cBhvr>
                                      <p:to>
                                        <p:strVal val="visible"/>
                                      </p:to>
                                    </p:set>
                                    <p:anim calcmode="lin" valueType="num">
                                      <p:cBhvr>
                                        <p:cTn id="110" dur="500" fill="hold"/>
                                        <p:tgtEl>
                                          <p:spTgt spid="2168"/>
                                        </p:tgtEl>
                                        <p:attrNameLst>
                                          <p:attrName>ppt_x</p:attrName>
                                        </p:attrNameLst>
                                      </p:cBhvr>
                                      <p:tavLst>
                                        <p:tav tm="0">
                                          <p:val>
                                            <p:strVal val="#ppt_x"/>
                                          </p:val>
                                        </p:tav>
                                        <p:tav tm="100000">
                                          <p:val>
                                            <p:strVal val="#ppt_x"/>
                                          </p:val>
                                        </p:tav>
                                      </p:tavLst>
                                    </p:anim>
                                    <p:anim calcmode="lin" valueType="num">
                                      <p:cBhvr>
                                        <p:cTn id="111" dur="500" fill="hold"/>
                                        <p:tgtEl>
                                          <p:spTgt spid="2168"/>
                                        </p:tgtEl>
                                        <p:attrNameLst>
                                          <p:attrName>ppt_y</p:attrName>
                                        </p:attrNameLst>
                                      </p:cBhvr>
                                      <p:tavLst>
                                        <p:tav tm="0">
                                          <p:val>
                                            <p:strVal val="#ppt_y-#ppt_h/2"/>
                                          </p:val>
                                        </p:tav>
                                        <p:tav tm="100000">
                                          <p:val>
                                            <p:strVal val="#ppt_y"/>
                                          </p:val>
                                        </p:tav>
                                      </p:tavLst>
                                    </p:anim>
                                    <p:anim calcmode="lin" valueType="num">
                                      <p:cBhvr>
                                        <p:cTn id="112" dur="500" fill="hold"/>
                                        <p:tgtEl>
                                          <p:spTgt spid="2168"/>
                                        </p:tgtEl>
                                        <p:attrNameLst>
                                          <p:attrName>ppt_w</p:attrName>
                                        </p:attrNameLst>
                                      </p:cBhvr>
                                      <p:tavLst>
                                        <p:tav tm="0">
                                          <p:val>
                                            <p:strVal val="#ppt_w"/>
                                          </p:val>
                                        </p:tav>
                                        <p:tav tm="100000">
                                          <p:val>
                                            <p:strVal val="#ppt_w"/>
                                          </p:val>
                                        </p:tav>
                                      </p:tavLst>
                                    </p:anim>
                                    <p:anim calcmode="lin" valueType="num">
                                      <p:cBhvr>
                                        <p:cTn id="113" dur="500" fill="hold"/>
                                        <p:tgtEl>
                                          <p:spTgt spid="2168"/>
                                        </p:tgtEl>
                                        <p:attrNameLst>
                                          <p:attrName>ppt_h</p:attrName>
                                        </p:attrNameLst>
                                      </p:cBhvr>
                                      <p:tavLst>
                                        <p:tav tm="0">
                                          <p:val>
                                            <p:fltVal val="0"/>
                                          </p:val>
                                        </p:tav>
                                        <p:tav tm="100000">
                                          <p:val>
                                            <p:strVal val="#ppt_h"/>
                                          </p:val>
                                        </p:tav>
                                      </p:tavLst>
                                    </p:anim>
                                  </p:childTnLst>
                                </p:cTn>
                              </p:par>
                            </p:childTnLst>
                          </p:cTn>
                        </p:par>
                      </p:childTnLst>
                    </p:cTn>
                  </p:par>
                  <p:par>
                    <p:cTn id="114" fill="hold">
                      <p:stCondLst>
                        <p:cond delay="indefinite"/>
                      </p:stCondLst>
                      <p:childTnLst>
                        <p:par>
                          <p:cTn id="115" fill="hold">
                            <p:stCondLst>
                              <p:cond delay="0"/>
                            </p:stCondLst>
                            <p:childTnLst>
                              <p:par>
                                <p:cTn id="116" presetID="17" presetClass="entr" presetSubtype="8" fill="hold" grpId="0" nodeType="clickEffect">
                                  <p:stCondLst>
                                    <p:cond delay="0"/>
                                  </p:stCondLst>
                                  <p:childTnLst>
                                    <p:set>
                                      <p:cBhvr>
                                        <p:cTn id="117" dur="1" fill="hold">
                                          <p:stCondLst>
                                            <p:cond delay="0"/>
                                          </p:stCondLst>
                                        </p:cTn>
                                        <p:tgtEl>
                                          <p:spTgt spid="2171"/>
                                        </p:tgtEl>
                                        <p:attrNameLst>
                                          <p:attrName>style.visibility</p:attrName>
                                        </p:attrNameLst>
                                      </p:cBhvr>
                                      <p:to>
                                        <p:strVal val="visible"/>
                                      </p:to>
                                    </p:set>
                                    <p:anim calcmode="lin" valueType="num">
                                      <p:cBhvr>
                                        <p:cTn id="118" dur="500" fill="hold"/>
                                        <p:tgtEl>
                                          <p:spTgt spid="2171"/>
                                        </p:tgtEl>
                                        <p:attrNameLst>
                                          <p:attrName>ppt_x</p:attrName>
                                        </p:attrNameLst>
                                      </p:cBhvr>
                                      <p:tavLst>
                                        <p:tav tm="0">
                                          <p:val>
                                            <p:strVal val="#ppt_x-#ppt_w/2"/>
                                          </p:val>
                                        </p:tav>
                                        <p:tav tm="100000">
                                          <p:val>
                                            <p:strVal val="#ppt_x"/>
                                          </p:val>
                                        </p:tav>
                                      </p:tavLst>
                                    </p:anim>
                                    <p:anim calcmode="lin" valueType="num">
                                      <p:cBhvr>
                                        <p:cTn id="119" dur="500" fill="hold"/>
                                        <p:tgtEl>
                                          <p:spTgt spid="2171"/>
                                        </p:tgtEl>
                                        <p:attrNameLst>
                                          <p:attrName>ppt_y</p:attrName>
                                        </p:attrNameLst>
                                      </p:cBhvr>
                                      <p:tavLst>
                                        <p:tav tm="0">
                                          <p:val>
                                            <p:strVal val="#ppt_y"/>
                                          </p:val>
                                        </p:tav>
                                        <p:tav tm="100000">
                                          <p:val>
                                            <p:strVal val="#ppt_y"/>
                                          </p:val>
                                        </p:tav>
                                      </p:tavLst>
                                    </p:anim>
                                    <p:anim calcmode="lin" valueType="num">
                                      <p:cBhvr>
                                        <p:cTn id="120" dur="500" fill="hold"/>
                                        <p:tgtEl>
                                          <p:spTgt spid="2171"/>
                                        </p:tgtEl>
                                        <p:attrNameLst>
                                          <p:attrName>ppt_w</p:attrName>
                                        </p:attrNameLst>
                                      </p:cBhvr>
                                      <p:tavLst>
                                        <p:tav tm="0">
                                          <p:val>
                                            <p:fltVal val="0"/>
                                          </p:val>
                                        </p:tav>
                                        <p:tav tm="100000">
                                          <p:val>
                                            <p:strVal val="#ppt_w"/>
                                          </p:val>
                                        </p:tav>
                                      </p:tavLst>
                                    </p:anim>
                                    <p:anim calcmode="lin" valueType="num">
                                      <p:cBhvr>
                                        <p:cTn id="121" dur="500" fill="hold"/>
                                        <p:tgtEl>
                                          <p:spTgt spid="2171"/>
                                        </p:tgtEl>
                                        <p:attrNameLst>
                                          <p:attrName>ppt_h</p:attrName>
                                        </p:attrNameLst>
                                      </p:cBhvr>
                                      <p:tavLst>
                                        <p:tav tm="0">
                                          <p:val>
                                            <p:strVal val="#ppt_h"/>
                                          </p:val>
                                        </p:tav>
                                        <p:tav tm="100000">
                                          <p:val>
                                            <p:strVal val="#ppt_h"/>
                                          </p:val>
                                        </p:tav>
                                      </p:tavLst>
                                    </p:anim>
                                  </p:childTnLst>
                                </p:cTn>
                              </p:par>
                            </p:childTnLst>
                          </p:cTn>
                        </p:par>
                      </p:childTnLst>
                    </p:cTn>
                  </p:par>
                  <p:par>
                    <p:cTn id="122" fill="hold">
                      <p:stCondLst>
                        <p:cond delay="indefinite"/>
                      </p:stCondLst>
                      <p:childTnLst>
                        <p:par>
                          <p:cTn id="123" fill="hold">
                            <p:stCondLst>
                              <p:cond delay="0"/>
                            </p:stCondLst>
                            <p:childTnLst>
                              <p:par>
                                <p:cTn id="124" presetID="1" presetClass="entr" presetSubtype="0" fill="hold" grpId="0" nodeType="clickEffect">
                                  <p:stCondLst>
                                    <p:cond delay="0"/>
                                  </p:stCondLst>
                                  <p:childTnLst>
                                    <p:set>
                                      <p:cBhvr>
                                        <p:cTn id="125" dur="1" fill="hold">
                                          <p:stCondLst>
                                            <p:cond delay="499"/>
                                          </p:stCondLst>
                                        </p:cTn>
                                        <p:tgtEl>
                                          <p:spTgt spid="2200"/>
                                        </p:tgtEl>
                                        <p:attrNameLst>
                                          <p:attrName>style.visibility</p:attrName>
                                        </p:attrNameLst>
                                      </p:cBhvr>
                                      <p:to>
                                        <p:strVal val="visible"/>
                                      </p:to>
                                    </p:set>
                                  </p:childTnLst>
                                </p:cTn>
                              </p:par>
                            </p:childTnLst>
                          </p:cTn>
                        </p:par>
                      </p:childTnLst>
                    </p:cTn>
                  </p:par>
                  <p:par>
                    <p:cTn id="126" fill="hold">
                      <p:stCondLst>
                        <p:cond delay="indefinite"/>
                      </p:stCondLst>
                      <p:childTnLst>
                        <p:par>
                          <p:cTn id="127" fill="hold">
                            <p:stCondLst>
                              <p:cond delay="0"/>
                            </p:stCondLst>
                            <p:childTnLst>
                              <p:par>
                                <p:cTn id="128" presetID="1" presetClass="entr" presetSubtype="0" fill="hold" nodeType="clickEffect">
                                  <p:stCondLst>
                                    <p:cond delay="0"/>
                                  </p:stCondLst>
                                  <p:childTnLst>
                                    <p:set>
                                      <p:cBhvr>
                                        <p:cTn id="129"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4" grpId="0" autoUpdateAnimBg="0"/>
      <p:bldP spid="2166" grpId="0" autoUpdateAnimBg="0"/>
      <p:bldP spid="2167" grpId="0" autoUpdateAnimBg="0"/>
      <p:bldP spid="2168" grpId="0" autoUpdateAnimBg="0"/>
      <p:bldP spid="2169" grpId="0" animBg="1" autoUpdateAnimBg="0"/>
      <p:bldP spid="2170" grpId="0" animBg="1" autoUpdateAnimBg="0"/>
      <p:bldP spid="2171" grpId="0" animBg="1" autoUpdateAnimBg="0"/>
      <p:bldP spid="2172" grpId="0" autoUpdateAnimBg="0"/>
      <p:bldP spid="2173" grpId="0" autoUpdateAnimBg="0"/>
      <p:bldP spid="2174" grpId="0" autoUpdateAnimBg="0"/>
      <p:bldP spid="2175" grpId="0" autoUpdateAnimBg="0"/>
      <p:bldP spid="2191" grpId="0" animBg="1"/>
      <p:bldP spid="2192" grpId="0" animBg="1"/>
      <p:bldP spid="2197" grpId="0" animBg="1" autoUpdateAnimBg="0"/>
      <p:bldP spid="2198" grpId="0" animBg="1" autoUpdateAnimBg="0"/>
      <p:bldP spid="2199" grpId="0" animBg="1" autoUpdateAnimBg="0"/>
      <p:bldP spid="2200" grpId="0" animBg="1"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1 Título"/>
          <p:cNvSpPr>
            <a:spLocks noGrp="1"/>
          </p:cNvSpPr>
          <p:nvPr>
            <p:ph type="title"/>
          </p:nvPr>
        </p:nvSpPr>
        <p:spPr/>
        <p:txBody>
          <a:bodyPr/>
          <a:lstStyle/>
          <a:p>
            <a:r>
              <a:rPr lang="es-ES" sz="2800" smtClean="0"/>
              <a:t>Magmatismo asociado a la tectónica de placas</a:t>
            </a:r>
          </a:p>
        </p:txBody>
      </p:sp>
      <p:sp>
        <p:nvSpPr>
          <p:cNvPr id="80899" name="2 Marcador de contenido"/>
          <p:cNvSpPr>
            <a:spLocks noGrp="1"/>
          </p:cNvSpPr>
          <p:nvPr>
            <p:ph idx="1"/>
          </p:nvPr>
        </p:nvSpPr>
        <p:spPr/>
        <p:txBody>
          <a:bodyPr/>
          <a:lstStyle/>
          <a:p>
            <a:r>
              <a:rPr lang="es-ES" sz="2400" smtClean="0"/>
              <a:t>Zona de bordes constructivos: fusión parcial del manto.    	En Dorsales magma basáltico toleítico.</a:t>
            </a:r>
          </a:p>
          <a:p>
            <a:pPr>
              <a:buFontTx/>
              <a:buNone/>
            </a:pPr>
            <a:r>
              <a:rPr lang="es-ES" sz="2400" smtClean="0"/>
              <a:t>		En Rift continentales magma basáltico tipo alcalino.</a:t>
            </a:r>
          </a:p>
          <a:p>
            <a:pPr>
              <a:buFontTx/>
              <a:buNone/>
            </a:pPr>
            <a:endParaRPr lang="es-ES" sz="2400" smtClean="0"/>
          </a:p>
          <a:p>
            <a:r>
              <a:rPr lang="es-ES" sz="2400" smtClean="0"/>
              <a:t>Zona de bordes destructivos: se originan basaltos toleíticos en las inmediaciones de la zona de subducción, calcoalcalinos al alejarnos y alcalinos en zonas distales.</a:t>
            </a:r>
          </a:p>
          <a:p>
            <a:endParaRPr lang="es-ES" sz="2400" smtClean="0"/>
          </a:p>
          <a:p>
            <a:r>
              <a:rPr lang="es-ES" sz="2400" smtClean="0"/>
              <a:t>Zona de fallas transformantes: como en las dorsales, pero ligeramente mas alcalino</a:t>
            </a:r>
          </a:p>
          <a:p>
            <a:pPr>
              <a:buFontTx/>
              <a:buNone/>
            </a:pPr>
            <a:endParaRPr lang="es-ES" sz="2400" smtClean="0"/>
          </a:p>
          <a:p>
            <a:pPr>
              <a:buFontTx/>
              <a:buNone/>
            </a:pPr>
            <a:endParaRPr lang="es-ES" sz="2400" smtClean="0"/>
          </a:p>
          <a:p>
            <a:endParaRPr lang="es-ES" sz="2400" smtClean="0"/>
          </a:p>
          <a:p>
            <a:pPr>
              <a:buFontTx/>
              <a:buNone/>
            </a:pPr>
            <a:endParaRPr lang="es-ES" sz="2400" smtClean="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Text Box 4"/>
          <p:cNvSpPr txBox="1">
            <a:spLocks noChangeArrowheads="1"/>
          </p:cNvSpPr>
          <p:nvPr/>
        </p:nvSpPr>
        <p:spPr bwMode="auto">
          <a:xfrm>
            <a:off x="2339975" y="42863"/>
            <a:ext cx="4968875" cy="606425"/>
          </a:xfrm>
          <a:prstGeom prst="rect">
            <a:avLst/>
          </a:prstGeom>
          <a:solidFill>
            <a:srgbClr val="FFFF99"/>
          </a:solidFill>
          <a:ln w="25400">
            <a:solidFill>
              <a:schemeClr val="accent2"/>
            </a:solidFill>
            <a:miter lim="800000"/>
            <a:headEnd/>
            <a:tailEnd/>
          </a:ln>
        </p:spPr>
        <p:txBody>
          <a:bodyPr>
            <a:spAutoFit/>
          </a:bodyPr>
          <a:lstStyle/>
          <a:p>
            <a:pPr algn="ctr" eaLnBrk="0" hangingPunct="0">
              <a:spcBef>
                <a:spcPct val="50000"/>
              </a:spcBef>
            </a:pPr>
            <a:r>
              <a:rPr lang="es-ES_tradnl" sz="1600">
                <a:solidFill>
                  <a:schemeClr val="accent2"/>
                </a:solidFill>
                <a:latin typeface="Verdana" pitchFamily="34" charset="0"/>
              </a:rPr>
              <a:t>DATOS DIRECTOS SOBRE EL INTERIOR TERRESTRE </a:t>
            </a:r>
            <a:endParaRPr lang="es-ES_tradnl" sz="1600">
              <a:latin typeface="Verdana" pitchFamily="34" charset="0"/>
            </a:endParaRPr>
          </a:p>
        </p:txBody>
      </p:sp>
      <p:grpSp>
        <p:nvGrpSpPr>
          <p:cNvPr id="2" name="Group 5"/>
          <p:cNvGrpSpPr>
            <a:grpSpLocks/>
          </p:cNvGrpSpPr>
          <p:nvPr/>
        </p:nvGrpSpPr>
        <p:grpSpPr bwMode="auto">
          <a:xfrm>
            <a:off x="179388" y="620713"/>
            <a:ext cx="2160587" cy="425450"/>
            <a:chOff x="2336" y="1620"/>
            <a:chExt cx="816" cy="268"/>
          </a:xfrm>
        </p:grpSpPr>
        <p:sp>
          <p:nvSpPr>
            <p:cNvPr id="21530" name="AutoShape 6"/>
            <p:cNvSpPr>
              <a:spLocks noChangeArrowheads="1"/>
            </p:cNvSpPr>
            <p:nvPr/>
          </p:nvSpPr>
          <p:spPr bwMode="auto">
            <a:xfrm>
              <a:off x="2336" y="1658"/>
              <a:ext cx="725" cy="230"/>
            </a:xfrm>
            <a:prstGeom prst="flowChartAlternateProcess">
              <a:avLst/>
            </a:prstGeom>
            <a:solidFill>
              <a:schemeClr val="accent1"/>
            </a:solidFill>
            <a:ln w="9525">
              <a:solidFill>
                <a:schemeClr val="tx1"/>
              </a:solidFill>
              <a:miter lim="800000"/>
              <a:headEnd/>
              <a:tailEnd/>
            </a:ln>
          </p:spPr>
          <p:txBody>
            <a:bodyPr wrap="none" anchor="ctr"/>
            <a:lstStyle/>
            <a:p>
              <a:endParaRPr lang="es-ES_tradnl"/>
            </a:p>
          </p:txBody>
        </p:sp>
        <p:sp>
          <p:nvSpPr>
            <p:cNvPr id="21531" name="Rectangle 7"/>
            <p:cNvSpPr>
              <a:spLocks noChangeArrowheads="1"/>
            </p:cNvSpPr>
            <p:nvPr/>
          </p:nvSpPr>
          <p:spPr bwMode="auto">
            <a:xfrm>
              <a:off x="2336" y="1620"/>
              <a:ext cx="816" cy="231"/>
            </a:xfrm>
            <a:prstGeom prst="rect">
              <a:avLst/>
            </a:prstGeom>
            <a:noFill/>
            <a:ln w="9525">
              <a:noFill/>
              <a:miter lim="800000"/>
              <a:headEnd/>
              <a:tailEnd/>
            </a:ln>
          </p:spPr>
          <p:txBody>
            <a:bodyPr>
              <a:spAutoFit/>
            </a:bodyPr>
            <a:lstStyle/>
            <a:p>
              <a:r>
                <a:rPr lang="es-ES_tradnl"/>
                <a:t>Métodos directos</a:t>
              </a:r>
              <a:endParaRPr lang="es-ES"/>
            </a:p>
          </p:txBody>
        </p:sp>
      </p:grpSp>
      <p:grpSp>
        <p:nvGrpSpPr>
          <p:cNvPr id="3" name="Group 8"/>
          <p:cNvGrpSpPr>
            <a:grpSpLocks/>
          </p:cNvGrpSpPr>
          <p:nvPr/>
        </p:nvGrpSpPr>
        <p:grpSpPr bwMode="auto">
          <a:xfrm>
            <a:off x="611188" y="1125538"/>
            <a:ext cx="2808287" cy="304800"/>
            <a:chOff x="4272" y="1584"/>
            <a:chExt cx="1200" cy="192"/>
          </a:xfrm>
        </p:grpSpPr>
        <p:sp>
          <p:nvSpPr>
            <p:cNvPr id="60425" name="AutoShape 9"/>
            <p:cNvSpPr>
              <a:spLocks noChangeArrowheads="1"/>
            </p:cNvSpPr>
            <p:nvPr/>
          </p:nvSpPr>
          <p:spPr bwMode="auto">
            <a:xfrm>
              <a:off x="4272" y="1584"/>
              <a:ext cx="1200" cy="192"/>
            </a:xfrm>
            <a:prstGeom prst="foldedCorner">
              <a:avLst>
                <a:gd name="adj" fmla="val 12500"/>
              </a:avLst>
            </a:prstGeom>
            <a:gradFill rotWithShape="0">
              <a:gsLst>
                <a:gs pos="0">
                  <a:srgbClr val="FFFF00"/>
                </a:gs>
                <a:gs pos="100000">
                  <a:srgbClr val="FFFFFF"/>
                </a:gs>
              </a:gsLst>
              <a:path path="rect">
                <a:fillToRect r="100000" b="100000"/>
              </a:path>
            </a:gradFill>
            <a:ln w="9525">
              <a:solidFill>
                <a:srgbClr val="000000"/>
              </a:solidFill>
              <a:round/>
              <a:headEnd/>
              <a:tailEnd/>
            </a:ln>
            <a:effectLst>
              <a:outerShdw dist="107763" dir="2700000" algn="ctr" rotWithShape="0">
                <a:srgbClr val="808080"/>
              </a:outerShdw>
            </a:effectLst>
          </p:spPr>
          <p:txBody>
            <a:bodyPr/>
            <a:lstStyle/>
            <a:p>
              <a:pPr>
                <a:defRPr/>
              </a:pPr>
              <a:endParaRPr lang="es-ES"/>
            </a:p>
          </p:txBody>
        </p:sp>
        <p:sp>
          <p:nvSpPr>
            <p:cNvPr id="21529" name="Text Box 10"/>
            <p:cNvSpPr txBox="1">
              <a:spLocks noChangeArrowheads="1"/>
            </p:cNvSpPr>
            <p:nvPr/>
          </p:nvSpPr>
          <p:spPr bwMode="auto">
            <a:xfrm>
              <a:off x="4272" y="1584"/>
              <a:ext cx="1152" cy="192"/>
            </a:xfrm>
            <a:prstGeom prst="rect">
              <a:avLst/>
            </a:prstGeom>
            <a:noFill/>
            <a:ln w="9525">
              <a:noFill/>
              <a:miter lim="800000"/>
              <a:headEnd/>
              <a:tailEnd/>
            </a:ln>
          </p:spPr>
          <p:txBody>
            <a:bodyPr>
              <a:spAutoFit/>
            </a:bodyPr>
            <a:lstStyle/>
            <a:p>
              <a:pPr>
                <a:spcBef>
                  <a:spcPct val="50000"/>
                </a:spcBef>
              </a:pPr>
              <a:r>
                <a:rPr lang="es-ES_tradnl" sz="1400">
                  <a:latin typeface="Comic Sans MS" pitchFamily="66" charset="0"/>
                </a:rPr>
                <a:t>Acceder al interior terrestre</a:t>
              </a:r>
            </a:p>
          </p:txBody>
        </p:sp>
      </p:grpSp>
      <p:sp>
        <p:nvSpPr>
          <p:cNvPr id="60427" name="Text Box 11"/>
          <p:cNvSpPr txBox="1">
            <a:spLocks noChangeArrowheads="1"/>
          </p:cNvSpPr>
          <p:nvPr/>
        </p:nvSpPr>
        <p:spPr bwMode="auto">
          <a:xfrm>
            <a:off x="250825" y="5473700"/>
            <a:ext cx="2913063" cy="730250"/>
          </a:xfrm>
          <a:prstGeom prst="rect">
            <a:avLst/>
          </a:prstGeom>
          <a:noFill/>
          <a:ln w="28575">
            <a:noFill/>
            <a:miter lim="800000"/>
            <a:headEnd/>
            <a:tailEnd type="none" w="lg" len="lg"/>
          </a:ln>
        </p:spPr>
        <p:txBody>
          <a:bodyPr>
            <a:spAutoFit/>
          </a:bodyPr>
          <a:lstStyle/>
          <a:p>
            <a:pPr marL="288925" indent="-288925" eaLnBrk="0" hangingPunct="0">
              <a:spcBef>
                <a:spcPct val="50000"/>
              </a:spcBef>
            </a:pPr>
            <a:r>
              <a:rPr lang="es-ES_tradnl" sz="1400">
                <a:solidFill>
                  <a:srgbClr val="0000FF"/>
                </a:solidFill>
                <a:sym typeface="Symbol" pitchFamily="18" charset="2"/>
              </a:rPr>
              <a:t>	</a:t>
            </a:r>
            <a:r>
              <a:rPr lang="es-ES_tradnl" sz="1400"/>
              <a:t>Las minas son excavaciones que se realizan para extraer minerales (3,8 km). </a:t>
            </a:r>
            <a:endParaRPr lang="es-ES" sz="1400"/>
          </a:p>
        </p:txBody>
      </p:sp>
      <p:sp>
        <p:nvSpPr>
          <p:cNvPr id="60428" name="Text Box 12"/>
          <p:cNvSpPr txBox="1">
            <a:spLocks noChangeArrowheads="1"/>
          </p:cNvSpPr>
          <p:nvPr/>
        </p:nvSpPr>
        <p:spPr bwMode="auto">
          <a:xfrm>
            <a:off x="250825" y="6224588"/>
            <a:ext cx="3241675" cy="517525"/>
          </a:xfrm>
          <a:prstGeom prst="rect">
            <a:avLst/>
          </a:prstGeom>
          <a:noFill/>
          <a:ln w="28575">
            <a:noFill/>
            <a:miter lim="800000"/>
            <a:headEnd/>
            <a:tailEnd type="none" w="lg" len="lg"/>
          </a:ln>
        </p:spPr>
        <p:txBody>
          <a:bodyPr>
            <a:spAutoFit/>
          </a:bodyPr>
          <a:lstStyle/>
          <a:p>
            <a:pPr marL="288925" indent="-288925" eaLnBrk="0" hangingPunct="0">
              <a:spcBef>
                <a:spcPct val="50000"/>
              </a:spcBef>
            </a:pPr>
            <a:r>
              <a:rPr lang="es-ES_tradnl" sz="1400">
                <a:solidFill>
                  <a:srgbClr val="0000FF"/>
                </a:solidFill>
                <a:sym typeface="Symbol" pitchFamily="18" charset="2"/>
              </a:rPr>
              <a:t> </a:t>
            </a:r>
            <a:r>
              <a:rPr lang="es-ES_tradnl" sz="1400"/>
              <a:t>Los sondeos son perforaciones taladradas en el subsuelo (12 km). </a:t>
            </a:r>
            <a:endParaRPr lang="es-ES" sz="1400"/>
          </a:p>
        </p:txBody>
      </p:sp>
      <p:pic>
        <p:nvPicPr>
          <p:cNvPr id="60429" name="Picture 13" descr="T15-1B"/>
          <p:cNvPicPr>
            <a:picLocks noChangeAspect="1" noChangeArrowheads="1"/>
          </p:cNvPicPr>
          <p:nvPr/>
        </p:nvPicPr>
        <p:blipFill>
          <a:blip r:embed="rId3"/>
          <a:srcRect/>
          <a:stretch>
            <a:fillRect/>
          </a:stretch>
        </p:blipFill>
        <p:spPr bwMode="auto">
          <a:xfrm>
            <a:off x="336550" y="1957388"/>
            <a:ext cx="2543175" cy="3457575"/>
          </a:xfrm>
          <a:prstGeom prst="rect">
            <a:avLst/>
          </a:prstGeom>
          <a:noFill/>
          <a:ln w="9525">
            <a:noFill/>
            <a:miter lim="800000"/>
            <a:headEnd/>
            <a:tailEnd/>
          </a:ln>
        </p:spPr>
      </p:pic>
      <p:sp>
        <p:nvSpPr>
          <p:cNvPr id="60430" name="Text Box 14"/>
          <p:cNvSpPr txBox="1">
            <a:spLocks noChangeArrowheads="1"/>
          </p:cNvSpPr>
          <p:nvPr/>
        </p:nvSpPr>
        <p:spPr bwMode="auto">
          <a:xfrm>
            <a:off x="469900" y="1579563"/>
            <a:ext cx="2274888" cy="336550"/>
          </a:xfrm>
          <a:prstGeom prst="rect">
            <a:avLst/>
          </a:prstGeom>
          <a:noFill/>
          <a:ln w="28575">
            <a:noFill/>
            <a:miter lim="800000"/>
            <a:headEnd/>
            <a:tailEnd type="none" w="lg" len="lg"/>
          </a:ln>
        </p:spPr>
        <p:txBody>
          <a:bodyPr>
            <a:spAutoFit/>
          </a:bodyPr>
          <a:lstStyle/>
          <a:p>
            <a:pPr algn="ctr" eaLnBrk="0" hangingPunct="0">
              <a:spcBef>
                <a:spcPct val="50000"/>
              </a:spcBef>
            </a:pPr>
            <a:r>
              <a:rPr lang="es-ES_tradnl" sz="1600" b="1"/>
              <a:t>Minas y sondeos</a:t>
            </a:r>
            <a:endParaRPr lang="es-ES" sz="1600" b="1"/>
          </a:p>
        </p:txBody>
      </p:sp>
      <p:grpSp>
        <p:nvGrpSpPr>
          <p:cNvPr id="4" name="Group 15"/>
          <p:cNvGrpSpPr>
            <a:grpSpLocks/>
          </p:cNvGrpSpPr>
          <p:nvPr/>
        </p:nvGrpSpPr>
        <p:grpSpPr bwMode="auto">
          <a:xfrm>
            <a:off x="4714875" y="1125538"/>
            <a:ext cx="3529013" cy="520700"/>
            <a:chOff x="4272" y="1584"/>
            <a:chExt cx="1200" cy="192"/>
          </a:xfrm>
        </p:grpSpPr>
        <p:sp>
          <p:nvSpPr>
            <p:cNvPr id="60432" name="AutoShape 16"/>
            <p:cNvSpPr>
              <a:spLocks noChangeArrowheads="1"/>
            </p:cNvSpPr>
            <p:nvPr/>
          </p:nvSpPr>
          <p:spPr bwMode="auto">
            <a:xfrm>
              <a:off x="4272" y="1584"/>
              <a:ext cx="1200" cy="192"/>
            </a:xfrm>
            <a:prstGeom prst="foldedCorner">
              <a:avLst>
                <a:gd name="adj" fmla="val 12500"/>
              </a:avLst>
            </a:prstGeom>
            <a:gradFill rotWithShape="0">
              <a:gsLst>
                <a:gs pos="0">
                  <a:srgbClr val="FFFF00"/>
                </a:gs>
                <a:gs pos="100000">
                  <a:srgbClr val="FFFFFF"/>
                </a:gs>
              </a:gsLst>
              <a:path path="rect">
                <a:fillToRect r="100000" b="100000"/>
              </a:path>
            </a:gradFill>
            <a:ln w="9525">
              <a:solidFill>
                <a:srgbClr val="000000"/>
              </a:solidFill>
              <a:round/>
              <a:headEnd/>
              <a:tailEnd/>
            </a:ln>
            <a:effectLst>
              <a:outerShdw dist="107763" dir="2700000" algn="ctr" rotWithShape="0">
                <a:srgbClr val="808080"/>
              </a:outerShdw>
            </a:effectLst>
          </p:spPr>
          <p:txBody>
            <a:bodyPr/>
            <a:lstStyle/>
            <a:p>
              <a:pPr>
                <a:defRPr/>
              </a:pPr>
              <a:endParaRPr lang="es-ES"/>
            </a:p>
          </p:txBody>
        </p:sp>
        <p:sp>
          <p:nvSpPr>
            <p:cNvPr id="21527" name="Text Box 17"/>
            <p:cNvSpPr txBox="1">
              <a:spLocks noChangeArrowheads="1"/>
            </p:cNvSpPr>
            <p:nvPr/>
          </p:nvSpPr>
          <p:spPr bwMode="auto">
            <a:xfrm>
              <a:off x="4272" y="1584"/>
              <a:ext cx="1152" cy="191"/>
            </a:xfrm>
            <a:prstGeom prst="rect">
              <a:avLst/>
            </a:prstGeom>
            <a:noFill/>
            <a:ln w="9525">
              <a:noFill/>
              <a:miter lim="800000"/>
              <a:headEnd/>
              <a:tailEnd/>
            </a:ln>
          </p:spPr>
          <p:txBody>
            <a:bodyPr>
              <a:spAutoFit/>
            </a:bodyPr>
            <a:lstStyle/>
            <a:p>
              <a:pPr>
                <a:spcBef>
                  <a:spcPct val="50000"/>
                </a:spcBef>
              </a:pPr>
              <a:r>
                <a:rPr lang="es-ES_tradnl" sz="1400">
                  <a:latin typeface="Comic Sans MS" pitchFamily="66" charset="0"/>
                </a:rPr>
                <a:t>Estudiar materiales que vienen del interior terrestre hasta la superficie</a:t>
              </a:r>
            </a:p>
          </p:txBody>
        </p:sp>
      </p:grpSp>
      <p:sp>
        <p:nvSpPr>
          <p:cNvPr id="60434" name="Text Box 18"/>
          <p:cNvSpPr txBox="1">
            <a:spLocks noChangeArrowheads="1"/>
          </p:cNvSpPr>
          <p:nvPr/>
        </p:nvSpPr>
        <p:spPr bwMode="auto">
          <a:xfrm>
            <a:off x="5118100" y="2105025"/>
            <a:ext cx="2274888" cy="336550"/>
          </a:xfrm>
          <a:prstGeom prst="rect">
            <a:avLst/>
          </a:prstGeom>
          <a:noFill/>
          <a:ln w="28575">
            <a:noFill/>
            <a:miter lim="800000"/>
            <a:headEnd/>
            <a:tailEnd type="none" w="lg" len="lg"/>
          </a:ln>
        </p:spPr>
        <p:txBody>
          <a:bodyPr>
            <a:spAutoFit/>
          </a:bodyPr>
          <a:lstStyle/>
          <a:p>
            <a:pPr algn="ctr" eaLnBrk="0" hangingPunct="0">
              <a:spcBef>
                <a:spcPct val="50000"/>
              </a:spcBef>
            </a:pPr>
            <a:r>
              <a:rPr lang="es-ES_tradnl" sz="1600" b="1"/>
              <a:t>Volcanes</a:t>
            </a:r>
            <a:endParaRPr lang="es-ES" sz="1600" b="1"/>
          </a:p>
        </p:txBody>
      </p:sp>
      <p:pic>
        <p:nvPicPr>
          <p:cNvPr id="60435" name="Picture 19" descr="T15-1a"/>
          <p:cNvPicPr>
            <a:picLocks noChangeAspect="1" noChangeArrowheads="1"/>
          </p:cNvPicPr>
          <p:nvPr/>
        </p:nvPicPr>
        <p:blipFill>
          <a:blip r:embed="rId4"/>
          <a:srcRect/>
          <a:stretch>
            <a:fillRect/>
          </a:stretch>
        </p:blipFill>
        <p:spPr bwMode="auto">
          <a:xfrm>
            <a:off x="3719513" y="2724150"/>
            <a:ext cx="5197475" cy="2740025"/>
          </a:xfrm>
          <a:prstGeom prst="rect">
            <a:avLst/>
          </a:prstGeom>
          <a:noFill/>
          <a:ln w="9525">
            <a:noFill/>
            <a:miter lim="800000"/>
            <a:headEnd/>
            <a:tailEnd/>
          </a:ln>
        </p:spPr>
      </p:pic>
      <p:sp>
        <p:nvSpPr>
          <p:cNvPr id="60436" name="Text Box 20"/>
          <p:cNvSpPr txBox="1">
            <a:spLocks noChangeArrowheads="1"/>
          </p:cNvSpPr>
          <p:nvPr/>
        </p:nvSpPr>
        <p:spPr bwMode="auto">
          <a:xfrm>
            <a:off x="3946525" y="2800350"/>
            <a:ext cx="876300" cy="517525"/>
          </a:xfrm>
          <a:prstGeom prst="rect">
            <a:avLst/>
          </a:prstGeom>
          <a:noFill/>
          <a:ln w="9525">
            <a:noFill/>
            <a:miter lim="800000"/>
            <a:headEnd/>
            <a:tailEnd/>
          </a:ln>
        </p:spPr>
        <p:txBody>
          <a:bodyPr>
            <a:spAutoFit/>
          </a:bodyPr>
          <a:lstStyle/>
          <a:p>
            <a:pPr>
              <a:spcBef>
                <a:spcPct val="50000"/>
              </a:spcBef>
            </a:pPr>
            <a:r>
              <a:rPr lang="es-ES_tradnl" sz="1400"/>
              <a:t>Océano Atlántico</a:t>
            </a:r>
            <a:endParaRPr lang="es-ES" sz="1400"/>
          </a:p>
        </p:txBody>
      </p:sp>
      <p:sp>
        <p:nvSpPr>
          <p:cNvPr id="60437" name="Text Box 21"/>
          <p:cNvSpPr txBox="1">
            <a:spLocks noChangeArrowheads="1"/>
          </p:cNvSpPr>
          <p:nvPr/>
        </p:nvSpPr>
        <p:spPr bwMode="auto">
          <a:xfrm>
            <a:off x="6091238" y="3014663"/>
            <a:ext cx="1022350" cy="304800"/>
          </a:xfrm>
          <a:prstGeom prst="rect">
            <a:avLst/>
          </a:prstGeom>
          <a:noFill/>
          <a:ln w="9525">
            <a:noFill/>
            <a:miter lim="800000"/>
            <a:headEnd/>
            <a:tailEnd/>
          </a:ln>
        </p:spPr>
        <p:txBody>
          <a:bodyPr>
            <a:spAutoFit/>
          </a:bodyPr>
          <a:lstStyle/>
          <a:p>
            <a:pPr>
              <a:spcBef>
                <a:spcPct val="50000"/>
              </a:spcBef>
            </a:pPr>
            <a:r>
              <a:rPr lang="es-ES_tradnl" sz="1400"/>
              <a:t>Suráfrica</a:t>
            </a:r>
            <a:endParaRPr lang="es-ES" sz="1400"/>
          </a:p>
        </p:txBody>
      </p:sp>
      <p:grpSp>
        <p:nvGrpSpPr>
          <p:cNvPr id="5" name="Group 22"/>
          <p:cNvGrpSpPr>
            <a:grpSpLocks/>
          </p:cNvGrpSpPr>
          <p:nvPr/>
        </p:nvGrpSpPr>
        <p:grpSpPr bwMode="auto">
          <a:xfrm>
            <a:off x="4197350" y="3817938"/>
            <a:ext cx="3114675" cy="463550"/>
            <a:chOff x="1566" y="2129"/>
            <a:chExt cx="2387" cy="442"/>
          </a:xfrm>
        </p:grpSpPr>
        <p:sp>
          <p:nvSpPr>
            <p:cNvPr id="21523" name="Text Box 23"/>
            <p:cNvSpPr txBox="1">
              <a:spLocks noChangeArrowheads="1"/>
            </p:cNvSpPr>
            <p:nvPr/>
          </p:nvSpPr>
          <p:spPr bwMode="auto">
            <a:xfrm>
              <a:off x="3138" y="2280"/>
              <a:ext cx="815" cy="291"/>
            </a:xfrm>
            <a:prstGeom prst="rect">
              <a:avLst/>
            </a:prstGeom>
            <a:noFill/>
            <a:ln w="9525">
              <a:noFill/>
              <a:miter lim="800000"/>
              <a:headEnd/>
              <a:tailEnd/>
            </a:ln>
          </p:spPr>
          <p:txBody>
            <a:bodyPr>
              <a:spAutoFit/>
            </a:bodyPr>
            <a:lstStyle/>
            <a:p>
              <a:pPr>
                <a:spcBef>
                  <a:spcPct val="50000"/>
                </a:spcBef>
              </a:pPr>
              <a:r>
                <a:rPr lang="es-ES_tradnl" sz="1400"/>
                <a:t>Kimberlitas</a:t>
              </a:r>
              <a:endParaRPr lang="es-ES" sz="1400"/>
            </a:p>
          </p:txBody>
        </p:sp>
        <p:sp>
          <p:nvSpPr>
            <p:cNvPr id="21524" name="Line 24"/>
            <p:cNvSpPr>
              <a:spLocks noChangeShapeType="1"/>
            </p:cNvSpPr>
            <p:nvPr/>
          </p:nvSpPr>
          <p:spPr bwMode="auto">
            <a:xfrm>
              <a:off x="2802" y="2396"/>
              <a:ext cx="324" cy="0"/>
            </a:xfrm>
            <a:prstGeom prst="line">
              <a:avLst/>
            </a:prstGeom>
            <a:noFill/>
            <a:ln w="9525">
              <a:solidFill>
                <a:schemeClr val="tx1"/>
              </a:solidFill>
              <a:round/>
              <a:headEnd/>
              <a:tailEnd/>
            </a:ln>
          </p:spPr>
          <p:txBody>
            <a:bodyPr/>
            <a:lstStyle/>
            <a:p>
              <a:endParaRPr lang="es-ES"/>
            </a:p>
          </p:txBody>
        </p:sp>
        <p:sp>
          <p:nvSpPr>
            <p:cNvPr id="21525" name="Text Box 25"/>
            <p:cNvSpPr txBox="1">
              <a:spLocks noChangeArrowheads="1"/>
            </p:cNvSpPr>
            <p:nvPr/>
          </p:nvSpPr>
          <p:spPr bwMode="auto">
            <a:xfrm>
              <a:off x="1566" y="2129"/>
              <a:ext cx="554" cy="291"/>
            </a:xfrm>
            <a:prstGeom prst="rect">
              <a:avLst/>
            </a:prstGeom>
            <a:noFill/>
            <a:ln w="9525">
              <a:noFill/>
              <a:miter lim="800000"/>
              <a:headEnd/>
              <a:tailEnd/>
            </a:ln>
          </p:spPr>
          <p:txBody>
            <a:bodyPr>
              <a:spAutoFit/>
            </a:bodyPr>
            <a:lstStyle/>
            <a:p>
              <a:pPr>
                <a:spcBef>
                  <a:spcPct val="50000"/>
                </a:spcBef>
              </a:pPr>
              <a:r>
                <a:rPr lang="es-ES_tradnl" sz="1400"/>
                <a:t>Grafito</a:t>
              </a:r>
              <a:endParaRPr lang="es-ES" sz="1400"/>
            </a:p>
          </p:txBody>
        </p:sp>
      </p:grpSp>
      <p:sp>
        <p:nvSpPr>
          <p:cNvPr id="60442" name="Text Box 26"/>
          <p:cNvSpPr txBox="1">
            <a:spLocks noChangeArrowheads="1"/>
          </p:cNvSpPr>
          <p:nvPr/>
        </p:nvSpPr>
        <p:spPr bwMode="auto">
          <a:xfrm>
            <a:off x="4306888" y="4198938"/>
            <a:ext cx="1109662" cy="304800"/>
          </a:xfrm>
          <a:prstGeom prst="rect">
            <a:avLst/>
          </a:prstGeom>
          <a:noFill/>
          <a:ln w="9525">
            <a:noFill/>
            <a:miter lim="800000"/>
            <a:headEnd/>
            <a:tailEnd/>
          </a:ln>
        </p:spPr>
        <p:txBody>
          <a:bodyPr>
            <a:spAutoFit/>
          </a:bodyPr>
          <a:lstStyle/>
          <a:p>
            <a:pPr>
              <a:spcBef>
                <a:spcPct val="50000"/>
              </a:spcBef>
            </a:pPr>
            <a:r>
              <a:rPr lang="es-ES_tradnl" sz="1400"/>
              <a:t>Diamante</a:t>
            </a:r>
            <a:endParaRPr lang="es-ES" sz="1400"/>
          </a:p>
        </p:txBody>
      </p:sp>
      <p:sp>
        <p:nvSpPr>
          <p:cNvPr id="60443" name="Text Box 27"/>
          <p:cNvSpPr txBox="1">
            <a:spLocks noChangeArrowheads="1"/>
          </p:cNvSpPr>
          <p:nvPr/>
        </p:nvSpPr>
        <p:spPr bwMode="auto">
          <a:xfrm>
            <a:off x="7453313" y="4349750"/>
            <a:ext cx="892175" cy="304800"/>
          </a:xfrm>
          <a:prstGeom prst="rect">
            <a:avLst/>
          </a:prstGeom>
          <a:noFill/>
          <a:ln w="9525">
            <a:noFill/>
            <a:miter lim="800000"/>
            <a:headEnd/>
            <a:tailEnd/>
          </a:ln>
        </p:spPr>
        <p:txBody>
          <a:bodyPr>
            <a:spAutoFit/>
          </a:bodyPr>
          <a:lstStyle/>
          <a:p>
            <a:pPr>
              <a:spcBef>
                <a:spcPct val="50000"/>
              </a:spcBef>
            </a:pPr>
            <a:r>
              <a:rPr lang="es-ES_tradnl" sz="1400">
                <a:solidFill>
                  <a:srgbClr val="663300"/>
                </a:solidFill>
              </a:rPr>
              <a:t>MANTO</a:t>
            </a:r>
            <a:endParaRPr lang="es-ES" sz="1400">
              <a:solidFill>
                <a:srgbClr val="663300"/>
              </a:solidFill>
              <a:latin typeface="Times New Roman" pitchFamily="18" charset="0"/>
            </a:endParaRPr>
          </a:p>
        </p:txBody>
      </p:sp>
      <p:sp>
        <p:nvSpPr>
          <p:cNvPr id="60444" name="Text Box 28"/>
          <p:cNvSpPr txBox="1">
            <a:spLocks noChangeArrowheads="1"/>
          </p:cNvSpPr>
          <p:nvPr/>
        </p:nvSpPr>
        <p:spPr bwMode="auto">
          <a:xfrm>
            <a:off x="4541838" y="5575300"/>
            <a:ext cx="3756025" cy="517525"/>
          </a:xfrm>
          <a:prstGeom prst="rect">
            <a:avLst/>
          </a:prstGeom>
          <a:noFill/>
          <a:ln w="28575">
            <a:noFill/>
            <a:miter lim="800000"/>
            <a:headEnd/>
            <a:tailEnd type="none" w="lg" len="lg"/>
          </a:ln>
        </p:spPr>
        <p:txBody>
          <a:bodyPr>
            <a:spAutoFit/>
          </a:bodyPr>
          <a:lstStyle/>
          <a:p>
            <a:pPr marL="288925" indent="-288925" eaLnBrk="0" hangingPunct="0">
              <a:spcBef>
                <a:spcPct val="50000"/>
              </a:spcBef>
            </a:pPr>
            <a:r>
              <a:rPr lang="es-ES_tradnl" sz="1400">
                <a:solidFill>
                  <a:srgbClr val="0000FF"/>
                </a:solidFill>
                <a:sym typeface="Symbol" pitchFamily="18" charset="2"/>
              </a:rPr>
              <a:t></a:t>
            </a:r>
            <a:r>
              <a:rPr lang="es-ES_tradnl" sz="1400"/>
              <a:t> 	El magma, al ascender, arrastra fragmentos de rocas del interior.</a:t>
            </a:r>
            <a:endParaRPr lang="es-ES" sz="1400"/>
          </a:p>
        </p:txBody>
      </p:sp>
      <p:sp>
        <p:nvSpPr>
          <p:cNvPr id="60445" name="Line 29"/>
          <p:cNvSpPr>
            <a:spLocks noChangeShapeType="1"/>
          </p:cNvSpPr>
          <p:nvPr/>
        </p:nvSpPr>
        <p:spPr bwMode="auto">
          <a:xfrm>
            <a:off x="3968750" y="4002088"/>
            <a:ext cx="4384675" cy="755650"/>
          </a:xfrm>
          <a:prstGeom prst="line">
            <a:avLst/>
          </a:prstGeom>
          <a:noFill/>
          <a:ln w="28575">
            <a:solidFill>
              <a:srgbClr val="A05000"/>
            </a:solidFill>
            <a:prstDash val="dash"/>
            <a:round/>
            <a:headEnd/>
            <a:tailEnd type="none" w="lg" len="lg"/>
          </a:ln>
        </p:spPr>
        <p:txBody>
          <a:bodyPr/>
          <a:lstStyle/>
          <a:p>
            <a:endParaRPr lang="es-E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60420"/>
                                        </p:tgtEl>
                                        <p:attrNameLst>
                                          <p:attrName>style.visibility</p:attrName>
                                        </p:attrNameLst>
                                      </p:cBhvr>
                                      <p:to>
                                        <p:strVal val="visible"/>
                                      </p:to>
                                    </p:set>
                                    <p:anim to="" calcmode="lin" valueType="num">
                                      <p:cBhvr>
                                        <p:cTn id="7" dur="1" fill="hold"/>
                                        <p:tgtEl>
                                          <p:spTgt spid="60420"/>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to="" calcmode="lin" valueType="num">
                                      <p:cBhvr>
                                        <p:cTn id="17" dur="1" fill="hold"/>
                                        <p:tgtEl>
                                          <p:spTgt spid="3"/>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to="" calcmode="lin" valueType="num">
                                      <p:cBhvr>
                                        <p:cTn id="22" dur="1" fill="hold"/>
                                        <p:tgtEl>
                                          <p:spTgt spid="4"/>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0430"/>
                                        </p:tgtEl>
                                        <p:attrNameLst>
                                          <p:attrName>style.visibility</p:attrName>
                                        </p:attrNameLst>
                                      </p:cBhvr>
                                      <p:to>
                                        <p:strVal val="visible"/>
                                      </p:to>
                                    </p:set>
                                    <p:animEffect transition="in" filter="wipe(left)">
                                      <p:cBhvr>
                                        <p:cTn id="27" dur="500"/>
                                        <p:tgtEl>
                                          <p:spTgt spid="60430"/>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499"/>
                                          </p:stCondLst>
                                        </p:cTn>
                                        <p:tgtEl>
                                          <p:spTgt spid="60429"/>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7" presetClass="entr" presetSubtype="1" fill="hold" grpId="0" nodeType="clickEffect">
                                  <p:stCondLst>
                                    <p:cond delay="0"/>
                                  </p:stCondLst>
                                  <p:childTnLst>
                                    <p:set>
                                      <p:cBhvr>
                                        <p:cTn id="35" dur="1" fill="hold">
                                          <p:stCondLst>
                                            <p:cond delay="0"/>
                                          </p:stCondLst>
                                        </p:cTn>
                                        <p:tgtEl>
                                          <p:spTgt spid="60427"/>
                                        </p:tgtEl>
                                        <p:attrNameLst>
                                          <p:attrName>style.visibility</p:attrName>
                                        </p:attrNameLst>
                                      </p:cBhvr>
                                      <p:to>
                                        <p:strVal val="visible"/>
                                      </p:to>
                                    </p:set>
                                    <p:anim calcmode="lin" valueType="num">
                                      <p:cBhvr>
                                        <p:cTn id="36" dur="500" fill="hold"/>
                                        <p:tgtEl>
                                          <p:spTgt spid="60427"/>
                                        </p:tgtEl>
                                        <p:attrNameLst>
                                          <p:attrName>ppt_x</p:attrName>
                                        </p:attrNameLst>
                                      </p:cBhvr>
                                      <p:tavLst>
                                        <p:tav tm="0">
                                          <p:val>
                                            <p:strVal val="#ppt_x"/>
                                          </p:val>
                                        </p:tav>
                                        <p:tav tm="100000">
                                          <p:val>
                                            <p:strVal val="#ppt_x"/>
                                          </p:val>
                                        </p:tav>
                                      </p:tavLst>
                                    </p:anim>
                                    <p:anim calcmode="lin" valueType="num">
                                      <p:cBhvr>
                                        <p:cTn id="37" dur="500" fill="hold"/>
                                        <p:tgtEl>
                                          <p:spTgt spid="60427"/>
                                        </p:tgtEl>
                                        <p:attrNameLst>
                                          <p:attrName>ppt_y</p:attrName>
                                        </p:attrNameLst>
                                      </p:cBhvr>
                                      <p:tavLst>
                                        <p:tav tm="0">
                                          <p:val>
                                            <p:strVal val="#ppt_y-#ppt_h/2"/>
                                          </p:val>
                                        </p:tav>
                                        <p:tav tm="100000">
                                          <p:val>
                                            <p:strVal val="#ppt_y"/>
                                          </p:val>
                                        </p:tav>
                                      </p:tavLst>
                                    </p:anim>
                                    <p:anim calcmode="lin" valueType="num">
                                      <p:cBhvr>
                                        <p:cTn id="38" dur="500" fill="hold"/>
                                        <p:tgtEl>
                                          <p:spTgt spid="60427"/>
                                        </p:tgtEl>
                                        <p:attrNameLst>
                                          <p:attrName>ppt_w</p:attrName>
                                        </p:attrNameLst>
                                      </p:cBhvr>
                                      <p:tavLst>
                                        <p:tav tm="0">
                                          <p:val>
                                            <p:strVal val="#ppt_w"/>
                                          </p:val>
                                        </p:tav>
                                        <p:tav tm="100000">
                                          <p:val>
                                            <p:strVal val="#ppt_w"/>
                                          </p:val>
                                        </p:tav>
                                      </p:tavLst>
                                    </p:anim>
                                    <p:anim calcmode="lin" valueType="num">
                                      <p:cBhvr>
                                        <p:cTn id="39" dur="500" fill="hold"/>
                                        <p:tgtEl>
                                          <p:spTgt spid="60427"/>
                                        </p:tgtEl>
                                        <p:attrNameLst>
                                          <p:attrName>ppt_h</p:attrName>
                                        </p:attrNameLst>
                                      </p:cBhvr>
                                      <p:tavLst>
                                        <p:tav tm="0">
                                          <p:val>
                                            <p:fltVal val="0"/>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17" presetClass="entr" presetSubtype="1" fill="hold" grpId="0" nodeType="clickEffect">
                                  <p:stCondLst>
                                    <p:cond delay="0"/>
                                  </p:stCondLst>
                                  <p:childTnLst>
                                    <p:set>
                                      <p:cBhvr>
                                        <p:cTn id="43" dur="1" fill="hold">
                                          <p:stCondLst>
                                            <p:cond delay="0"/>
                                          </p:stCondLst>
                                        </p:cTn>
                                        <p:tgtEl>
                                          <p:spTgt spid="60428"/>
                                        </p:tgtEl>
                                        <p:attrNameLst>
                                          <p:attrName>style.visibility</p:attrName>
                                        </p:attrNameLst>
                                      </p:cBhvr>
                                      <p:to>
                                        <p:strVal val="visible"/>
                                      </p:to>
                                    </p:set>
                                    <p:anim calcmode="lin" valueType="num">
                                      <p:cBhvr>
                                        <p:cTn id="44" dur="500" fill="hold"/>
                                        <p:tgtEl>
                                          <p:spTgt spid="60428"/>
                                        </p:tgtEl>
                                        <p:attrNameLst>
                                          <p:attrName>ppt_x</p:attrName>
                                        </p:attrNameLst>
                                      </p:cBhvr>
                                      <p:tavLst>
                                        <p:tav tm="0">
                                          <p:val>
                                            <p:strVal val="#ppt_x"/>
                                          </p:val>
                                        </p:tav>
                                        <p:tav tm="100000">
                                          <p:val>
                                            <p:strVal val="#ppt_x"/>
                                          </p:val>
                                        </p:tav>
                                      </p:tavLst>
                                    </p:anim>
                                    <p:anim calcmode="lin" valueType="num">
                                      <p:cBhvr>
                                        <p:cTn id="45" dur="500" fill="hold"/>
                                        <p:tgtEl>
                                          <p:spTgt spid="60428"/>
                                        </p:tgtEl>
                                        <p:attrNameLst>
                                          <p:attrName>ppt_y</p:attrName>
                                        </p:attrNameLst>
                                      </p:cBhvr>
                                      <p:tavLst>
                                        <p:tav tm="0">
                                          <p:val>
                                            <p:strVal val="#ppt_y-#ppt_h/2"/>
                                          </p:val>
                                        </p:tav>
                                        <p:tav tm="100000">
                                          <p:val>
                                            <p:strVal val="#ppt_y"/>
                                          </p:val>
                                        </p:tav>
                                      </p:tavLst>
                                    </p:anim>
                                    <p:anim calcmode="lin" valueType="num">
                                      <p:cBhvr>
                                        <p:cTn id="46" dur="500" fill="hold"/>
                                        <p:tgtEl>
                                          <p:spTgt spid="60428"/>
                                        </p:tgtEl>
                                        <p:attrNameLst>
                                          <p:attrName>ppt_w</p:attrName>
                                        </p:attrNameLst>
                                      </p:cBhvr>
                                      <p:tavLst>
                                        <p:tav tm="0">
                                          <p:val>
                                            <p:strVal val="#ppt_w"/>
                                          </p:val>
                                        </p:tav>
                                        <p:tav tm="100000">
                                          <p:val>
                                            <p:strVal val="#ppt_w"/>
                                          </p:val>
                                        </p:tav>
                                      </p:tavLst>
                                    </p:anim>
                                    <p:anim calcmode="lin" valueType="num">
                                      <p:cBhvr>
                                        <p:cTn id="47" dur="500" fill="hold"/>
                                        <p:tgtEl>
                                          <p:spTgt spid="60428"/>
                                        </p:tgtEl>
                                        <p:attrNameLst>
                                          <p:attrName>ppt_h</p:attrName>
                                        </p:attrNameLst>
                                      </p:cBhvr>
                                      <p:tavLst>
                                        <p:tav tm="0">
                                          <p:val>
                                            <p:fltVal val="0"/>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0434"/>
                                        </p:tgtEl>
                                        <p:attrNameLst>
                                          <p:attrName>style.visibility</p:attrName>
                                        </p:attrNameLst>
                                      </p:cBhvr>
                                      <p:to>
                                        <p:strVal val="visible"/>
                                      </p:to>
                                    </p:set>
                                    <p:animEffect transition="in" filter="wipe(left)">
                                      <p:cBhvr>
                                        <p:cTn id="52" dur="500"/>
                                        <p:tgtEl>
                                          <p:spTgt spid="60434"/>
                                        </p:tgtEl>
                                      </p:cBhvr>
                                    </p:animEffec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499"/>
                                          </p:stCondLst>
                                        </p:cTn>
                                        <p:tgtEl>
                                          <p:spTgt spid="60435"/>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499"/>
                                          </p:stCondLst>
                                        </p:cTn>
                                        <p:tgtEl>
                                          <p:spTgt spid="60436">
                                            <p:txEl>
                                              <p:pRg st="0" end="0"/>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499"/>
                                          </p:stCondLst>
                                        </p:cTn>
                                        <p:tgtEl>
                                          <p:spTgt spid="60437">
                                            <p:txEl>
                                              <p:pRg st="0" end="0"/>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wipe(left)">
                                      <p:cBhvr>
                                        <p:cTn id="69" dur="500"/>
                                        <p:tgtEl>
                                          <p:spTgt spid="5"/>
                                        </p:tgtEl>
                                      </p:cBhvr>
                                    </p:animEffect>
                                  </p:childTnLst>
                                </p:cTn>
                              </p:par>
                            </p:childTnLst>
                          </p:cTn>
                        </p:par>
                      </p:childTnLst>
                    </p:cTn>
                  </p:par>
                  <p:par>
                    <p:cTn id="70" fill="hold">
                      <p:stCondLst>
                        <p:cond delay="indefinite"/>
                      </p:stCondLst>
                      <p:childTnLst>
                        <p:par>
                          <p:cTn id="71" fill="hold">
                            <p:stCondLst>
                              <p:cond delay="0"/>
                            </p:stCondLst>
                            <p:childTnLst>
                              <p:par>
                                <p:cTn id="72" presetID="18" presetClass="entr" presetSubtype="6" fill="hold" grpId="0" nodeType="clickEffect">
                                  <p:stCondLst>
                                    <p:cond delay="0"/>
                                  </p:stCondLst>
                                  <p:childTnLst>
                                    <p:set>
                                      <p:cBhvr>
                                        <p:cTn id="73" dur="1" fill="hold">
                                          <p:stCondLst>
                                            <p:cond delay="0"/>
                                          </p:stCondLst>
                                        </p:cTn>
                                        <p:tgtEl>
                                          <p:spTgt spid="60445"/>
                                        </p:tgtEl>
                                        <p:attrNameLst>
                                          <p:attrName>style.visibility</p:attrName>
                                        </p:attrNameLst>
                                      </p:cBhvr>
                                      <p:to>
                                        <p:strVal val="visible"/>
                                      </p:to>
                                    </p:set>
                                    <p:animEffect transition="in" filter="strips(downRight)">
                                      <p:cBhvr>
                                        <p:cTn id="74" dur="500"/>
                                        <p:tgtEl>
                                          <p:spTgt spid="60445"/>
                                        </p:tgtEl>
                                      </p:cBhvr>
                                    </p:animEffect>
                                  </p:childTnLst>
                                </p:cTn>
                              </p:par>
                            </p:childTnLst>
                          </p:cTn>
                        </p:par>
                      </p:childTnLst>
                    </p:cTn>
                  </p:par>
                  <p:par>
                    <p:cTn id="75" fill="hold">
                      <p:stCondLst>
                        <p:cond delay="indefinite"/>
                      </p:stCondLst>
                      <p:childTnLst>
                        <p:par>
                          <p:cTn id="76" fill="hold">
                            <p:stCondLst>
                              <p:cond delay="0"/>
                            </p:stCondLst>
                            <p:childTnLst>
                              <p:par>
                                <p:cTn id="77" presetID="23" presetClass="entr" presetSubtype="32" fill="hold" grpId="0" nodeType="clickEffect">
                                  <p:stCondLst>
                                    <p:cond delay="0"/>
                                  </p:stCondLst>
                                  <p:childTnLst>
                                    <p:set>
                                      <p:cBhvr>
                                        <p:cTn id="78" dur="1" fill="hold">
                                          <p:stCondLst>
                                            <p:cond delay="0"/>
                                          </p:stCondLst>
                                        </p:cTn>
                                        <p:tgtEl>
                                          <p:spTgt spid="60443"/>
                                        </p:tgtEl>
                                        <p:attrNameLst>
                                          <p:attrName>style.visibility</p:attrName>
                                        </p:attrNameLst>
                                      </p:cBhvr>
                                      <p:to>
                                        <p:strVal val="visible"/>
                                      </p:to>
                                    </p:set>
                                    <p:anim calcmode="lin" valueType="num">
                                      <p:cBhvr>
                                        <p:cTn id="79" dur="500" fill="hold"/>
                                        <p:tgtEl>
                                          <p:spTgt spid="60443"/>
                                        </p:tgtEl>
                                        <p:attrNameLst>
                                          <p:attrName>ppt_w</p:attrName>
                                        </p:attrNameLst>
                                      </p:cBhvr>
                                      <p:tavLst>
                                        <p:tav tm="0">
                                          <p:val>
                                            <p:strVal val="4*#ppt_w"/>
                                          </p:val>
                                        </p:tav>
                                        <p:tav tm="100000">
                                          <p:val>
                                            <p:strVal val="#ppt_w"/>
                                          </p:val>
                                        </p:tav>
                                      </p:tavLst>
                                    </p:anim>
                                    <p:anim calcmode="lin" valueType="num">
                                      <p:cBhvr>
                                        <p:cTn id="80" dur="500" fill="hold"/>
                                        <p:tgtEl>
                                          <p:spTgt spid="60443"/>
                                        </p:tgtEl>
                                        <p:attrNameLst>
                                          <p:attrName>ppt_h</p:attrName>
                                        </p:attrNameLst>
                                      </p:cBhvr>
                                      <p:tavLst>
                                        <p:tav tm="0">
                                          <p:val>
                                            <p:strVal val="4*#ppt_h"/>
                                          </p:val>
                                        </p:tav>
                                        <p:tav tm="100000">
                                          <p:val>
                                            <p:strVal val="#ppt_h"/>
                                          </p:val>
                                        </p:tav>
                                      </p:tavLst>
                                    </p:anim>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499"/>
                                          </p:stCondLst>
                                        </p:cTn>
                                        <p:tgtEl>
                                          <p:spTgt spid="60442">
                                            <p:txEl>
                                              <p:pRg st="0" end="0"/>
                                            </p:txEl>
                                          </p:spTgt>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7" presetClass="entr" presetSubtype="1" fill="hold" grpId="0" nodeType="clickEffect">
                                  <p:stCondLst>
                                    <p:cond delay="0"/>
                                  </p:stCondLst>
                                  <p:childTnLst>
                                    <p:set>
                                      <p:cBhvr>
                                        <p:cTn id="88" dur="1" fill="hold">
                                          <p:stCondLst>
                                            <p:cond delay="0"/>
                                          </p:stCondLst>
                                        </p:cTn>
                                        <p:tgtEl>
                                          <p:spTgt spid="60444"/>
                                        </p:tgtEl>
                                        <p:attrNameLst>
                                          <p:attrName>style.visibility</p:attrName>
                                        </p:attrNameLst>
                                      </p:cBhvr>
                                      <p:to>
                                        <p:strVal val="visible"/>
                                      </p:to>
                                    </p:set>
                                    <p:anim calcmode="lin" valueType="num">
                                      <p:cBhvr>
                                        <p:cTn id="89" dur="500" fill="hold"/>
                                        <p:tgtEl>
                                          <p:spTgt spid="60444"/>
                                        </p:tgtEl>
                                        <p:attrNameLst>
                                          <p:attrName>ppt_x</p:attrName>
                                        </p:attrNameLst>
                                      </p:cBhvr>
                                      <p:tavLst>
                                        <p:tav tm="0">
                                          <p:val>
                                            <p:strVal val="#ppt_x"/>
                                          </p:val>
                                        </p:tav>
                                        <p:tav tm="100000">
                                          <p:val>
                                            <p:strVal val="#ppt_x"/>
                                          </p:val>
                                        </p:tav>
                                      </p:tavLst>
                                    </p:anim>
                                    <p:anim calcmode="lin" valueType="num">
                                      <p:cBhvr>
                                        <p:cTn id="90" dur="500" fill="hold"/>
                                        <p:tgtEl>
                                          <p:spTgt spid="60444"/>
                                        </p:tgtEl>
                                        <p:attrNameLst>
                                          <p:attrName>ppt_y</p:attrName>
                                        </p:attrNameLst>
                                      </p:cBhvr>
                                      <p:tavLst>
                                        <p:tav tm="0">
                                          <p:val>
                                            <p:strVal val="#ppt_y-#ppt_h/2"/>
                                          </p:val>
                                        </p:tav>
                                        <p:tav tm="100000">
                                          <p:val>
                                            <p:strVal val="#ppt_y"/>
                                          </p:val>
                                        </p:tav>
                                      </p:tavLst>
                                    </p:anim>
                                    <p:anim calcmode="lin" valueType="num">
                                      <p:cBhvr>
                                        <p:cTn id="91" dur="500" fill="hold"/>
                                        <p:tgtEl>
                                          <p:spTgt spid="60444"/>
                                        </p:tgtEl>
                                        <p:attrNameLst>
                                          <p:attrName>ppt_w</p:attrName>
                                        </p:attrNameLst>
                                      </p:cBhvr>
                                      <p:tavLst>
                                        <p:tav tm="0">
                                          <p:val>
                                            <p:strVal val="#ppt_w"/>
                                          </p:val>
                                        </p:tav>
                                        <p:tav tm="100000">
                                          <p:val>
                                            <p:strVal val="#ppt_w"/>
                                          </p:val>
                                        </p:tav>
                                      </p:tavLst>
                                    </p:anim>
                                    <p:anim calcmode="lin" valueType="num">
                                      <p:cBhvr>
                                        <p:cTn id="92" dur="500" fill="hold"/>
                                        <p:tgtEl>
                                          <p:spTgt spid="6044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animBg="1" autoUpdateAnimBg="0"/>
      <p:bldP spid="60427" grpId="0" autoUpdateAnimBg="0"/>
      <p:bldP spid="60428" grpId="0" autoUpdateAnimBg="0"/>
      <p:bldP spid="60430" grpId="0" autoUpdateAnimBg="0"/>
      <p:bldP spid="60434" grpId="0" autoUpdateAnimBg="0"/>
      <p:bldP spid="60436" grpId="0" build="p" autoUpdateAnimBg="0"/>
      <p:bldP spid="60437" grpId="0" build="p" autoUpdateAnimBg="0"/>
      <p:bldP spid="60442" grpId="0" build="p" autoUpdateAnimBg="0"/>
      <p:bldP spid="60443" grpId="0" autoUpdateAnimBg="0"/>
      <p:bldP spid="60444" grpId="0" autoUpdateAnimBg="0"/>
      <p:bldP spid="60445"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ext Box 78"/>
          <p:cNvSpPr txBox="1">
            <a:spLocks noChangeArrowheads="1"/>
          </p:cNvSpPr>
          <p:nvPr/>
        </p:nvSpPr>
        <p:spPr bwMode="auto">
          <a:xfrm>
            <a:off x="785813" y="785813"/>
            <a:ext cx="5334000" cy="523875"/>
          </a:xfrm>
          <a:prstGeom prst="rect">
            <a:avLst/>
          </a:prstGeom>
          <a:noFill/>
          <a:ln w="9525">
            <a:noFill/>
            <a:miter lim="800000"/>
            <a:headEnd/>
            <a:tailEnd/>
          </a:ln>
        </p:spPr>
        <p:txBody>
          <a:bodyPr>
            <a:spAutoFit/>
          </a:bodyPr>
          <a:lstStyle/>
          <a:p>
            <a:pPr>
              <a:spcBef>
                <a:spcPct val="50000"/>
              </a:spcBef>
            </a:pPr>
            <a:r>
              <a:rPr lang="es-ES_tradnl" sz="1600">
                <a:latin typeface="SMMedium"/>
              </a:rPr>
              <a:t> F</a:t>
            </a:r>
            <a:r>
              <a:rPr lang="es-ES_tradnl" sz="2800">
                <a:latin typeface="SMMedium"/>
              </a:rPr>
              <a:t>ormas de las masas ígneas</a:t>
            </a:r>
            <a:endParaRPr lang="es-ES_tradnl" sz="2800"/>
          </a:p>
        </p:txBody>
      </p:sp>
      <p:pic>
        <p:nvPicPr>
          <p:cNvPr id="2127" name="Picture 79" descr="C:\dibujossm\Geología 17\t17-7b.jpg"/>
          <p:cNvPicPr>
            <a:picLocks noChangeAspect="1" noChangeArrowheads="1"/>
          </p:cNvPicPr>
          <p:nvPr/>
        </p:nvPicPr>
        <p:blipFill>
          <a:blip r:embed="rId2"/>
          <a:srcRect/>
          <a:stretch>
            <a:fillRect/>
          </a:stretch>
        </p:blipFill>
        <p:spPr bwMode="auto">
          <a:xfrm>
            <a:off x="1350963" y="1673225"/>
            <a:ext cx="7377112" cy="4914900"/>
          </a:xfrm>
          <a:prstGeom prst="rect">
            <a:avLst/>
          </a:prstGeom>
          <a:noFill/>
          <a:ln w="9525">
            <a:noFill/>
            <a:miter lim="800000"/>
            <a:headEnd/>
            <a:tailEnd/>
          </a:ln>
        </p:spPr>
      </p:pic>
      <p:sp>
        <p:nvSpPr>
          <p:cNvPr id="2128" name="Text Box 80"/>
          <p:cNvSpPr txBox="1">
            <a:spLocks noChangeArrowheads="1"/>
          </p:cNvSpPr>
          <p:nvPr/>
        </p:nvSpPr>
        <p:spPr bwMode="auto">
          <a:xfrm>
            <a:off x="3281363" y="1336675"/>
            <a:ext cx="1217612" cy="517525"/>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Cono de piroclastos</a:t>
            </a:r>
          </a:p>
        </p:txBody>
      </p:sp>
      <p:sp>
        <p:nvSpPr>
          <p:cNvPr id="2129" name="Text Box 81"/>
          <p:cNvSpPr txBox="1">
            <a:spLocks noChangeArrowheads="1"/>
          </p:cNvSpPr>
          <p:nvPr/>
        </p:nvSpPr>
        <p:spPr bwMode="auto">
          <a:xfrm>
            <a:off x="4603750" y="1671638"/>
            <a:ext cx="1217613" cy="30480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Mesa</a:t>
            </a:r>
          </a:p>
        </p:txBody>
      </p:sp>
      <p:sp>
        <p:nvSpPr>
          <p:cNvPr id="2130" name="Text Box 82"/>
          <p:cNvSpPr txBox="1">
            <a:spLocks noChangeArrowheads="1"/>
          </p:cNvSpPr>
          <p:nvPr/>
        </p:nvSpPr>
        <p:spPr bwMode="auto">
          <a:xfrm>
            <a:off x="5556250" y="2024063"/>
            <a:ext cx="1217613" cy="30480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Caldera</a:t>
            </a:r>
          </a:p>
        </p:txBody>
      </p:sp>
      <p:sp>
        <p:nvSpPr>
          <p:cNvPr id="2131" name="Text Box 83"/>
          <p:cNvSpPr txBox="1">
            <a:spLocks noChangeArrowheads="1"/>
          </p:cNvSpPr>
          <p:nvPr/>
        </p:nvSpPr>
        <p:spPr bwMode="auto">
          <a:xfrm>
            <a:off x="7337425" y="4052888"/>
            <a:ext cx="1306513" cy="517525"/>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Cámara magmática</a:t>
            </a:r>
          </a:p>
        </p:txBody>
      </p:sp>
      <p:sp>
        <p:nvSpPr>
          <p:cNvPr id="2132" name="Text Box 84"/>
          <p:cNvSpPr txBox="1">
            <a:spLocks noChangeArrowheads="1"/>
          </p:cNvSpPr>
          <p:nvPr/>
        </p:nvSpPr>
        <p:spPr bwMode="auto">
          <a:xfrm>
            <a:off x="3775075" y="4875213"/>
            <a:ext cx="865188" cy="30480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Plutón</a:t>
            </a:r>
          </a:p>
        </p:txBody>
      </p:sp>
      <p:sp>
        <p:nvSpPr>
          <p:cNvPr id="2133" name="Text Box 85"/>
          <p:cNvSpPr txBox="1">
            <a:spLocks noChangeArrowheads="1"/>
          </p:cNvSpPr>
          <p:nvPr/>
        </p:nvSpPr>
        <p:spPr bwMode="auto">
          <a:xfrm>
            <a:off x="1252538" y="3922713"/>
            <a:ext cx="865187" cy="30480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Plutón</a:t>
            </a:r>
          </a:p>
        </p:txBody>
      </p:sp>
      <p:sp>
        <p:nvSpPr>
          <p:cNvPr id="2134" name="Text Box 86"/>
          <p:cNvSpPr txBox="1">
            <a:spLocks noChangeArrowheads="1"/>
          </p:cNvSpPr>
          <p:nvPr/>
        </p:nvSpPr>
        <p:spPr bwMode="auto">
          <a:xfrm>
            <a:off x="2414588" y="2435225"/>
            <a:ext cx="760412" cy="30480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Dique</a:t>
            </a:r>
          </a:p>
        </p:txBody>
      </p:sp>
      <p:sp>
        <p:nvSpPr>
          <p:cNvPr id="2135" name="Text Box 87"/>
          <p:cNvSpPr txBox="1">
            <a:spLocks noChangeArrowheads="1"/>
          </p:cNvSpPr>
          <p:nvPr/>
        </p:nvSpPr>
        <p:spPr bwMode="auto">
          <a:xfrm>
            <a:off x="3789363" y="2416175"/>
            <a:ext cx="760412" cy="30480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Colada</a:t>
            </a:r>
          </a:p>
        </p:txBody>
      </p:sp>
      <p:sp>
        <p:nvSpPr>
          <p:cNvPr id="2136" name="Text Box 88"/>
          <p:cNvSpPr txBox="1">
            <a:spLocks noChangeArrowheads="1"/>
          </p:cNvSpPr>
          <p:nvPr/>
        </p:nvSpPr>
        <p:spPr bwMode="auto">
          <a:xfrm>
            <a:off x="5762625" y="2946400"/>
            <a:ext cx="884238" cy="30480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Pitón</a:t>
            </a:r>
          </a:p>
        </p:txBody>
      </p:sp>
      <p:grpSp>
        <p:nvGrpSpPr>
          <p:cNvPr id="2" name="Group 89"/>
          <p:cNvGrpSpPr>
            <a:grpSpLocks/>
          </p:cNvGrpSpPr>
          <p:nvPr/>
        </p:nvGrpSpPr>
        <p:grpSpPr bwMode="auto">
          <a:xfrm>
            <a:off x="1373188" y="4265613"/>
            <a:ext cx="3333750" cy="1639887"/>
            <a:chOff x="1153" y="2999"/>
            <a:chExt cx="2100" cy="1033"/>
          </a:xfrm>
        </p:grpSpPr>
        <p:sp>
          <p:nvSpPr>
            <p:cNvPr id="81954" name="Text Box 90"/>
            <p:cNvSpPr txBox="1">
              <a:spLocks noChangeArrowheads="1"/>
            </p:cNvSpPr>
            <p:nvPr/>
          </p:nvSpPr>
          <p:spPr bwMode="auto">
            <a:xfrm rot="1359324">
              <a:off x="1643" y="3443"/>
              <a:ext cx="590" cy="192"/>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Batolito</a:t>
              </a:r>
            </a:p>
          </p:txBody>
        </p:sp>
        <p:sp>
          <p:nvSpPr>
            <p:cNvPr id="81955" name="Freeform 91"/>
            <p:cNvSpPr>
              <a:spLocks/>
            </p:cNvSpPr>
            <p:nvPr/>
          </p:nvSpPr>
          <p:spPr bwMode="auto">
            <a:xfrm>
              <a:off x="1153" y="2999"/>
              <a:ext cx="2100" cy="1033"/>
            </a:xfrm>
            <a:custGeom>
              <a:avLst/>
              <a:gdLst>
                <a:gd name="T0" fmla="*/ 0 w 2100"/>
                <a:gd name="T1" fmla="*/ 0 h 1033"/>
                <a:gd name="T2" fmla="*/ 0 w 2100"/>
                <a:gd name="T3" fmla="*/ 89 h 1033"/>
                <a:gd name="T4" fmla="*/ 2078 w 2100"/>
                <a:gd name="T5" fmla="*/ 1033 h 1033"/>
                <a:gd name="T6" fmla="*/ 2100 w 2100"/>
                <a:gd name="T7" fmla="*/ 911 h 1033"/>
                <a:gd name="T8" fmla="*/ 0 60000 65536"/>
                <a:gd name="T9" fmla="*/ 0 60000 65536"/>
                <a:gd name="T10" fmla="*/ 0 60000 65536"/>
                <a:gd name="T11" fmla="*/ 0 60000 65536"/>
                <a:gd name="T12" fmla="*/ 0 w 2100"/>
                <a:gd name="T13" fmla="*/ 0 h 1033"/>
                <a:gd name="T14" fmla="*/ 2100 w 2100"/>
                <a:gd name="T15" fmla="*/ 1033 h 1033"/>
              </a:gdLst>
              <a:ahLst/>
              <a:cxnLst>
                <a:cxn ang="T8">
                  <a:pos x="T0" y="T1"/>
                </a:cxn>
                <a:cxn ang="T9">
                  <a:pos x="T2" y="T3"/>
                </a:cxn>
                <a:cxn ang="T10">
                  <a:pos x="T4" y="T5"/>
                </a:cxn>
                <a:cxn ang="T11">
                  <a:pos x="T6" y="T7"/>
                </a:cxn>
              </a:cxnLst>
              <a:rect l="T12" t="T13" r="T14" b="T15"/>
              <a:pathLst>
                <a:path w="2100" h="1033">
                  <a:moveTo>
                    <a:pt x="0" y="0"/>
                  </a:moveTo>
                  <a:lnTo>
                    <a:pt x="0" y="89"/>
                  </a:lnTo>
                  <a:lnTo>
                    <a:pt x="2078" y="1033"/>
                  </a:lnTo>
                  <a:lnTo>
                    <a:pt x="2100" y="911"/>
                  </a:lnTo>
                </a:path>
              </a:pathLst>
            </a:custGeom>
            <a:noFill/>
            <a:ln w="19050">
              <a:solidFill>
                <a:schemeClr val="tx2"/>
              </a:solidFill>
              <a:round/>
              <a:headEnd/>
              <a:tailEnd type="none" w="lg" len="med"/>
            </a:ln>
          </p:spPr>
          <p:txBody>
            <a:bodyPr wrap="none" lIns="90000" tIns="46800" rIns="90000" bIns="46800" anchor="ctr">
              <a:spAutoFit/>
            </a:bodyPr>
            <a:lstStyle/>
            <a:p>
              <a:endParaRPr lang="es-ES_tradnl"/>
            </a:p>
          </p:txBody>
        </p:sp>
      </p:grpSp>
      <p:grpSp>
        <p:nvGrpSpPr>
          <p:cNvPr id="3" name="Group 92"/>
          <p:cNvGrpSpPr>
            <a:grpSpLocks/>
          </p:cNvGrpSpPr>
          <p:nvPr/>
        </p:nvGrpSpPr>
        <p:grpSpPr bwMode="auto">
          <a:xfrm>
            <a:off x="2344738" y="3932238"/>
            <a:ext cx="1130300" cy="823912"/>
            <a:chOff x="1765" y="2789"/>
            <a:chExt cx="712" cy="519"/>
          </a:xfrm>
        </p:grpSpPr>
        <p:sp>
          <p:nvSpPr>
            <p:cNvPr id="81951" name="Text Box 93"/>
            <p:cNvSpPr txBox="1">
              <a:spLocks noChangeArrowheads="1"/>
            </p:cNvSpPr>
            <p:nvPr/>
          </p:nvSpPr>
          <p:spPr bwMode="auto">
            <a:xfrm>
              <a:off x="1765" y="2982"/>
              <a:ext cx="712" cy="326"/>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Enjambre de diques</a:t>
              </a:r>
            </a:p>
          </p:txBody>
        </p:sp>
        <p:sp>
          <p:nvSpPr>
            <p:cNvPr id="81952" name="Freeform 94"/>
            <p:cNvSpPr>
              <a:spLocks/>
            </p:cNvSpPr>
            <p:nvPr/>
          </p:nvSpPr>
          <p:spPr bwMode="auto">
            <a:xfrm>
              <a:off x="1855" y="2789"/>
              <a:ext cx="522" cy="255"/>
            </a:xfrm>
            <a:custGeom>
              <a:avLst/>
              <a:gdLst>
                <a:gd name="T0" fmla="*/ 0 w 522"/>
                <a:gd name="T1" fmla="*/ 0 h 255"/>
                <a:gd name="T2" fmla="*/ 0 w 522"/>
                <a:gd name="T3" fmla="*/ 77 h 255"/>
                <a:gd name="T4" fmla="*/ 511 w 522"/>
                <a:gd name="T5" fmla="*/ 255 h 255"/>
                <a:gd name="T6" fmla="*/ 522 w 522"/>
                <a:gd name="T7" fmla="*/ 177 h 255"/>
                <a:gd name="T8" fmla="*/ 0 60000 65536"/>
                <a:gd name="T9" fmla="*/ 0 60000 65536"/>
                <a:gd name="T10" fmla="*/ 0 60000 65536"/>
                <a:gd name="T11" fmla="*/ 0 60000 65536"/>
                <a:gd name="T12" fmla="*/ 0 w 522"/>
                <a:gd name="T13" fmla="*/ 0 h 255"/>
                <a:gd name="T14" fmla="*/ 522 w 522"/>
                <a:gd name="T15" fmla="*/ 255 h 255"/>
              </a:gdLst>
              <a:ahLst/>
              <a:cxnLst>
                <a:cxn ang="T8">
                  <a:pos x="T0" y="T1"/>
                </a:cxn>
                <a:cxn ang="T9">
                  <a:pos x="T2" y="T3"/>
                </a:cxn>
                <a:cxn ang="T10">
                  <a:pos x="T4" y="T5"/>
                </a:cxn>
                <a:cxn ang="T11">
                  <a:pos x="T6" y="T7"/>
                </a:cxn>
              </a:cxnLst>
              <a:rect l="T12" t="T13" r="T14" b="T15"/>
              <a:pathLst>
                <a:path w="522" h="255">
                  <a:moveTo>
                    <a:pt x="0" y="0"/>
                  </a:moveTo>
                  <a:lnTo>
                    <a:pt x="0" y="77"/>
                  </a:lnTo>
                  <a:lnTo>
                    <a:pt x="511" y="255"/>
                  </a:lnTo>
                  <a:lnTo>
                    <a:pt x="522" y="177"/>
                  </a:lnTo>
                </a:path>
              </a:pathLst>
            </a:custGeom>
            <a:noFill/>
            <a:ln w="19050">
              <a:solidFill>
                <a:schemeClr val="tx2"/>
              </a:solidFill>
              <a:round/>
              <a:headEnd/>
              <a:tailEnd type="none" w="lg" len="med"/>
            </a:ln>
          </p:spPr>
          <p:txBody>
            <a:bodyPr wrap="none" lIns="90000" tIns="46800" rIns="90000" bIns="46800" anchor="ctr">
              <a:spAutoFit/>
            </a:bodyPr>
            <a:lstStyle/>
            <a:p>
              <a:endParaRPr lang="es-ES_tradnl"/>
            </a:p>
          </p:txBody>
        </p:sp>
        <p:sp>
          <p:nvSpPr>
            <p:cNvPr id="81953" name="Line 95"/>
            <p:cNvSpPr>
              <a:spLocks noChangeShapeType="1"/>
            </p:cNvSpPr>
            <p:nvPr/>
          </p:nvSpPr>
          <p:spPr bwMode="auto">
            <a:xfrm flipV="1">
              <a:off x="2000" y="2944"/>
              <a:ext cx="78" cy="89"/>
            </a:xfrm>
            <a:prstGeom prst="line">
              <a:avLst/>
            </a:prstGeom>
            <a:noFill/>
            <a:ln w="19050">
              <a:solidFill>
                <a:schemeClr val="tx2"/>
              </a:solidFill>
              <a:round/>
              <a:headEnd/>
              <a:tailEnd type="none" w="lg" len="med"/>
            </a:ln>
          </p:spPr>
          <p:txBody>
            <a:bodyPr wrap="none" lIns="90000" tIns="46800" rIns="90000" bIns="46800" anchor="ctr">
              <a:spAutoFit/>
            </a:bodyPr>
            <a:lstStyle/>
            <a:p>
              <a:endParaRPr lang="es-ES"/>
            </a:p>
          </p:txBody>
        </p:sp>
      </p:grpSp>
      <p:grpSp>
        <p:nvGrpSpPr>
          <p:cNvPr id="4" name="Group 96"/>
          <p:cNvGrpSpPr>
            <a:grpSpLocks/>
          </p:cNvGrpSpPr>
          <p:nvPr/>
        </p:nvGrpSpPr>
        <p:grpSpPr bwMode="auto">
          <a:xfrm>
            <a:off x="3489325" y="3492500"/>
            <a:ext cx="884238" cy="474663"/>
            <a:chOff x="2486" y="2512"/>
            <a:chExt cx="557" cy="299"/>
          </a:xfrm>
        </p:grpSpPr>
        <p:sp>
          <p:nvSpPr>
            <p:cNvPr id="81949" name="Text Box 97"/>
            <p:cNvSpPr txBox="1">
              <a:spLocks noChangeArrowheads="1"/>
            </p:cNvSpPr>
            <p:nvPr/>
          </p:nvSpPr>
          <p:spPr bwMode="auto">
            <a:xfrm>
              <a:off x="2486" y="2512"/>
              <a:ext cx="557" cy="192"/>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Lacolito</a:t>
              </a:r>
            </a:p>
          </p:txBody>
        </p:sp>
        <p:sp>
          <p:nvSpPr>
            <p:cNvPr id="81950" name="Line 98"/>
            <p:cNvSpPr>
              <a:spLocks noChangeShapeType="1"/>
            </p:cNvSpPr>
            <p:nvPr/>
          </p:nvSpPr>
          <p:spPr bwMode="auto">
            <a:xfrm>
              <a:off x="2744" y="2655"/>
              <a:ext cx="122" cy="156"/>
            </a:xfrm>
            <a:prstGeom prst="line">
              <a:avLst/>
            </a:prstGeom>
            <a:noFill/>
            <a:ln w="19050">
              <a:solidFill>
                <a:schemeClr val="tx2"/>
              </a:solidFill>
              <a:round/>
              <a:headEnd/>
              <a:tailEnd type="none" w="lg" len="med"/>
            </a:ln>
          </p:spPr>
          <p:txBody>
            <a:bodyPr wrap="none" lIns="90000" tIns="46800" rIns="90000" bIns="46800" anchor="ctr">
              <a:spAutoFit/>
            </a:bodyPr>
            <a:lstStyle/>
            <a:p>
              <a:endParaRPr lang="es-ES"/>
            </a:p>
          </p:txBody>
        </p:sp>
      </p:grpSp>
      <p:grpSp>
        <p:nvGrpSpPr>
          <p:cNvPr id="5" name="Group 99"/>
          <p:cNvGrpSpPr>
            <a:grpSpLocks/>
          </p:cNvGrpSpPr>
          <p:nvPr/>
        </p:nvGrpSpPr>
        <p:grpSpPr bwMode="auto">
          <a:xfrm>
            <a:off x="6138863" y="3587750"/>
            <a:ext cx="1022350" cy="304800"/>
            <a:chOff x="4155" y="2572"/>
            <a:chExt cx="644" cy="192"/>
          </a:xfrm>
        </p:grpSpPr>
        <p:sp>
          <p:nvSpPr>
            <p:cNvPr id="81947" name="Text Box 100"/>
            <p:cNvSpPr txBox="1">
              <a:spLocks noChangeArrowheads="1"/>
            </p:cNvSpPr>
            <p:nvPr/>
          </p:nvSpPr>
          <p:spPr bwMode="auto">
            <a:xfrm>
              <a:off x="4254" y="2572"/>
              <a:ext cx="545" cy="192"/>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Sill</a:t>
              </a:r>
            </a:p>
          </p:txBody>
        </p:sp>
        <p:sp>
          <p:nvSpPr>
            <p:cNvPr id="81948" name="Line 101"/>
            <p:cNvSpPr>
              <a:spLocks noChangeShapeType="1"/>
            </p:cNvSpPr>
            <p:nvPr/>
          </p:nvSpPr>
          <p:spPr bwMode="auto">
            <a:xfrm flipH="1" flipV="1">
              <a:off x="4155" y="2589"/>
              <a:ext cx="144" cy="77"/>
            </a:xfrm>
            <a:prstGeom prst="line">
              <a:avLst/>
            </a:prstGeom>
            <a:noFill/>
            <a:ln w="19050">
              <a:solidFill>
                <a:schemeClr val="tx2"/>
              </a:solidFill>
              <a:round/>
              <a:headEnd/>
              <a:tailEnd type="none" w="lg" len="med"/>
            </a:ln>
          </p:spPr>
          <p:txBody>
            <a:bodyPr wrap="none" lIns="90000" tIns="46800" rIns="90000" bIns="46800" anchor="ctr">
              <a:spAutoFit/>
            </a:bodyPr>
            <a:lstStyle/>
            <a:p>
              <a:endParaRPr lang="es-ES"/>
            </a:p>
          </p:txBody>
        </p:sp>
      </p:grpSp>
      <p:grpSp>
        <p:nvGrpSpPr>
          <p:cNvPr id="6" name="Group 102"/>
          <p:cNvGrpSpPr>
            <a:grpSpLocks/>
          </p:cNvGrpSpPr>
          <p:nvPr/>
        </p:nvGrpSpPr>
        <p:grpSpPr bwMode="auto">
          <a:xfrm>
            <a:off x="5149850" y="4689475"/>
            <a:ext cx="865188" cy="401638"/>
            <a:chOff x="3532" y="3266"/>
            <a:chExt cx="545" cy="253"/>
          </a:xfrm>
        </p:grpSpPr>
        <p:sp>
          <p:nvSpPr>
            <p:cNvPr id="81945" name="Text Box 103"/>
            <p:cNvSpPr txBox="1">
              <a:spLocks noChangeArrowheads="1"/>
            </p:cNvSpPr>
            <p:nvPr/>
          </p:nvSpPr>
          <p:spPr bwMode="auto">
            <a:xfrm>
              <a:off x="3532" y="3327"/>
              <a:ext cx="545" cy="192"/>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Sill</a:t>
              </a:r>
            </a:p>
          </p:txBody>
        </p:sp>
        <p:sp>
          <p:nvSpPr>
            <p:cNvPr id="81946" name="Line 104"/>
            <p:cNvSpPr>
              <a:spLocks noChangeShapeType="1"/>
            </p:cNvSpPr>
            <p:nvPr/>
          </p:nvSpPr>
          <p:spPr bwMode="auto">
            <a:xfrm flipH="1" flipV="1">
              <a:off x="3622" y="3266"/>
              <a:ext cx="44" cy="89"/>
            </a:xfrm>
            <a:prstGeom prst="line">
              <a:avLst/>
            </a:prstGeom>
            <a:noFill/>
            <a:ln w="19050">
              <a:solidFill>
                <a:schemeClr val="tx2"/>
              </a:solidFill>
              <a:round/>
              <a:headEnd/>
              <a:tailEnd type="none" w="lg" len="med"/>
            </a:ln>
          </p:spPr>
          <p:txBody>
            <a:bodyPr wrap="none" lIns="90000" tIns="46800" rIns="90000" bIns="46800" anchor="ctr">
              <a:spAutoFit/>
            </a:bodyPr>
            <a:lstStyle/>
            <a:p>
              <a:endParaRPr lang="es-ES"/>
            </a:p>
          </p:txBody>
        </p:sp>
      </p:grpSp>
      <p:grpSp>
        <p:nvGrpSpPr>
          <p:cNvPr id="7" name="Group 105"/>
          <p:cNvGrpSpPr>
            <a:grpSpLocks/>
          </p:cNvGrpSpPr>
          <p:nvPr/>
        </p:nvGrpSpPr>
        <p:grpSpPr bwMode="auto">
          <a:xfrm>
            <a:off x="7161213" y="1512888"/>
            <a:ext cx="1306512" cy="760412"/>
            <a:chOff x="4799" y="1265"/>
            <a:chExt cx="823" cy="479"/>
          </a:xfrm>
        </p:grpSpPr>
        <p:sp>
          <p:nvSpPr>
            <p:cNvPr id="81943" name="Text Box 106"/>
            <p:cNvSpPr txBox="1">
              <a:spLocks noChangeArrowheads="1"/>
            </p:cNvSpPr>
            <p:nvPr/>
          </p:nvSpPr>
          <p:spPr bwMode="auto">
            <a:xfrm>
              <a:off x="4799" y="1265"/>
              <a:ext cx="823" cy="192"/>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Estratovolcán</a:t>
              </a:r>
            </a:p>
          </p:txBody>
        </p:sp>
        <p:sp>
          <p:nvSpPr>
            <p:cNvPr id="81944" name="Line 107"/>
            <p:cNvSpPr>
              <a:spLocks noChangeShapeType="1"/>
            </p:cNvSpPr>
            <p:nvPr/>
          </p:nvSpPr>
          <p:spPr bwMode="auto">
            <a:xfrm>
              <a:off x="5044" y="1411"/>
              <a:ext cx="222" cy="333"/>
            </a:xfrm>
            <a:prstGeom prst="line">
              <a:avLst/>
            </a:prstGeom>
            <a:noFill/>
            <a:ln w="19050">
              <a:solidFill>
                <a:schemeClr val="tx2"/>
              </a:solidFill>
              <a:round/>
              <a:headEnd/>
              <a:tailEnd type="none" w="lg" len="med"/>
            </a:ln>
          </p:spPr>
          <p:txBody>
            <a:bodyPr wrap="none" lIns="90000" tIns="46800" rIns="90000" bIns="46800" anchor="ctr">
              <a:spAutoFit/>
            </a:bodyPr>
            <a:lstStyle/>
            <a:p>
              <a:endParaRPr lang="es-ES"/>
            </a:p>
          </p:txBody>
        </p:sp>
      </p:grpSp>
      <p:grpSp>
        <p:nvGrpSpPr>
          <p:cNvPr id="8" name="Group 108"/>
          <p:cNvGrpSpPr>
            <a:grpSpLocks/>
          </p:cNvGrpSpPr>
          <p:nvPr/>
        </p:nvGrpSpPr>
        <p:grpSpPr bwMode="auto">
          <a:xfrm>
            <a:off x="457200" y="1700213"/>
            <a:ext cx="1273175" cy="855662"/>
            <a:chOff x="576" y="1383"/>
            <a:chExt cx="802" cy="539"/>
          </a:xfrm>
        </p:grpSpPr>
        <p:sp>
          <p:nvSpPr>
            <p:cNvPr id="81940" name="Text Box 109"/>
            <p:cNvSpPr txBox="1">
              <a:spLocks noChangeArrowheads="1"/>
            </p:cNvSpPr>
            <p:nvPr/>
          </p:nvSpPr>
          <p:spPr bwMode="auto">
            <a:xfrm>
              <a:off x="576" y="1383"/>
              <a:ext cx="801" cy="326"/>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Diques concéntricos</a:t>
              </a:r>
            </a:p>
          </p:txBody>
        </p:sp>
        <p:sp>
          <p:nvSpPr>
            <p:cNvPr id="81941" name="Line 110"/>
            <p:cNvSpPr>
              <a:spLocks noChangeShapeType="1"/>
            </p:cNvSpPr>
            <p:nvPr/>
          </p:nvSpPr>
          <p:spPr bwMode="auto">
            <a:xfrm>
              <a:off x="967" y="1667"/>
              <a:ext cx="177" cy="255"/>
            </a:xfrm>
            <a:prstGeom prst="line">
              <a:avLst/>
            </a:prstGeom>
            <a:noFill/>
            <a:ln w="19050">
              <a:solidFill>
                <a:schemeClr val="tx2"/>
              </a:solidFill>
              <a:round/>
              <a:headEnd/>
              <a:tailEnd type="none" w="lg" len="med"/>
            </a:ln>
          </p:spPr>
          <p:txBody>
            <a:bodyPr wrap="none" lIns="90000" tIns="46800" rIns="90000" bIns="46800" anchor="ctr">
              <a:spAutoFit/>
            </a:bodyPr>
            <a:lstStyle/>
            <a:p>
              <a:endParaRPr lang="es-ES"/>
            </a:p>
          </p:txBody>
        </p:sp>
        <p:sp>
          <p:nvSpPr>
            <p:cNvPr id="81942" name="Line 111"/>
            <p:cNvSpPr>
              <a:spLocks noChangeShapeType="1"/>
            </p:cNvSpPr>
            <p:nvPr/>
          </p:nvSpPr>
          <p:spPr bwMode="auto">
            <a:xfrm>
              <a:off x="967" y="1667"/>
              <a:ext cx="411" cy="233"/>
            </a:xfrm>
            <a:prstGeom prst="line">
              <a:avLst/>
            </a:prstGeom>
            <a:noFill/>
            <a:ln w="19050">
              <a:solidFill>
                <a:schemeClr val="tx2"/>
              </a:solidFill>
              <a:round/>
              <a:headEnd/>
              <a:tailEnd type="none" w="lg" len="med"/>
            </a:ln>
          </p:spPr>
          <p:txBody>
            <a:bodyPr wrap="none" lIns="90000" tIns="46800" rIns="90000" bIns="46800" anchor="ctr">
              <a:spAutoFit/>
            </a:bodyPr>
            <a:lstStyle/>
            <a:p>
              <a:endParaRPr lang="es-E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1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13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13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2132">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499"/>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499"/>
                                          </p:stCondLst>
                                        </p:cTn>
                                        <p:tgtEl>
                                          <p:spTgt spid="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499"/>
                                          </p:stCondLst>
                                        </p:cTn>
                                        <p:tgtEl>
                                          <p:spTgt spid="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499"/>
                                          </p:stCondLst>
                                        </p:cTn>
                                        <p:tgtEl>
                                          <p:spTgt spid="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2131">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2136">
                                            <p:txEl>
                                              <p:pRg st="0" end="0"/>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499"/>
                                          </p:stCondLst>
                                        </p:cTn>
                                        <p:tgtEl>
                                          <p:spTgt spid="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499"/>
                                          </p:stCondLst>
                                        </p:cTn>
                                        <p:tgtEl>
                                          <p:spTgt spid="2130">
                                            <p:txEl>
                                              <p:pRg st="0" end="0"/>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499"/>
                                          </p:stCondLst>
                                        </p:cTn>
                                        <p:tgtEl>
                                          <p:spTgt spid="2129">
                                            <p:txEl>
                                              <p:pRg st="0" end="0"/>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499"/>
                                          </p:stCondLst>
                                        </p:cTn>
                                        <p:tgtEl>
                                          <p:spTgt spid="2128">
                                            <p:txEl>
                                              <p:pRg st="0" end="0"/>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499"/>
                                          </p:stCondLst>
                                        </p:cTn>
                                        <p:tgtEl>
                                          <p:spTgt spid="213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8" grpId="0" build="p" autoUpdateAnimBg="0"/>
      <p:bldP spid="2129" grpId="0" build="p" autoUpdateAnimBg="0"/>
      <p:bldP spid="2130" grpId="0" build="p" autoUpdateAnimBg="0"/>
      <p:bldP spid="2131" grpId="0" build="p" autoUpdateAnimBg="0"/>
      <p:bldP spid="2132" grpId="0" build="p" autoUpdateAnimBg="0"/>
      <p:bldP spid="2133" grpId="0" build="p" autoUpdateAnimBg="0"/>
      <p:bldP spid="2134" grpId="0" build="p" autoUpdateAnimBg="0"/>
      <p:bldP spid="2135" grpId="0" build="p" autoUpdateAnimBg="0"/>
      <p:bldP spid="2136" grpId="0" build="p"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4"/>
          <p:cNvGrpSpPr>
            <a:grpSpLocks/>
          </p:cNvGrpSpPr>
          <p:nvPr/>
        </p:nvGrpSpPr>
        <p:grpSpPr bwMode="auto">
          <a:xfrm>
            <a:off x="6562725" y="4175125"/>
            <a:ext cx="1833563" cy="2393950"/>
            <a:chOff x="4602" y="2702"/>
            <a:chExt cx="1155" cy="1508"/>
          </a:xfrm>
        </p:grpSpPr>
        <p:pic>
          <p:nvPicPr>
            <p:cNvPr id="82992" name="Picture 115" descr="C:\dibujossm\Geología 17\t17-5b1.jpg"/>
            <p:cNvPicPr>
              <a:picLocks noChangeAspect="1" noChangeArrowheads="1"/>
            </p:cNvPicPr>
            <p:nvPr/>
          </p:nvPicPr>
          <p:blipFill>
            <a:blip r:embed="rId2"/>
            <a:srcRect/>
            <a:stretch>
              <a:fillRect/>
            </a:stretch>
          </p:blipFill>
          <p:spPr bwMode="auto">
            <a:xfrm>
              <a:off x="4648" y="2702"/>
              <a:ext cx="1061" cy="1370"/>
            </a:xfrm>
            <a:prstGeom prst="rect">
              <a:avLst/>
            </a:prstGeom>
            <a:noFill/>
            <a:ln w="9525">
              <a:noFill/>
              <a:miter lim="800000"/>
              <a:headEnd/>
              <a:tailEnd/>
            </a:ln>
          </p:spPr>
        </p:pic>
        <p:sp>
          <p:nvSpPr>
            <p:cNvPr id="82993" name="Text Box 116"/>
            <p:cNvSpPr txBox="1">
              <a:spLocks noChangeArrowheads="1"/>
            </p:cNvSpPr>
            <p:nvPr/>
          </p:nvSpPr>
          <p:spPr bwMode="auto">
            <a:xfrm>
              <a:off x="4602" y="3998"/>
              <a:ext cx="1155" cy="212"/>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600"/>
                <a:t>Gneis</a:t>
              </a:r>
            </a:p>
          </p:txBody>
        </p:sp>
      </p:grpSp>
      <p:sp>
        <p:nvSpPr>
          <p:cNvPr id="82947" name="Text Box 78"/>
          <p:cNvSpPr txBox="1">
            <a:spLocks noChangeArrowheads="1"/>
          </p:cNvSpPr>
          <p:nvPr/>
        </p:nvSpPr>
        <p:spPr bwMode="auto">
          <a:xfrm>
            <a:off x="1828800" y="573088"/>
            <a:ext cx="5334000" cy="584200"/>
          </a:xfrm>
          <a:prstGeom prst="rect">
            <a:avLst/>
          </a:prstGeom>
          <a:noFill/>
          <a:ln w="9525">
            <a:noFill/>
            <a:miter lim="800000"/>
            <a:headEnd/>
            <a:tailEnd/>
          </a:ln>
        </p:spPr>
        <p:txBody>
          <a:bodyPr>
            <a:spAutoFit/>
          </a:bodyPr>
          <a:lstStyle/>
          <a:p>
            <a:pPr>
              <a:spcBef>
                <a:spcPct val="50000"/>
              </a:spcBef>
            </a:pPr>
            <a:r>
              <a:rPr lang="es-ES_tradnl" sz="3200">
                <a:latin typeface="SMMedium"/>
              </a:rPr>
              <a:t>Factores del metamorfismo</a:t>
            </a:r>
            <a:endParaRPr lang="es-ES_tradnl" sz="3200"/>
          </a:p>
        </p:txBody>
      </p:sp>
      <p:grpSp>
        <p:nvGrpSpPr>
          <p:cNvPr id="3" name="Group 79"/>
          <p:cNvGrpSpPr>
            <a:grpSpLocks/>
          </p:cNvGrpSpPr>
          <p:nvPr/>
        </p:nvGrpSpPr>
        <p:grpSpPr bwMode="auto">
          <a:xfrm>
            <a:off x="323850" y="5386388"/>
            <a:ext cx="3351213" cy="933450"/>
            <a:chOff x="372" y="3465"/>
            <a:chExt cx="2111" cy="588"/>
          </a:xfrm>
        </p:grpSpPr>
        <p:sp>
          <p:nvSpPr>
            <p:cNvPr id="82990" name="Rectangle 80"/>
            <p:cNvSpPr>
              <a:spLocks noChangeArrowheads="1"/>
            </p:cNvSpPr>
            <p:nvPr/>
          </p:nvSpPr>
          <p:spPr bwMode="auto">
            <a:xfrm>
              <a:off x="372" y="3465"/>
              <a:ext cx="2111" cy="588"/>
            </a:xfrm>
            <a:prstGeom prst="rect">
              <a:avLst/>
            </a:prstGeom>
            <a:gradFill rotWithShape="0">
              <a:gsLst>
                <a:gs pos="0">
                  <a:srgbClr val="FFFF00"/>
                </a:gs>
                <a:gs pos="100000">
                  <a:srgbClr val="FFFFCC"/>
                </a:gs>
              </a:gsLst>
              <a:lin ang="5400000" scaled="1"/>
            </a:gradFill>
            <a:ln w="28575">
              <a:noFill/>
              <a:miter lim="800000"/>
              <a:headEnd/>
              <a:tailEnd type="none" w="lg" len="med"/>
            </a:ln>
          </p:spPr>
          <p:txBody>
            <a:bodyPr lIns="90000" tIns="46800" rIns="90000" bIns="46800" anchor="ctr">
              <a:spAutoFit/>
            </a:bodyPr>
            <a:lstStyle/>
            <a:p>
              <a:endParaRPr lang="es-ES_tradnl"/>
            </a:p>
          </p:txBody>
        </p:sp>
        <p:sp>
          <p:nvSpPr>
            <p:cNvPr id="82991" name="Text Box 81"/>
            <p:cNvSpPr txBox="1">
              <a:spLocks noChangeArrowheads="1"/>
            </p:cNvSpPr>
            <p:nvPr/>
          </p:nvSpPr>
          <p:spPr bwMode="auto">
            <a:xfrm>
              <a:off x="1067" y="3670"/>
              <a:ext cx="1278" cy="212"/>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600" b="1" i="1">
                  <a:solidFill>
                    <a:srgbClr val="000066"/>
                  </a:solidFill>
                </a:rPr>
                <a:t>DIAGÉNESIS</a:t>
              </a:r>
            </a:p>
          </p:txBody>
        </p:sp>
      </p:grpSp>
      <p:grpSp>
        <p:nvGrpSpPr>
          <p:cNvPr id="4" name="Group 127"/>
          <p:cNvGrpSpPr>
            <a:grpSpLocks/>
          </p:cNvGrpSpPr>
          <p:nvPr/>
        </p:nvGrpSpPr>
        <p:grpSpPr bwMode="auto">
          <a:xfrm>
            <a:off x="323850" y="2124075"/>
            <a:ext cx="3351213" cy="1057275"/>
            <a:chOff x="180" y="1338"/>
            <a:chExt cx="2111" cy="666"/>
          </a:xfrm>
        </p:grpSpPr>
        <p:sp>
          <p:nvSpPr>
            <p:cNvPr id="82988" name="Rectangle 83"/>
            <p:cNvSpPr>
              <a:spLocks noChangeArrowheads="1"/>
            </p:cNvSpPr>
            <p:nvPr/>
          </p:nvSpPr>
          <p:spPr bwMode="auto">
            <a:xfrm>
              <a:off x="180" y="1338"/>
              <a:ext cx="2111" cy="666"/>
            </a:xfrm>
            <a:prstGeom prst="rect">
              <a:avLst/>
            </a:prstGeom>
            <a:gradFill rotWithShape="0">
              <a:gsLst>
                <a:gs pos="0">
                  <a:srgbClr val="F13319"/>
                </a:gs>
                <a:gs pos="100000">
                  <a:srgbClr val="FFCC00"/>
                </a:gs>
              </a:gsLst>
              <a:lin ang="5400000" scaled="1"/>
            </a:gradFill>
            <a:ln w="28575">
              <a:noFill/>
              <a:miter lim="800000"/>
              <a:headEnd/>
              <a:tailEnd type="none" w="lg" len="med"/>
            </a:ln>
          </p:spPr>
          <p:txBody>
            <a:bodyPr wrap="none" lIns="90000" tIns="46800" rIns="90000" bIns="46800" anchor="ctr">
              <a:spAutoFit/>
            </a:bodyPr>
            <a:lstStyle/>
            <a:p>
              <a:endParaRPr lang="es-ES_tradnl"/>
            </a:p>
          </p:txBody>
        </p:sp>
        <p:sp>
          <p:nvSpPr>
            <p:cNvPr id="82989" name="Text Box 84"/>
            <p:cNvSpPr txBox="1">
              <a:spLocks noChangeArrowheads="1"/>
            </p:cNvSpPr>
            <p:nvPr/>
          </p:nvSpPr>
          <p:spPr bwMode="auto">
            <a:xfrm>
              <a:off x="886" y="1531"/>
              <a:ext cx="1278" cy="212"/>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600" b="1" i="1">
                  <a:solidFill>
                    <a:srgbClr val="000066"/>
                  </a:solidFill>
                </a:rPr>
                <a:t>FUSIÓN</a:t>
              </a:r>
            </a:p>
          </p:txBody>
        </p:sp>
      </p:grpSp>
      <p:grpSp>
        <p:nvGrpSpPr>
          <p:cNvPr id="5" name="Group 128"/>
          <p:cNvGrpSpPr>
            <a:grpSpLocks/>
          </p:cNvGrpSpPr>
          <p:nvPr/>
        </p:nvGrpSpPr>
        <p:grpSpPr bwMode="auto">
          <a:xfrm>
            <a:off x="323850" y="2989263"/>
            <a:ext cx="3351213" cy="2584450"/>
            <a:chOff x="180" y="1883"/>
            <a:chExt cx="2111" cy="1628"/>
          </a:xfrm>
        </p:grpSpPr>
        <p:sp>
          <p:nvSpPr>
            <p:cNvPr id="82985" name="Rectangle 86"/>
            <p:cNvSpPr>
              <a:spLocks noChangeArrowheads="1"/>
            </p:cNvSpPr>
            <p:nvPr/>
          </p:nvSpPr>
          <p:spPr bwMode="auto">
            <a:xfrm>
              <a:off x="180" y="1994"/>
              <a:ext cx="2111" cy="1410"/>
            </a:xfrm>
            <a:prstGeom prst="rect">
              <a:avLst/>
            </a:prstGeom>
            <a:gradFill rotWithShape="0">
              <a:gsLst>
                <a:gs pos="0">
                  <a:srgbClr val="FFCC00"/>
                </a:gs>
                <a:gs pos="100000">
                  <a:srgbClr val="FFFF00"/>
                </a:gs>
              </a:gsLst>
              <a:lin ang="5400000" scaled="1"/>
            </a:gradFill>
            <a:ln w="28575">
              <a:noFill/>
              <a:miter lim="800000"/>
              <a:headEnd/>
              <a:tailEnd type="none" w="lg" len="med"/>
            </a:ln>
          </p:spPr>
          <p:txBody>
            <a:bodyPr lIns="90000" tIns="46800" rIns="90000" bIns="46800" anchor="ctr">
              <a:spAutoFit/>
            </a:bodyPr>
            <a:lstStyle/>
            <a:p>
              <a:endParaRPr lang="es-ES_tradnl"/>
            </a:p>
          </p:txBody>
        </p:sp>
        <p:sp>
          <p:nvSpPr>
            <p:cNvPr id="82986" name="Text Box 87"/>
            <p:cNvSpPr txBox="1">
              <a:spLocks noChangeArrowheads="1"/>
            </p:cNvSpPr>
            <p:nvPr/>
          </p:nvSpPr>
          <p:spPr bwMode="auto">
            <a:xfrm>
              <a:off x="577" y="3299"/>
              <a:ext cx="800" cy="212"/>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600"/>
                <a:t>-150 </a:t>
              </a:r>
              <a:r>
                <a:rPr lang="es-ES_tradnl" sz="1600" baseline="30000"/>
                <a:t>0</a:t>
              </a:r>
              <a:r>
                <a:rPr lang="es-ES_tradnl" sz="1600"/>
                <a:t>C</a:t>
              </a:r>
            </a:p>
          </p:txBody>
        </p:sp>
        <p:sp>
          <p:nvSpPr>
            <p:cNvPr id="82987" name="Text Box 88"/>
            <p:cNvSpPr txBox="1">
              <a:spLocks noChangeArrowheads="1"/>
            </p:cNvSpPr>
            <p:nvPr/>
          </p:nvSpPr>
          <p:spPr bwMode="auto">
            <a:xfrm>
              <a:off x="643" y="1883"/>
              <a:ext cx="1245" cy="212"/>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600"/>
                <a:t>-700 </a:t>
              </a:r>
              <a:r>
                <a:rPr lang="es-ES_tradnl" sz="1600" baseline="30000"/>
                <a:t>0 </a:t>
              </a:r>
              <a:r>
                <a:rPr lang="es-ES_tradnl" sz="1600"/>
                <a:t>…. 1000 </a:t>
              </a:r>
              <a:r>
                <a:rPr lang="es-ES_tradnl" sz="1600" baseline="30000"/>
                <a:t>0</a:t>
              </a:r>
              <a:r>
                <a:rPr lang="es-ES_tradnl" sz="1600"/>
                <a:t>C</a:t>
              </a:r>
            </a:p>
          </p:txBody>
        </p:sp>
      </p:grpSp>
      <p:grpSp>
        <p:nvGrpSpPr>
          <p:cNvPr id="6" name="Group 89"/>
          <p:cNvGrpSpPr>
            <a:grpSpLocks/>
          </p:cNvGrpSpPr>
          <p:nvPr/>
        </p:nvGrpSpPr>
        <p:grpSpPr bwMode="auto">
          <a:xfrm>
            <a:off x="1427163" y="3252788"/>
            <a:ext cx="2028825" cy="2009775"/>
            <a:chOff x="1067" y="1989"/>
            <a:chExt cx="1278" cy="1266"/>
          </a:xfrm>
        </p:grpSpPr>
        <p:sp>
          <p:nvSpPr>
            <p:cNvPr id="82982" name="Text Box 90"/>
            <p:cNvSpPr txBox="1">
              <a:spLocks noChangeArrowheads="1"/>
            </p:cNvSpPr>
            <p:nvPr/>
          </p:nvSpPr>
          <p:spPr bwMode="auto">
            <a:xfrm>
              <a:off x="1067" y="2571"/>
              <a:ext cx="1278" cy="212"/>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600" b="1" i="1">
                  <a:solidFill>
                    <a:srgbClr val="000066"/>
                  </a:solidFill>
                </a:rPr>
                <a:t>METAMORFISMO</a:t>
              </a:r>
            </a:p>
          </p:txBody>
        </p:sp>
        <p:sp>
          <p:nvSpPr>
            <p:cNvPr id="82983" name="Line 91"/>
            <p:cNvSpPr>
              <a:spLocks noChangeShapeType="1"/>
            </p:cNvSpPr>
            <p:nvPr/>
          </p:nvSpPr>
          <p:spPr bwMode="auto">
            <a:xfrm flipV="1">
              <a:off x="1373" y="1989"/>
              <a:ext cx="0" cy="566"/>
            </a:xfrm>
            <a:prstGeom prst="line">
              <a:avLst/>
            </a:prstGeom>
            <a:noFill/>
            <a:ln w="28575">
              <a:solidFill>
                <a:schemeClr val="tx2"/>
              </a:solidFill>
              <a:round/>
              <a:headEnd/>
              <a:tailEnd type="triangle" w="lg" len="med"/>
            </a:ln>
          </p:spPr>
          <p:txBody>
            <a:bodyPr wrap="none" lIns="90000" tIns="46800" rIns="90000" bIns="46800" anchor="ctr">
              <a:spAutoFit/>
            </a:bodyPr>
            <a:lstStyle/>
            <a:p>
              <a:endParaRPr lang="es-ES"/>
            </a:p>
          </p:txBody>
        </p:sp>
        <p:sp>
          <p:nvSpPr>
            <p:cNvPr id="82984" name="Line 92"/>
            <p:cNvSpPr>
              <a:spLocks noChangeShapeType="1"/>
            </p:cNvSpPr>
            <p:nvPr/>
          </p:nvSpPr>
          <p:spPr bwMode="auto">
            <a:xfrm>
              <a:off x="1372" y="2766"/>
              <a:ext cx="0" cy="489"/>
            </a:xfrm>
            <a:prstGeom prst="line">
              <a:avLst/>
            </a:prstGeom>
            <a:noFill/>
            <a:ln w="28575">
              <a:solidFill>
                <a:schemeClr val="tx2"/>
              </a:solidFill>
              <a:round/>
              <a:headEnd/>
              <a:tailEnd type="triangle" w="lg" len="med"/>
            </a:ln>
          </p:spPr>
          <p:txBody>
            <a:bodyPr wrap="none" lIns="90000" tIns="46800" rIns="90000" bIns="46800" anchor="ctr">
              <a:spAutoFit/>
            </a:bodyPr>
            <a:lstStyle/>
            <a:p>
              <a:endParaRPr lang="es-ES"/>
            </a:p>
          </p:txBody>
        </p:sp>
      </p:grpSp>
      <p:sp>
        <p:nvSpPr>
          <p:cNvPr id="2141" name="Text Box 93"/>
          <p:cNvSpPr txBox="1">
            <a:spLocks noChangeArrowheads="1"/>
          </p:cNvSpPr>
          <p:nvPr/>
        </p:nvSpPr>
        <p:spPr bwMode="auto">
          <a:xfrm>
            <a:off x="944563" y="1754188"/>
            <a:ext cx="2124075" cy="33655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600" b="1">
                <a:solidFill>
                  <a:srgbClr val="FF6600"/>
                </a:solidFill>
              </a:rPr>
              <a:t>LA TEMPERATURA</a:t>
            </a:r>
            <a:endParaRPr lang="es-ES_tradnl" sz="1600" b="1">
              <a:solidFill>
                <a:schemeClr val="accent1"/>
              </a:solidFill>
            </a:endParaRPr>
          </a:p>
        </p:txBody>
      </p:sp>
      <p:sp>
        <p:nvSpPr>
          <p:cNvPr id="2142" name="Text Box 94"/>
          <p:cNvSpPr txBox="1">
            <a:spLocks noChangeArrowheads="1"/>
          </p:cNvSpPr>
          <p:nvPr/>
        </p:nvSpPr>
        <p:spPr bwMode="auto">
          <a:xfrm>
            <a:off x="5229225" y="1768475"/>
            <a:ext cx="2124075" cy="336550"/>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600" b="1">
                <a:solidFill>
                  <a:srgbClr val="FF6600"/>
                </a:solidFill>
              </a:rPr>
              <a:t>LA PRESIÓN</a:t>
            </a:r>
            <a:endParaRPr lang="es-ES_tradnl" sz="1600" b="1">
              <a:solidFill>
                <a:schemeClr val="accent1"/>
              </a:solidFill>
            </a:endParaRPr>
          </a:p>
        </p:txBody>
      </p:sp>
      <p:pic>
        <p:nvPicPr>
          <p:cNvPr id="2143" name="Picture 95" descr="C:\dibujossm\Geología 17\t17-5b.jpg"/>
          <p:cNvPicPr>
            <a:picLocks noChangeAspect="1" noChangeArrowheads="1"/>
          </p:cNvPicPr>
          <p:nvPr/>
        </p:nvPicPr>
        <p:blipFill>
          <a:blip r:embed="rId3"/>
          <a:srcRect/>
          <a:stretch>
            <a:fillRect/>
          </a:stretch>
        </p:blipFill>
        <p:spPr bwMode="auto">
          <a:xfrm>
            <a:off x="4059238" y="2174875"/>
            <a:ext cx="1947862" cy="1947863"/>
          </a:xfrm>
          <a:prstGeom prst="rect">
            <a:avLst/>
          </a:prstGeom>
          <a:noFill/>
          <a:ln w="9525">
            <a:noFill/>
            <a:miter lim="800000"/>
            <a:headEnd/>
            <a:tailEnd/>
          </a:ln>
        </p:spPr>
      </p:pic>
      <p:pic>
        <p:nvPicPr>
          <p:cNvPr id="2144" name="Picture 96" descr="C:\dibujossm\Geología 17\t17-5a.jpg"/>
          <p:cNvPicPr>
            <a:picLocks noChangeAspect="1" noChangeArrowheads="1"/>
          </p:cNvPicPr>
          <p:nvPr/>
        </p:nvPicPr>
        <p:blipFill>
          <a:blip r:embed="rId4"/>
          <a:srcRect/>
          <a:stretch>
            <a:fillRect/>
          </a:stretch>
        </p:blipFill>
        <p:spPr bwMode="auto">
          <a:xfrm>
            <a:off x="6577013" y="2185988"/>
            <a:ext cx="1922462" cy="1927225"/>
          </a:xfrm>
          <a:prstGeom prst="rect">
            <a:avLst/>
          </a:prstGeom>
          <a:noFill/>
          <a:ln w="9525">
            <a:noFill/>
            <a:miter lim="800000"/>
            <a:headEnd/>
            <a:tailEnd/>
          </a:ln>
        </p:spPr>
      </p:pic>
      <p:grpSp>
        <p:nvGrpSpPr>
          <p:cNvPr id="7" name="Group 97"/>
          <p:cNvGrpSpPr>
            <a:grpSpLocks/>
          </p:cNvGrpSpPr>
          <p:nvPr/>
        </p:nvGrpSpPr>
        <p:grpSpPr bwMode="auto">
          <a:xfrm>
            <a:off x="6249988" y="2387600"/>
            <a:ext cx="328612" cy="1514475"/>
            <a:chOff x="4695" y="2473"/>
            <a:chExt cx="228" cy="618"/>
          </a:xfrm>
        </p:grpSpPr>
        <p:sp>
          <p:nvSpPr>
            <p:cNvPr id="82979" name="AutoShape 98"/>
            <p:cNvSpPr>
              <a:spLocks noChangeArrowheads="1"/>
            </p:cNvSpPr>
            <p:nvPr/>
          </p:nvSpPr>
          <p:spPr bwMode="auto">
            <a:xfrm>
              <a:off x="4695" y="2473"/>
              <a:ext cx="228" cy="182"/>
            </a:xfrm>
            <a:prstGeom prst="rightArrow">
              <a:avLst>
                <a:gd name="adj1" fmla="val 39565"/>
                <a:gd name="adj2" fmla="val 60990"/>
              </a:avLst>
            </a:prstGeom>
            <a:gradFill rotWithShape="0">
              <a:gsLst>
                <a:gs pos="0">
                  <a:srgbClr val="FFCC00"/>
                </a:gs>
                <a:gs pos="100000">
                  <a:srgbClr val="FF6600"/>
                </a:gs>
              </a:gsLst>
              <a:lin ang="0" scaled="1"/>
            </a:gradFill>
            <a:ln w="28575">
              <a:noFill/>
              <a:miter lim="800000"/>
              <a:headEnd/>
              <a:tailEnd type="none" w="lg" len="med"/>
            </a:ln>
          </p:spPr>
          <p:txBody>
            <a:bodyPr wrap="none" lIns="90000" tIns="46800" rIns="90000" bIns="46800" anchor="ctr">
              <a:spAutoFit/>
            </a:bodyPr>
            <a:lstStyle/>
            <a:p>
              <a:endParaRPr lang="es-ES_tradnl"/>
            </a:p>
          </p:txBody>
        </p:sp>
        <p:sp>
          <p:nvSpPr>
            <p:cNvPr id="82980" name="AutoShape 99"/>
            <p:cNvSpPr>
              <a:spLocks noChangeArrowheads="1"/>
            </p:cNvSpPr>
            <p:nvPr/>
          </p:nvSpPr>
          <p:spPr bwMode="auto">
            <a:xfrm>
              <a:off x="4695" y="2709"/>
              <a:ext cx="228" cy="182"/>
            </a:xfrm>
            <a:prstGeom prst="rightArrow">
              <a:avLst>
                <a:gd name="adj1" fmla="val 39565"/>
                <a:gd name="adj2" fmla="val 60990"/>
              </a:avLst>
            </a:prstGeom>
            <a:gradFill rotWithShape="0">
              <a:gsLst>
                <a:gs pos="0">
                  <a:srgbClr val="FFCC00"/>
                </a:gs>
                <a:gs pos="100000">
                  <a:srgbClr val="FF6600"/>
                </a:gs>
              </a:gsLst>
              <a:lin ang="0" scaled="1"/>
            </a:gradFill>
            <a:ln w="28575">
              <a:noFill/>
              <a:miter lim="800000"/>
              <a:headEnd/>
              <a:tailEnd type="none" w="lg" len="med"/>
            </a:ln>
          </p:spPr>
          <p:txBody>
            <a:bodyPr wrap="none" lIns="90000" tIns="46800" rIns="90000" bIns="46800" anchor="ctr">
              <a:spAutoFit/>
            </a:bodyPr>
            <a:lstStyle/>
            <a:p>
              <a:endParaRPr lang="es-ES_tradnl"/>
            </a:p>
          </p:txBody>
        </p:sp>
        <p:sp>
          <p:nvSpPr>
            <p:cNvPr id="82981" name="AutoShape 100"/>
            <p:cNvSpPr>
              <a:spLocks noChangeArrowheads="1"/>
            </p:cNvSpPr>
            <p:nvPr/>
          </p:nvSpPr>
          <p:spPr bwMode="auto">
            <a:xfrm>
              <a:off x="4695" y="2909"/>
              <a:ext cx="228" cy="182"/>
            </a:xfrm>
            <a:prstGeom prst="rightArrow">
              <a:avLst>
                <a:gd name="adj1" fmla="val 39565"/>
                <a:gd name="adj2" fmla="val 60990"/>
              </a:avLst>
            </a:prstGeom>
            <a:gradFill rotWithShape="0">
              <a:gsLst>
                <a:gs pos="0">
                  <a:srgbClr val="FFCC00"/>
                </a:gs>
                <a:gs pos="100000">
                  <a:srgbClr val="FF6600"/>
                </a:gs>
              </a:gsLst>
              <a:lin ang="0" scaled="1"/>
            </a:gradFill>
            <a:ln w="28575">
              <a:noFill/>
              <a:miter lim="800000"/>
              <a:headEnd/>
              <a:tailEnd type="none" w="lg" len="med"/>
            </a:ln>
          </p:spPr>
          <p:txBody>
            <a:bodyPr wrap="none" lIns="90000" tIns="46800" rIns="90000" bIns="46800" anchor="ctr">
              <a:spAutoFit/>
            </a:bodyPr>
            <a:lstStyle/>
            <a:p>
              <a:endParaRPr lang="es-ES_tradnl"/>
            </a:p>
          </p:txBody>
        </p:sp>
      </p:grpSp>
      <p:grpSp>
        <p:nvGrpSpPr>
          <p:cNvPr id="8" name="Group 101"/>
          <p:cNvGrpSpPr>
            <a:grpSpLocks/>
          </p:cNvGrpSpPr>
          <p:nvPr/>
        </p:nvGrpSpPr>
        <p:grpSpPr bwMode="auto">
          <a:xfrm flipH="1">
            <a:off x="8516938" y="2387600"/>
            <a:ext cx="334962" cy="1514475"/>
            <a:chOff x="4695" y="2473"/>
            <a:chExt cx="228" cy="618"/>
          </a:xfrm>
        </p:grpSpPr>
        <p:sp>
          <p:nvSpPr>
            <p:cNvPr id="82976" name="AutoShape 102"/>
            <p:cNvSpPr>
              <a:spLocks noChangeArrowheads="1"/>
            </p:cNvSpPr>
            <p:nvPr/>
          </p:nvSpPr>
          <p:spPr bwMode="auto">
            <a:xfrm>
              <a:off x="4695" y="2473"/>
              <a:ext cx="228" cy="182"/>
            </a:xfrm>
            <a:prstGeom prst="rightArrow">
              <a:avLst>
                <a:gd name="adj1" fmla="val 39565"/>
                <a:gd name="adj2" fmla="val 60990"/>
              </a:avLst>
            </a:prstGeom>
            <a:gradFill rotWithShape="0">
              <a:gsLst>
                <a:gs pos="0">
                  <a:srgbClr val="FF6600"/>
                </a:gs>
                <a:gs pos="100000">
                  <a:srgbClr val="FFCC00"/>
                </a:gs>
              </a:gsLst>
              <a:lin ang="0" scaled="1"/>
            </a:gradFill>
            <a:ln w="28575">
              <a:noFill/>
              <a:miter lim="800000"/>
              <a:headEnd/>
              <a:tailEnd type="none" w="lg" len="med"/>
            </a:ln>
          </p:spPr>
          <p:txBody>
            <a:bodyPr wrap="none" lIns="90000" tIns="46800" rIns="90000" bIns="46800" anchor="ctr">
              <a:spAutoFit/>
            </a:bodyPr>
            <a:lstStyle/>
            <a:p>
              <a:endParaRPr lang="es-ES_tradnl"/>
            </a:p>
          </p:txBody>
        </p:sp>
        <p:sp>
          <p:nvSpPr>
            <p:cNvPr id="82977" name="AutoShape 103"/>
            <p:cNvSpPr>
              <a:spLocks noChangeArrowheads="1"/>
            </p:cNvSpPr>
            <p:nvPr/>
          </p:nvSpPr>
          <p:spPr bwMode="auto">
            <a:xfrm>
              <a:off x="4695" y="2709"/>
              <a:ext cx="228" cy="182"/>
            </a:xfrm>
            <a:prstGeom prst="rightArrow">
              <a:avLst>
                <a:gd name="adj1" fmla="val 39565"/>
                <a:gd name="adj2" fmla="val 60990"/>
              </a:avLst>
            </a:prstGeom>
            <a:gradFill rotWithShape="0">
              <a:gsLst>
                <a:gs pos="0">
                  <a:srgbClr val="FF6600"/>
                </a:gs>
                <a:gs pos="100000">
                  <a:srgbClr val="FFCC00"/>
                </a:gs>
              </a:gsLst>
              <a:lin ang="0" scaled="1"/>
            </a:gradFill>
            <a:ln w="28575">
              <a:noFill/>
              <a:miter lim="800000"/>
              <a:headEnd/>
              <a:tailEnd type="none" w="lg" len="med"/>
            </a:ln>
          </p:spPr>
          <p:txBody>
            <a:bodyPr wrap="none" lIns="90000" tIns="46800" rIns="90000" bIns="46800" anchor="ctr">
              <a:spAutoFit/>
            </a:bodyPr>
            <a:lstStyle/>
            <a:p>
              <a:endParaRPr lang="es-ES_tradnl"/>
            </a:p>
          </p:txBody>
        </p:sp>
        <p:sp>
          <p:nvSpPr>
            <p:cNvPr id="82978" name="AutoShape 104"/>
            <p:cNvSpPr>
              <a:spLocks noChangeArrowheads="1"/>
            </p:cNvSpPr>
            <p:nvPr/>
          </p:nvSpPr>
          <p:spPr bwMode="auto">
            <a:xfrm>
              <a:off x="4695" y="2909"/>
              <a:ext cx="228" cy="182"/>
            </a:xfrm>
            <a:prstGeom prst="rightArrow">
              <a:avLst>
                <a:gd name="adj1" fmla="val 39565"/>
                <a:gd name="adj2" fmla="val 60990"/>
              </a:avLst>
            </a:prstGeom>
            <a:gradFill rotWithShape="0">
              <a:gsLst>
                <a:gs pos="0">
                  <a:srgbClr val="FF6600"/>
                </a:gs>
                <a:gs pos="100000">
                  <a:srgbClr val="FFCC00"/>
                </a:gs>
              </a:gsLst>
              <a:lin ang="0" scaled="1"/>
            </a:gradFill>
            <a:ln w="28575">
              <a:noFill/>
              <a:miter lim="800000"/>
              <a:headEnd/>
              <a:tailEnd type="none" w="lg" len="med"/>
            </a:ln>
          </p:spPr>
          <p:txBody>
            <a:bodyPr wrap="none" lIns="90000" tIns="46800" rIns="90000" bIns="46800" anchor="ctr">
              <a:spAutoFit/>
            </a:bodyPr>
            <a:lstStyle/>
            <a:p>
              <a:endParaRPr lang="es-ES_tradnl"/>
            </a:p>
          </p:txBody>
        </p:sp>
      </p:grpSp>
      <p:grpSp>
        <p:nvGrpSpPr>
          <p:cNvPr id="9" name="Group 105"/>
          <p:cNvGrpSpPr>
            <a:grpSpLocks/>
          </p:cNvGrpSpPr>
          <p:nvPr/>
        </p:nvGrpSpPr>
        <p:grpSpPr bwMode="auto">
          <a:xfrm>
            <a:off x="1041400" y="2452688"/>
            <a:ext cx="263525" cy="3814762"/>
            <a:chOff x="824" y="1507"/>
            <a:chExt cx="166" cy="2403"/>
          </a:xfrm>
        </p:grpSpPr>
        <p:sp>
          <p:nvSpPr>
            <p:cNvPr id="82971" name="Oval 106"/>
            <p:cNvSpPr>
              <a:spLocks noChangeArrowheads="1"/>
            </p:cNvSpPr>
            <p:nvPr/>
          </p:nvSpPr>
          <p:spPr bwMode="auto">
            <a:xfrm>
              <a:off x="824" y="3597"/>
              <a:ext cx="166" cy="166"/>
            </a:xfrm>
            <a:prstGeom prst="ellipse">
              <a:avLst/>
            </a:prstGeom>
            <a:noFill/>
            <a:ln w="12700">
              <a:solidFill>
                <a:schemeClr val="tx2"/>
              </a:solidFill>
              <a:round/>
              <a:headEnd/>
              <a:tailEnd type="none" w="lg" len="med"/>
            </a:ln>
          </p:spPr>
          <p:txBody>
            <a:bodyPr lIns="90000" tIns="46800" rIns="90000" bIns="46800" anchor="ctr">
              <a:spAutoFit/>
            </a:bodyPr>
            <a:lstStyle/>
            <a:p>
              <a:endParaRPr lang="es-ES_tradnl"/>
            </a:p>
          </p:txBody>
        </p:sp>
        <p:sp>
          <p:nvSpPr>
            <p:cNvPr id="82972" name="AutoShape 107"/>
            <p:cNvSpPr>
              <a:spLocks noChangeArrowheads="1"/>
            </p:cNvSpPr>
            <p:nvPr/>
          </p:nvSpPr>
          <p:spPr bwMode="auto">
            <a:xfrm>
              <a:off x="873" y="1509"/>
              <a:ext cx="63" cy="2400"/>
            </a:xfrm>
            <a:prstGeom prst="roundRect">
              <a:avLst>
                <a:gd name="adj" fmla="val 50000"/>
              </a:avLst>
            </a:prstGeom>
            <a:gradFill rotWithShape="0">
              <a:gsLst>
                <a:gs pos="0">
                  <a:srgbClr val="FFF200"/>
                </a:gs>
                <a:gs pos="22501">
                  <a:srgbClr val="FF7A00"/>
                </a:gs>
                <a:gs pos="35001">
                  <a:srgbClr val="FF0300"/>
                </a:gs>
                <a:gs pos="50000">
                  <a:srgbClr val="4D0808"/>
                </a:gs>
                <a:gs pos="64999">
                  <a:srgbClr val="FF0300"/>
                </a:gs>
                <a:gs pos="77499">
                  <a:srgbClr val="FF7A00"/>
                </a:gs>
                <a:gs pos="100000">
                  <a:srgbClr val="FFF200"/>
                </a:gs>
              </a:gsLst>
              <a:lin ang="0" scaled="1"/>
            </a:gradFill>
            <a:ln w="12700">
              <a:solidFill>
                <a:schemeClr val="tx2"/>
              </a:solidFill>
              <a:round/>
              <a:headEnd/>
              <a:tailEnd type="none" w="lg" len="med"/>
            </a:ln>
          </p:spPr>
          <p:txBody>
            <a:bodyPr wrap="none" lIns="90000" tIns="46800" rIns="90000" bIns="46800" anchor="ctr">
              <a:spAutoFit/>
            </a:bodyPr>
            <a:lstStyle/>
            <a:p>
              <a:endParaRPr lang="es-ES_tradnl"/>
            </a:p>
          </p:txBody>
        </p:sp>
        <p:sp>
          <p:nvSpPr>
            <p:cNvPr id="82973" name="AutoShape 108"/>
            <p:cNvSpPr>
              <a:spLocks noChangeArrowheads="1"/>
            </p:cNvSpPr>
            <p:nvPr/>
          </p:nvSpPr>
          <p:spPr bwMode="auto">
            <a:xfrm>
              <a:off x="874" y="3721"/>
              <a:ext cx="63" cy="189"/>
            </a:xfrm>
            <a:prstGeom prst="roundRect">
              <a:avLst>
                <a:gd name="adj" fmla="val 50000"/>
              </a:avLst>
            </a:prstGeom>
            <a:gradFill rotWithShape="0">
              <a:gsLst>
                <a:gs pos="0">
                  <a:srgbClr val="FFF200"/>
                </a:gs>
                <a:gs pos="22501">
                  <a:srgbClr val="FF7A00"/>
                </a:gs>
                <a:gs pos="35001">
                  <a:srgbClr val="FF0300"/>
                </a:gs>
                <a:gs pos="50000">
                  <a:srgbClr val="4D0808"/>
                </a:gs>
                <a:gs pos="64999">
                  <a:srgbClr val="FF0300"/>
                </a:gs>
                <a:gs pos="77499">
                  <a:srgbClr val="FF7A00"/>
                </a:gs>
                <a:gs pos="100000">
                  <a:srgbClr val="FFF200"/>
                </a:gs>
              </a:gsLst>
              <a:lin ang="0" scaled="1"/>
            </a:gradFill>
            <a:ln w="12700">
              <a:solidFill>
                <a:schemeClr val="tx2"/>
              </a:solidFill>
              <a:round/>
              <a:headEnd/>
              <a:tailEnd type="none" w="lg" len="med"/>
            </a:ln>
          </p:spPr>
          <p:txBody>
            <a:bodyPr lIns="90000" tIns="46800" rIns="90000" bIns="46800" anchor="ctr">
              <a:spAutoFit/>
            </a:bodyPr>
            <a:lstStyle/>
            <a:p>
              <a:endParaRPr lang="es-ES_tradnl"/>
            </a:p>
          </p:txBody>
        </p:sp>
        <p:sp>
          <p:nvSpPr>
            <p:cNvPr id="82974" name="Oval 109"/>
            <p:cNvSpPr>
              <a:spLocks noChangeArrowheads="1"/>
            </p:cNvSpPr>
            <p:nvPr/>
          </p:nvSpPr>
          <p:spPr bwMode="auto">
            <a:xfrm>
              <a:off x="829" y="3602"/>
              <a:ext cx="160" cy="160"/>
            </a:xfrm>
            <a:prstGeom prst="ellipse">
              <a:avLst/>
            </a:prstGeom>
            <a:gradFill rotWithShape="0">
              <a:gsLst>
                <a:gs pos="0">
                  <a:srgbClr val="FFF200"/>
                </a:gs>
                <a:gs pos="45000">
                  <a:srgbClr val="FF7A00"/>
                </a:gs>
                <a:gs pos="70000">
                  <a:srgbClr val="FF0300"/>
                </a:gs>
                <a:gs pos="100000">
                  <a:srgbClr val="4D0808"/>
                </a:gs>
              </a:gsLst>
              <a:path path="shape">
                <a:fillToRect l="50000" t="50000" r="50000" b="50000"/>
              </a:path>
            </a:gradFill>
            <a:ln w="28575">
              <a:noFill/>
              <a:round/>
              <a:headEnd/>
              <a:tailEnd type="none" w="lg" len="med"/>
            </a:ln>
          </p:spPr>
          <p:txBody>
            <a:bodyPr lIns="90000" tIns="46800" rIns="90000" bIns="46800" anchor="ctr">
              <a:spAutoFit/>
            </a:bodyPr>
            <a:lstStyle/>
            <a:p>
              <a:endParaRPr lang="es-ES_tradnl"/>
            </a:p>
          </p:txBody>
        </p:sp>
        <p:sp>
          <p:nvSpPr>
            <p:cNvPr id="82975" name="AutoShape 110"/>
            <p:cNvSpPr>
              <a:spLocks noChangeArrowheads="1"/>
            </p:cNvSpPr>
            <p:nvPr/>
          </p:nvSpPr>
          <p:spPr bwMode="auto">
            <a:xfrm>
              <a:off x="874" y="1507"/>
              <a:ext cx="63" cy="189"/>
            </a:xfrm>
            <a:prstGeom prst="roundRect">
              <a:avLst>
                <a:gd name="adj" fmla="val 50000"/>
              </a:avLst>
            </a:prstGeom>
            <a:gradFill rotWithShape="0">
              <a:gsLst>
                <a:gs pos="0">
                  <a:srgbClr val="5E9EFF"/>
                </a:gs>
                <a:gs pos="20000">
                  <a:srgbClr val="85C2FF"/>
                </a:gs>
                <a:gs pos="35001">
                  <a:srgbClr val="C4D6EB"/>
                </a:gs>
                <a:gs pos="50000">
                  <a:srgbClr val="FFEBFA"/>
                </a:gs>
                <a:gs pos="64999">
                  <a:srgbClr val="C4D6EB"/>
                </a:gs>
                <a:gs pos="80000">
                  <a:srgbClr val="85C2FF"/>
                </a:gs>
                <a:gs pos="100000">
                  <a:srgbClr val="5E9EFF"/>
                </a:gs>
              </a:gsLst>
              <a:lin ang="0" scaled="1"/>
            </a:gradFill>
            <a:ln w="12700">
              <a:solidFill>
                <a:schemeClr val="tx2"/>
              </a:solidFill>
              <a:round/>
              <a:headEnd/>
              <a:tailEnd type="none" w="lg" len="med"/>
            </a:ln>
          </p:spPr>
          <p:txBody>
            <a:bodyPr lIns="90000" tIns="46800" rIns="90000" bIns="46800" anchor="ctr">
              <a:spAutoFit/>
            </a:bodyPr>
            <a:lstStyle/>
            <a:p>
              <a:endParaRPr lang="es-ES_tradnl"/>
            </a:p>
          </p:txBody>
        </p:sp>
      </p:grpSp>
      <p:grpSp>
        <p:nvGrpSpPr>
          <p:cNvPr id="10" name="Group 111"/>
          <p:cNvGrpSpPr>
            <a:grpSpLocks/>
          </p:cNvGrpSpPr>
          <p:nvPr/>
        </p:nvGrpSpPr>
        <p:grpSpPr bwMode="auto">
          <a:xfrm>
            <a:off x="4151313" y="4403725"/>
            <a:ext cx="1871662" cy="2165350"/>
            <a:chOff x="2987" y="2846"/>
            <a:chExt cx="1179" cy="1364"/>
          </a:xfrm>
        </p:grpSpPr>
        <p:pic>
          <p:nvPicPr>
            <p:cNvPr id="82969" name="Picture 112" descr="C:\dibujossm\Geología 17\t17-5a1.jpg"/>
            <p:cNvPicPr>
              <a:picLocks noChangeAspect="1" noChangeArrowheads="1"/>
            </p:cNvPicPr>
            <p:nvPr/>
          </p:nvPicPr>
          <p:blipFill>
            <a:blip r:embed="rId5" cstate="print"/>
            <a:srcRect/>
            <a:stretch>
              <a:fillRect/>
            </a:stretch>
          </p:blipFill>
          <p:spPr bwMode="auto">
            <a:xfrm>
              <a:off x="2987" y="2846"/>
              <a:ext cx="1167" cy="1190"/>
            </a:xfrm>
            <a:prstGeom prst="rect">
              <a:avLst/>
            </a:prstGeom>
            <a:noFill/>
            <a:ln w="9525">
              <a:noFill/>
              <a:miter lim="800000"/>
              <a:headEnd/>
              <a:tailEnd/>
            </a:ln>
          </p:spPr>
        </p:pic>
        <p:sp>
          <p:nvSpPr>
            <p:cNvPr id="82970" name="Text Box 113"/>
            <p:cNvSpPr txBox="1">
              <a:spLocks noChangeArrowheads="1"/>
            </p:cNvSpPr>
            <p:nvPr/>
          </p:nvSpPr>
          <p:spPr bwMode="auto">
            <a:xfrm>
              <a:off x="3011" y="3998"/>
              <a:ext cx="1155" cy="212"/>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600"/>
                <a:t>Granito</a:t>
              </a:r>
            </a:p>
          </p:txBody>
        </p:sp>
      </p:grpSp>
      <p:grpSp>
        <p:nvGrpSpPr>
          <p:cNvPr id="11" name="Group 117"/>
          <p:cNvGrpSpPr>
            <a:grpSpLocks/>
          </p:cNvGrpSpPr>
          <p:nvPr/>
        </p:nvGrpSpPr>
        <p:grpSpPr bwMode="auto">
          <a:xfrm>
            <a:off x="4078288" y="4081463"/>
            <a:ext cx="1887537" cy="1146175"/>
            <a:chOff x="2977" y="2643"/>
            <a:chExt cx="1189" cy="722"/>
          </a:xfrm>
        </p:grpSpPr>
        <p:sp>
          <p:nvSpPr>
            <p:cNvPr id="82966" name="Rectangle 118"/>
            <p:cNvSpPr>
              <a:spLocks noChangeArrowheads="1"/>
            </p:cNvSpPr>
            <p:nvPr/>
          </p:nvSpPr>
          <p:spPr bwMode="auto">
            <a:xfrm>
              <a:off x="3411" y="3154"/>
              <a:ext cx="211" cy="211"/>
            </a:xfrm>
            <a:prstGeom prst="rect">
              <a:avLst/>
            </a:prstGeom>
            <a:noFill/>
            <a:ln w="28575">
              <a:solidFill>
                <a:srgbClr val="006600"/>
              </a:solidFill>
              <a:miter lim="800000"/>
              <a:headEnd/>
              <a:tailEnd type="none" w="lg" len="med"/>
            </a:ln>
          </p:spPr>
          <p:txBody>
            <a:bodyPr wrap="none" lIns="90000" tIns="46800" rIns="90000" bIns="46800" anchor="ctr">
              <a:spAutoFit/>
            </a:bodyPr>
            <a:lstStyle/>
            <a:p>
              <a:endParaRPr lang="es-ES_tradnl"/>
            </a:p>
          </p:txBody>
        </p:sp>
        <p:sp>
          <p:nvSpPr>
            <p:cNvPr id="82967" name="Line 119"/>
            <p:cNvSpPr>
              <a:spLocks noChangeShapeType="1"/>
            </p:cNvSpPr>
            <p:nvPr/>
          </p:nvSpPr>
          <p:spPr bwMode="auto">
            <a:xfrm flipV="1">
              <a:off x="3600" y="2643"/>
              <a:ext cx="566" cy="511"/>
            </a:xfrm>
            <a:prstGeom prst="line">
              <a:avLst/>
            </a:prstGeom>
            <a:noFill/>
            <a:ln w="28575" cap="rnd">
              <a:solidFill>
                <a:srgbClr val="006600"/>
              </a:solidFill>
              <a:prstDash val="sysDot"/>
              <a:round/>
              <a:headEnd/>
              <a:tailEnd type="none" w="lg" len="med"/>
            </a:ln>
          </p:spPr>
          <p:txBody>
            <a:bodyPr wrap="none" lIns="90000" tIns="46800" rIns="90000" bIns="46800" anchor="ctr">
              <a:spAutoFit/>
            </a:bodyPr>
            <a:lstStyle/>
            <a:p>
              <a:endParaRPr lang="es-ES"/>
            </a:p>
          </p:txBody>
        </p:sp>
        <p:sp>
          <p:nvSpPr>
            <p:cNvPr id="82968" name="Line 120"/>
            <p:cNvSpPr>
              <a:spLocks noChangeShapeType="1"/>
            </p:cNvSpPr>
            <p:nvPr/>
          </p:nvSpPr>
          <p:spPr bwMode="auto">
            <a:xfrm flipH="1" flipV="1">
              <a:off x="2977" y="2665"/>
              <a:ext cx="423" cy="489"/>
            </a:xfrm>
            <a:prstGeom prst="line">
              <a:avLst/>
            </a:prstGeom>
            <a:noFill/>
            <a:ln w="28575" cap="rnd">
              <a:solidFill>
                <a:srgbClr val="006600"/>
              </a:solidFill>
              <a:prstDash val="sysDot"/>
              <a:round/>
              <a:headEnd/>
              <a:tailEnd type="none" w="lg" len="med"/>
            </a:ln>
          </p:spPr>
          <p:txBody>
            <a:bodyPr wrap="none" lIns="90000" tIns="46800" rIns="90000" bIns="46800" anchor="ctr">
              <a:spAutoFit/>
            </a:bodyPr>
            <a:lstStyle/>
            <a:p>
              <a:endParaRPr lang="es-ES"/>
            </a:p>
          </p:txBody>
        </p:sp>
      </p:grpSp>
      <p:grpSp>
        <p:nvGrpSpPr>
          <p:cNvPr id="12" name="Group 121"/>
          <p:cNvGrpSpPr>
            <a:grpSpLocks/>
          </p:cNvGrpSpPr>
          <p:nvPr/>
        </p:nvGrpSpPr>
        <p:grpSpPr bwMode="auto">
          <a:xfrm>
            <a:off x="6611938" y="4081463"/>
            <a:ext cx="1887537" cy="1163637"/>
            <a:chOff x="4633" y="2643"/>
            <a:chExt cx="1189" cy="733"/>
          </a:xfrm>
        </p:grpSpPr>
        <p:sp>
          <p:nvSpPr>
            <p:cNvPr id="82963" name="Rectangle 122"/>
            <p:cNvSpPr>
              <a:spLocks noChangeArrowheads="1"/>
            </p:cNvSpPr>
            <p:nvPr/>
          </p:nvSpPr>
          <p:spPr bwMode="auto">
            <a:xfrm>
              <a:off x="5033" y="3165"/>
              <a:ext cx="211" cy="211"/>
            </a:xfrm>
            <a:prstGeom prst="rect">
              <a:avLst/>
            </a:prstGeom>
            <a:noFill/>
            <a:ln w="28575">
              <a:solidFill>
                <a:srgbClr val="006600"/>
              </a:solidFill>
              <a:miter lim="800000"/>
              <a:headEnd/>
              <a:tailEnd type="none" w="lg" len="med"/>
            </a:ln>
          </p:spPr>
          <p:txBody>
            <a:bodyPr wrap="none" lIns="90000" tIns="46800" rIns="90000" bIns="46800" anchor="ctr">
              <a:spAutoFit/>
            </a:bodyPr>
            <a:lstStyle/>
            <a:p>
              <a:endParaRPr lang="es-ES_tradnl"/>
            </a:p>
          </p:txBody>
        </p:sp>
        <p:sp>
          <p:nvSpPr>
            <p:cNvPr id="82964" name="Line 123"/>
            <p:cNvSpPr>
              <a:spLocks noChangeShapeType="1"/>
            </p:cNvSpPr>
            <p:nvPr/>
          </p:nvSpPr>
          <p:spPr bwMode="auto">
            <a:xfrm flipV="1">
              <a:off x="5256" y="2643"/>
              <a:ext cx="566" cy="511"/>
            </a:xfrm>
            <a:prstGeom prst="line">
              <a:avLst/>
            </a:prstGeom>
            <a:noFill/>
            <a:ln w="28575" cap="rnd">
              <a:solidFill>
                <a:srgbClr val="006600"/>
              </a:solidFill>
              <a:prstDash val="sysDot"/>
              <a:round/>
              <a:headEnd/>
              <a:tailEnd type="none" w="lg" len="med"/>
            </a:ln>
          </p:spPr>
          <p:txBody>
            <a:bodyPr wrap="none" lIns="90000" tIns="46800" rIns="90000" bIns="46800" anchor="ctr">
              <a:spAutoFit/>
            </a:bodyPr>
            <a:lstStyle/>
            <a:p>
              <a:endParaRPr lang="es-ES"/>
            </a:p>
          </p:txBody>
        </p:sp>
        <p:sp>
          <p:nvSpPr>
            <p:cNvPr id="82965" name="Line 124"/>
            <p:cNvSpPr>
              <a:spLocks noChangeShapeType="1"/>
            </p:cNvSpPr>
            <p:nvPr/>
          </p:nvSpPr>
          <p:spPr bwMode="auto">
            <a:xfrm flipH="1" flipV="1">
              <a:off x="4633" y="2665"/>
              <a:ext cx="423" cy="489"/>
            </a:xfrm>
            <a:prstGeom prst="line">
              <a:avLst/>
            </a:prstGeom>
            <a:noFill/>
            <a:ln w="28575" cap="rnd">
              <a:solidFill>
                <a:srgbClr val="006600"/>
              </a:solidFill>
              <a:prstDash val="sysDot"/>
              <a:round/>
              <a:headEnd/>
              <a:tailEnd type="none" w="lg" len="med"/>
            </a:ln>
          </p:spPr>
          <p:txBody>
            <a:bodyPr wrap="none" lIns="90000" tIns="46800" rIns="90000" bIns="46800" anchor="ctr">
              <a:spAutoFit/>
            </a:bodyPr>
            <a:lstStyle/>
            <a:p>
              <a:endParaRPr lang="es-ES"/>
            </a:p>
          </p:txBody>
        </p:sp>
      </p:grpSp>
      <p:sp>
        <p:nvSpPr>
          <p:cNvPr id="2173" name="Text Box 125"/>
          <p:cNvSpPr txBox="1">
            <a:spLocks noChangeArrowheads="1"/>
          </p:cNvSpPr>
          <p:nvPr/>
        </p:nvSpPr>
        <p:spPr bwMode="auto">
          <a:xfrm>
            <a:off x="334963" y="1101725"/>
            <a:ext cx="8459787" cy="581025"/>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600"/>
              <a:t>Los cambios generados durante el metamorfismo vienen condicionados por la variación de factores como la temperatura, la presión y la presencia de fluidos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2173"/>
                                        </p:tgtEl>
                                        <p:attrNameLst>
                                          <p:attrName>style.visibility</p:attrName>
                                        </p:attrNameLst>
                                      </p:cBhvr>
                                      <p:to>
                                        <p:strVal val="visible"/>
                                      </p:to>
                                    </p:set>
                                    <p:anim calcmode="lin" valueType="num">
                                      <p:cBhvr>
                                        <p:cTn id="7" dur="500" fill="hold"/>
                                        <p:tgtEl>
                                          <p:spTgt spid="2173"/>
                                        </p:tgtEl>
                                        <p:attrNameLst>
                                          <p:attrName>ppt_x</p:attrName>
                                        </p:attrNameLst>
                                      </p:cBhvr>
                                      <p:tavLst>
                                        <p:tav tm="0">
                                          <p:val>
                                            <p:strVal val="#ppt_x"/>
                                          </p:val>
                                        </p:tav>
                                        <p:tav tm="100000">
                                          <p:val>
                                            <p:strVal val="#ppt_x"/>
                                          </p:val>
                                        </p:tav>
                                      </p:tavLst>
                                    </p:anim>
                                    <p:anim calcmode="lin" valueType="num">
                                      <p:cBhvr>
                                        <p:cTn id="8" dur="500" fill="hold"/>
                                        <p:tgtEl>
                                          <p:spTgt spid="2173"/>
                                        </p:tgtEl>
                                        <p:attrNameLst>
                                          <p:attrName>ppt_y</p:attrName>
                                        </p:attrNameLst>
                                      </p:cBhvr>
                                      <p:tavLst>
                                        <p:tav tm="0">
                                          <p:val>
                                            <p:strVal val="#ppt_y-#ppt_h/2"/>
                                          </p:val>
                                        </p:tav>
                                        <p:tav tm="100000">
                                          <p:val>
                                            <p:strVal val="#ppt_y"/>
                                          </p:val>
                                        </p:tav>
                                      </p:tavLst>
                                    </p:anim>
                                    <p:anim calcmode="lin" valueType="num">
                                      <p:cBhvr>
                                        <p:cTn id="9" dur="500" fill="hold"/>
                                        <p:tgtEl>
                                          <p:spTgt spid="2173"/>
                                        </p:tgtEl>
                                        <p:attrNameLst>
                                          <p:attrName>ppt_w</p:attrName>
                                        </p:attrNameLst>
                                      </p:cBhvr>
                                      <p:tavLst>
                                        <p:tav tm="0">
                                          <p:val>
                                            <p:strVal val="#ppt_w"/>
                                          </p:val>
                                        </p:tav>
                                        <p:tav tm="100000">
                                          <p:val>
                                            <p:strVal val="#ppt_w"/>
                                          </p:val>
                                        </p:tav>
                                      </p:tavLst>
                                    </p:anim>
                                    <p:anim calcmode="lin" valueType="num">
                                      <p:cBhvr>
                                        <p:cTn id="10" dur="500" fill="hold"/>
                                        <p:tgtEl>
                                          <p:spTgt spid="2173"/>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2141"/>
                                        </p:tgtEl>
                                        <p:attrNameLst>
                                          <p:attrName>style.visibility</p:attrName>
                                        </p:attrNameLst>
                                      </p:cBhvr>
                                      <p:to>
                                        <p:strVal val="visible"/>
                                      </p:to>
                                    </p:set>
                                    <p:anim calcmode="lin" valueType="num">
                                      <p:cBhvr>
                                        <p:cTn id="15" dur="500" fill="hold"/>
                                        <p:tgtEl>
                                          <p:spTgt spid="2141"/>
                                        </p:tgtEl>
                                        <p:attrNameLst>
                                          <p:attrName>ppt_x</p:attrName>
                                        </p:attrNameLst>
                                      </p:cBhvr>
                                      <p:tavLst>
                                        <p:tav tm="0">
                                          <p:val>
                                            <p:strVal val="#ppt_x-#ppt_w/2"/>
                                          </p:val>
                                        </p:tav>
                                        <p:tav tm="100000">
                                          <p:val>
                                            <p:strVal val="#ppt_x"/>
                                          </p:val>
                                        </p:tav>
                                      </p:tavLst>
                                    </p:anim>
                                    <p:anim calcmode="lin" valueType="num">
                                      <p:cBhvr>
                                        <p:cTn id="16" dur="500" fill="hold"/>
                                        <p:tgtEl>
                                          <p:spTgt spid="2141"/>
                                        </p:tgtEl>
                                        <p:attrNameLst>
                                          <p:attrName>ppt_y</p:attrName>
                                        </p:attrNameLst>
                                      </p:cBhvr>
                                      <p:tavLst>
                                        <p:tav tm="0">
                                          <p:val>
                                            <p:strVal val="#ppt_y"/>
                                          </p:val>
                                        </p:tav>
                                        <p:tav tm="100000">
                                          <p:val>
                                            <p:strVal val="#ppt_y"/>
                                          </p:val>
                                        </p:tav>
                                      </p:tavLst>
                                    </p:anim>
                                    <p:anim calcmode="lin" valueType="num">
                                      <p:cBhvr>
                                        <p:cTn id="17" dur="500" fill="hold"/>
                                        <p:tgtEl>
                                          <p:spTgt spid="2141"/>
                                        </p:tgtEl>
                                        <p:attrNameLst>
                                          <p:attrName>ppt_w</p:attrName>
                                        </p:attrNameLst>
                                      </p:cBhvr>
                                      <p:tavLst>
                                        <p:tav tm="0">
                                          <p:val>
                                            <p:fltVal val="0"/>
                                          </p:val>
                                        </p:tav>
                                        <p:tav tm="100000">
                                          <p:val>
                                            <p:strVal val="#ppt_w"/>
                                          </p:val>
                                        </p:tav>
                                      </p:tavLst>
                                    </p:anim>
                                    <p:anim calcmode="lin" valueType="num">
                                      <p:cBhvr>
                                        <p:cTn id="18" dur="500" fill="hold"/>
                                        <p:tgtEl>
                                          <p:spTgt spid="2141"/>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499"/>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down)">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down)">
                                      <p:cBhvr>
                                        <p:cTn id="43" dur="500"/>
                                        <p:tgtEl>
                                          <p:spTgt spid="4"/>
                                        </p:tgtEl>
                                      </p:cBhvr>
                                    </p:animEffect>
                                  </p:childTnLst>
                                </p:cTn>
                              </p:par>
                            </p:childTnLst>
                          </p:cTn>
                        </p:par>
                      </p:childTnLst>
                    </p:cTn>
                  </p:par>
                  <p:par>
                    <p:cTn id="44" fill="hold">
                      <p:stCondLst>
                        <p:cond delay="indefinite"/>
                      </p:stCondLst>
                      <p:childTnLst>
                        <p:par>
                          <p:cTn id="45" fill="hold">
                            <p:stCondLst>
                              <p:cond delay="0"/>
                            </p:stCondLst>
                            <p:childTnLst>
                              <p:par>
                                <p:cTn id="46" presetID="17" presetClass="entr" presetSubtype="8" fill="hold" grpId="0" nodeType="clickEffect">
                                  <p:stCondLst>
                                    <p:cond delay="0"/>
                                  </p:stCondLst>
                                  <p:childTnLst>
                                    <p:set>
                                      <p:cBhvr>
                                        <p:cTn id="47" dur="1" fill="hold">
                                          <p:stCondLst>
                                            <p:cond delay="0"/>
                                          </p:stCondLst>
                                        </p:cTn>
                                        <p:tgtEl>
                                          <p:spTgt spid="2142"/>
                                        </p:tgtEl>
                                        <p:attrNameLst>
                                          <p:attrName>style.visibility</p:attrName>
                                        </p:attrNameLst>
                                      </p:cBhvr>
                                      <p:to>
                                        <p:strVal val="visible"/>
                                      </p:to>
                                    </p:set>
                                    <p:anim calcmode="lin" valueType="num">
                                      <p:cBhvr>
                                        <p:cTn id="48" dur="500" fill="hold"/>
                                        <p:tgtEl>
                                          <p:spTgt spid="2142"/>
                                        </p:tgtEl>
                                        <p:attrNameLst>
                                          <p:attrName>ppt_x</p:attrName>
                                        </p:attrNameLst>
                                      </p:cBhvr>
                                      <p:tavLst>
                                        <p:tav tm="0">
                                          <p:val>
                                            <p:strVal val="#ppt_x-#ppt_w/2"/>
                                          </p:val>
                                        </p:tav>
                                        <p:tav tm="100000">
                                          <p:val>
                                            <p:strVal val="#ppt_x"/>
                                          </p:val>
                                        </p:tav>
                                      </p:tavLst>
                                    </p:anim>
                                    <p:anim calcmode="lin" valueType="num">
                                      <p:cBhvr>
                                        <p:cTn id="49" dur="500" fill="hold"/>
                                        <p:tgtEl>
                                          <p:spTgt spid="2142"/>
                                        </p:tgtEl>
                                        <p:attrNameLst>
                                          <p:attrName>ppt_y</p:attrName>
                                        </p:attrNameLst>
                                      </p:cBhvr>
                                      <p:tavLst>
                                        <p:tav tm="0">
                                          <p:val>
                                            <p:strVal val="#ppt_y"/>
                                          </p:val>
                                        </p:tav>
                                        <p:tav tm="100000">
                                          <p:val>
                                            <p:strVal val="#ppt_y"/>
                                          </p:val>
                                        </p:tav>
                                      </p:tavLst>
                                    </p:anim>
                                    <p:anim calcmode="lin" valueType="num">
                                      <p:cBhvr>
                                        <p:cTn id="50" dur="500" fill="hold"/>
                                        <p:tgtEl>
                                          <p:spTgt spid="2142"/>
                                        </p:tgtEl>
                                        <p:attrNameLst>
                                          <p:attrName>ppt_w</p:attrName>
                                        </p:attrNameLst>
                                      </p:cBhvr>
                                      <p:tavLst>
                                        <p:tav tm="0">
                                          <p:val>
                                            <p:fltVal val="0"/>
                                          </p:val>
                                        </p:tav>
                                        <p:tav tm="100000">
                                          <p:val>
                                            <p:strVal val="#ppt_w"/>
                                          </p:val>
                                        </p:tav>
                                      </p:tavLst>
                                    </p:anim>
                                    <p:anim calcmode="lin" valueType="num">
                                      <p:cBhvr>
                                        <p:cTn id="51" dur="500" fill="hold"/>
                                        <p:tgtEl>
                                          <p:spTgt spid="2142"/>
                                        </p:tgtEl>
                                        <p:attrNameLst>
                                          <p:attrName>ppt_h</p:attrName>
                                        </p:attrNameLst>
                                      </p:cBhvr>
                                      <p:tavLst>
                                        <p:tav tm="0">
                                          <p:val>
                                            <p:strVal val="#ppt_h"/>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499"/>
                                          </p:stCondLst>
                                        </p:cTn>
                                        <p:tgtEl>
                                          <p:spTgt spid="10"/>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nodeType="click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down)">
                                      <p:cBhvr>
                                        <p:cTn id="60" dur="500"/>
                                        <p:tgtEl>
                                          <p:spTgt spid="11"/>
                                        </p:tgtEl>
                                      </p:cBhvr>
                                    </p:animEffec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499"/>
                                          </p:stCondLst>
                                        </p:cTn>
                                        <p:tgtEl>
                                          <p:spTgt spid="2143"/>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499"/>
                                          </p:stCondLst>
                                        </p:cTn>
                                        <p:tgtEl>
                                          <p:spTgt spid="2"/>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nodeType="click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down)">
                                      <p:cBhvr>
                                        <p:cTn id="73" dur="500"/>
                                        <p:tgtEl>
                                          <p:spTgt spid="12"/>
                                        </p:tgtEl>
                                      </p:cBhvr>
                                    </p:animEffect>
                                  </p:childTnLst>
                                </p:cTn>
                              </p:par>
                            </p:childTnLst>
                          </p:cTn>
                        </p:par>
                      </p:childTnLst>
                    </p:cTn>
                  </p:par>
                  <p:par>
                    <p:cTn id="74" fill="hold">
                      <p:stCondLst>
                        <p:cond delay="indefinite"/>
                      </p:stCondLst>
                      <p:childTnLst>
                        <p:par>
                          <p:cTn id="75" fill="hold">
                            <p:stCondLst>
                              <p:cond delay="0"/>
                            </p:stCondLst>
                            <p:childTnLst>
                              <p:par>
                                <p:cTn id="76" presetID="1" presetClass="entr" presetSubtype="0" fill="hold" nodeType="clickEffect">
                                  <p:stCondLst>
                                    <p:cond delay="0"/>
                                  </p:stCondLst>
                                  <p:childTnLst>
                                    <p:set>
                                      <p:cBhvr>
                                        <p:cTn id="77" dur="1" fill="hold">
                                          <p:stCondLst>
                                            <p:cond delay="499"/>
                                          </p:stCondLst>
                                        </p:cTn>
                                        <p:tgtEl>
                                          <p:spTgt spid="2144"/>
                                        </p:tgtEl>
                                        <p:attrNameLst>
                                          <p:attrName>style.visibility</p:attrName>
                                        </p:attrNameLst>
                                      </p:cBhvr>
                                      <p:to>
                                        <p:strVal val="visible"/>
                                      </p:to>
                                    </p:se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wipe(left)">
                                      <p:cBhvr>
                                        <p:cTn id="82" dur="500"/>
                                        <p:tgtEl>
                                          <p:spTgt spid="7"/>
                                        </p:tgtEl>
                                      </p:cBhvr>
                                    </p:animEffect>
                                  </p:childTnLst>
                                </p:cTn>
                              </p:par>
                            </p:childTnLst>
                          </p:cTn>
                        </p:par>
                        <p:par>
                          <p:cTn id="83" fill="hold">
                            <p:stCondLst>
                              <p:cond delay="500"/>
                            </p:stCondLst>
                            <p:childTnLst>
                              <p:par>
                                <p:cTn id="84" presetID="22" presetClass="entr" presetSubtype="2" fill="hold" nodeType="after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wipe(right)">
                                      <p:cBhvr>
                                        <p:cTn id="8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1" grpId="0" autoUpdateAnimBg="0"/>
      <p:bldP spid="2142" grpId="0" autoUpdateAnimBg="0"/>
      <p:bldP spid="2173" grpId="0"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 Box 78"/>
          <p:cNvSpPr txBox="1">
            <a:spLocks noChangeArrowheads="1"/>
          </p:cNvSpPr>
          <p:nvPr/>
        </p:nvSpPr>
        <p:spPr bwMode="auto">
          <a:xfrm>
            <a:off x="1866900" y="573088"/>
            <a:ext cx="5334000" cy="954087"/>
          </a:xfrm>
          <a:prstGeom prst="rect">
            <a:avLst/>
          </a:prstGeom>
          <a:noFill/>
          <a:ln w="9525">
            <a:noFill/>
            <a:miter lim="800000"/>
            <a:headEnd/>
            <a:tailEnd/>
          </a:ln>
        </p:spPr>
        <p:txBody>
          <a:bodyPr lIns="0" rIns="0">
            <a:spAutoFit/>
          </a:bodyPr>
          <a:lstStyle/>
          <a:p>
            <a:pPr>
              <a:spcBef>
                <a:spcPct val="50000"/>
              </a:spcBef>
            </a:pPr>
            <a:r>
              <a:rPr lang="es-ES_tradnl" sz="2800">
                <a:latin typeface="SMMedium"/>
              </a:rPr>
              <a:t>Tipos de metamorfismo dependiendo de la presión y temperatura</a:t>
            </a:r>
            <a:endParaRPr lang="es-ES_tradnl" sz="2800"/>
          </a:p>
        </p:txBody>
      </p:sp>
      <p:pic>
        <p:nvPicPr>
          <p:cNvPr id="2127" name="Picture 79" descr="C:\dibujossm\Geología 17\t17-5e.jpg"/>
          <p:cNvPicPr>
            <a:picLocks noChangeAspect="1" noChangeArrowheads="1"/>
          </p:cNvPicPr>
          <p:nvPr/>
        </p:nvPicPr>
        <p:blipFill>
          <a:blip r:embed="rId2"/>
          <a:srcRect/>
          <a:stretch>
            <a:fillRect/>
          </a:stretch>
        </p:blipFill>
        <p:spPr bwMode="auto">
          <a:xfrm>
            <a:off x="957263" y="2179638"/>
            <a:ext cx="6938962" cy="4113212"/>
          </a:xfrm>
          <a:prstGeom prst="rect">
            <a:avLst/>
          </a:prstGeom>
          <a:noFill/>
          <a:ln w="9525">
            <a:noFill/>
            <a:miter lim="800000"/>
            <a:headEnd/>
            <a:tailEnd/>
          </a:ln>
        </p:spPr>
      </p:pic>
      <p:sp>
        <p:nvSpPr>
          <p:cNvPr id="2128" name="Text Box 80"/>
          <p:cNvSpPr txBox="1">
            <a:spLocks noChangeArrowheads="1"/>
          </p:cNvSpPr>
          <p:nvPr/>
        </p:nvSpPr>
        <p:spPr bwMode="auto">
          <a:xfrm>
            <a:off x="5080000" y="5356225"/>
            <a:ext cx="1390650" cy="517525"/>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Metamorfismo de contacto</a:t>
            </a:r>
          </a:p>
        </p:txBody>
      </p:sp>
      <p:sp>
        <p:nvSpPr>
          <p:cNvPr id="2129" name="Text Box 81"/>
          <p:cNvSpPr txBox="1">
            <a:spLocks noChangeArrowheads="1"/>
          </p:cNvSpPr>
          <p:nvPr/>
        </p:nvSpPr>
        <p:spPr bwMode="auto">
          <a:xfrm>
            <a:off x="5080000" y="5867400"/>
            <a:ext cx="1390650" cy="517525"/>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Metamorfismo dinámico</a:t>
            </a:r>
          </a:p>
        </p:txBody>
      </p:sp>
      <p:grpSp>
        <p:nvGrpSpPr>
          <p:cNvPr id="2" name="Group 82"/>
          <p:cNvGrpSpPr>
            <a:grpSpLocks/>
          </p:cNvGrpSpPr>
          <p:nvPr/>
        </p:nvGrpSpPr>
        <p:grpSpPr bwMode="auto">
          <a:xfrm>
            <a:off x="6611938" y="5354638"/>
            <a:ext cx="1390650" cy="1065212"/>
            <a:chOff x="4520" y="3457"/>
            <a:chExt cx="876" cy="671"/>
          </a:xfrm>
        </p:grpSpPr>
        <p:sp>
          <p:nvSpPr>
            <p:cNvPr id="83988" name="Text Box 83"/>
            <p:cNvSpPr txBox="1">
              <a:spLocks noChangeArrowheads="1"/>
            </p:cNvSpPr>
            <p:nvPr/>
          </p:nvSpPr>
          <p:spPr bwMode="auto">
            <a:xfrm>
              <a:off x="4520" y="3457"/>
              <a:ext cx="876" cy="326"/>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Metamorfismo regional</a:t>
              </a:r>
            </a:p>
          </p:txBody>
        </p:sp>
        <p:sp>
          <p:nvSpPr>
            <p:cNvPr id="83989" name="Text Box 84"/>
            <p:cNvSpPr txBox="1">
              <a:spLocks noChangeArrowheads="1"/>
            </p:cNvSpPr>
            <p:nvPr/>
          </p:nvSpPr>
          <p:spPr bwMode="auto">
            <a:xfrm>
              <a:off x="4520" y="3802"/>
              <a:ext cx="876" cy="326"/>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Metamorfismo regional</a:t>
              </a:r>
            </a:p>
          </p:txBody>
        </p:sp>
      </p:grpSp>
      <p:grpSp>
        <p:nvGrpSpPr>
          <p:cNvPr id="3" name="Group 85"/>
          <p:cNvGrpSpPr>
            <a:grpSpLocks/>
          </p:cNvGrpSpPr>
          <p:nvPr/>
        </p:nvGrpSpPr>
        <p:grpSpPr bwMode="auto">
          <a:xfrm>
            <a:off x="1093788" y="3154363"/>
            <a:ext cx="6508750" cy="674687"/>
            <a:chOff x="1044" y="2071"/>
            <a:chExt cx="4100" cy="425"/>
          </a:xfrm>
        </p:grpSpPr>
        <p:sp>
          <p:nvSpPr>
            <p:cNvPr id="83986" name="Text Box 86"/>
            <p:cNvSpPr txBox="1">
              <a:spLocks noChangeArrowheads="1"/>
            </p:cNvSpPr>
            <p:nvPr/>
          </p:nvSpPr>
          <p:spPr bwMode="auto">
            <a:xfrm>
              <a:off x="1044" y="2304"/>
              <a:ext cx="1233" cy="192"/>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solidFill>
                    <a:schemeClr val="bg1"/>
                  </a:solidFill>
                </a:rPr>
                <a:t>Corteza oceánica</a:t>
              </a:r>
              <a:endParaRPr lang="es-ES_tradnl" sz="1400"/>
            </a:p>
          </p:txBody>
        </p:sp>
        <p:sp>
          <p:nvSpPr>
            <p:cNvPr id="83987" name="Text Box 87"/>
            <p:cNvSpPr txBox="1">
              <a:spLocks noChangeArrowheads="1"/>
            </p:cNvSpPr>
            <p:nvPr/>
          </p:nvSpPr>
          <p:spPr bwMode="auto">
            <a:xfrm>
              <a:off x="3911" y="2071"/>
              <a:ext cx="1233" cy="192"/>
            </a:xfrm>
            <a:prstGeom prst="rect">
              <a:avLst/>
            </a:prstGeom>
            <a:noFill/>
            <a:ln w="28575">
              <a:noFill/>
              <a:miter lim="800000"/>
              <a:headEnd/>
              <a:tailEnd type="none" w="lg" len="med"/>
            </a:ln>
          </p:spPr>
          <p:txBody>
            <a:bodyPr lIns="90000" tIns="46800" rIns="90000" bIns="46800" anchor="ctr">
              <a:spAutoFit/>
            </a:bodyPr>
            <a:lstStyle/>
            <a:p>
              <a:pPr algn="ctr">
                <a:spcBef>
                  <a:spcPct val="50000"/>
                </a:spcBef>
              </a:pPr>
              <a:r>
                <a:rPr lang="es-ES_tradnl" sz="1400"/>
                <a:t>Corteza continental</a:t>
              </a:r>
            </a:p>
          </p:txBody>
        </p:sp>
      </p:grpSp>
      <p:sp>
        <p:nvSpPr>
          <p:cNvPr id="2136" name="Text Box 88"/>
          <p:cNvSpPr txBox="1">
            <a:spLocks noChangeArrowheads="1"/>
          </p:cNvSpPr>
          <p:nvPr/>
        </p:nvSpPr>
        <p:spPr bwMode="auto">
          <a:xfrm>
            <a:off x="382588" y="1263650"/>
            <a:ext cx="2979737" cy="115570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El </a:t>
            </a:r>
            <a:r>
              <a:rPr lang="es-ES_tradnl" sz="1400">
                <a:solidFill>
                  <a:srgbClr val="F13319"/>
                </a:solidFill>
              </a:rPr>
              <a:t>metamorfismo dinámico</a:t>
            </a:r>
            <a:r>
              <a:rPr lang="es-ES_tradnl" sz="1400"/>
              <a:t> se produce como consecuencia de un incremento de la presión, sin que la temperatura alcance valores importantes.</a:t>
            </a:r>
          </a:p>
        </p:txBody>
      </p:sp>
      <p:sp>
        <p:nvSpPr>
          <p:cNvPr id="2137" name="Line 89"/>
          <p:cNvSpPr>
            <a:spLocks noChangeShapeType="1"/>
          </p:cNvSpPr>
          <p:nvPr/>
        </p:nvSpPr>
        <p:spPr bwMode="auto">
          <a:xfrm>
            <a:off x="2081213" y="2265363"/>
            <a:ext cx="1041400" cy="1304925"/>
          </a:xfrm>
          <a:prstGeom prst="line">
            <a:avLst/>
          </a:prstGeom>
          <a:noFill/>
          <a:ln w="19050">
            <a:solidFill>
              <a:schemeClr val="tx2"/>
            </a:solidFill>
            <a:round/>
            <a:headEnd/>
            <a:tailEnd type="triangle" w="lg" len="med"/>
          </a:ln>
        </p:spPr>
        <p:txBody>
          <a:bodyPr wrap="none" lIns="90000" tIns="46800" rIns="90000" bIns="46800" anchor="ctr">
            <a:spAutoFit/>
          </a:bodyPr>
          <a:lstStyle/>
          <a:p>
            <a:endParaRPr lang="es-ES"/>
          </a:p>
        </p:txBody>
      </p:sp>
      <p:sp>
        <p:nvSpPr>
          <p:cNvPr id="2138" name="Text Box 90"/>
          <p:cNvSpPr txBox="1">
            <a:spLocks noChangeArrowheads="1"/>
          </p:cNvSpPr>
          <p:nvPr/>
        </p:nvSpPr>
        <p:spPr bwMode="auto">
          <a:xfrm>
            <a:off x="5859463" y="1203325"/>
            <a:ext cx="3036887" cy="115570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El </a:t>
            </a:r>
            <a:r>
              <a:rPr lang="es-ES_tradnl" sz="1400">
                <a:solidFill>
                  <a:srgbClr val="F13319"/>
                </a:solidFill>
              </a:rPr>
              <a:t>metamorfismo de contacto</a:t>
            </a:r>
            <a:r>
              <a:rPr lang="es-ES_tradnl" sz="1400"/>
              <a:t> se produce como consecuencia de un incremento de la temperatura sin que la presión alcance valores importantes.</a:t>
            </a:r>
          </a:p>
        </p:txBody>
      </p:sp>
      <p:sp>
        <p:nvSpPr>
          <p:cNvPr id="2139" name="Text Box 91"/>
          <p:cNvSpPr txBox="1">
            <a:spLocks noChangeArrowheads="1"/>
          </p:cNvSpPr>
          <p:nvPr/>
        </p:nvSpPr>
        <p:spPr bwMode="auto">
          <a:xfrm>
            <a:off x="354013" y="4491038"/>
            <a:ext cx="3227387" cy="730250"/>
          </a:xfrm>
          <a:prstGeom prst="rect">
            <a:avLst/>
          </a:prstGeom>
          <a:noFill/>
          <a:ln w="28575">
            <a:noFill/>
            <a:miter lim="800000"/>
            <a:headEnd/>
            <a:tailEnd type="none" w="lg" len="med"/>
          </a:ln>
        </p:spPr>
        <p:txBody>
          <a:bodyPr lIns="90000" tIns="46800" rIns="90000" bIns="46800" anchor="ctr">
            <a:spAutoFit/>
          </a:bodyPr>
          <a:lstStyle/>
          <a:p>
            <a:pPr>
              <a:spcBef>
                <a:spcPct val="50000"/>
              </a:spcBef>
            </a:pPr>
            <a:r>
              <a:rPr lang="es-ES_tradnl" sz="1400"/>
              <a:t>El </a:t>
            </a:r>
            <a:r>
              <a:rPr lang="es-ES_tradnl" sz="1400">
                <a:solidFill>
                  <a:srgbClr val="F13319"/>
                </a:solidFill>
              </a:rPr>
              <a:t>metamorfismo regional</a:t>
            </a:r>
            <a:r>
              <a:rPr lang="es-ES_tradnl" sz="1400"/>
              <a:t> se produce como consecuencia de un incremento simultáneo de presión y temperatura.</a:t>
            </a:r>
          </a:p>
        </p:txBody>
      </p:sp>
      <p:grpSp>
        <p:nvGrpSpPr>
          <p:cNvPr id="4" name="Group 92"/>
          <p:cNvGrpSpPr>
            <a:grpSpLocks/>
          </p:cNvGrpSpPr>
          <p:nvPr/>
        </p:nvGrpSpPr>
        <p:grpSpPr bwMode="auto">
          <a:xfrm>
            <a:off x="4938713" y="2317750"/>
            <a:ext cx="1341437" cy="706438"/>
            <a:chOff x="3466" y="1544"/>
            <a:chExt cx="845" cy="445"/>
          </a:xfrm>
        </p:grpSpPr>
        <p:sp>
          <p:nvSpPr>
            <p:cNvPr id="83984" name="Line 93"/>
            <p:cNvSpPr>
              <a:spLocks noChangeShapeType="1"/>
            </p:cNvSpPr>
            <p:nvPr/>
          </p:nvSpPr>
          <p:spPr bwMode="auto">
            <a:xfrm flipH="1">
              <a:off x="3466" y="1544"/>
              <a:ext cx="845" cy="367"/>
            </a:xfrm>
            <a:prstGeom prst="line">
              <a:avLst/>
            </a:prstGeom>
            <a:noFill/>
            <a:ln w="19050">
              <a:solidFill>
                <a:schemeClr val="tx2"/>
              </a:solidFill>
              <a:round/>
              <a:headEnd/>
              <a:tailEnd type="triangle" w="lg" len="med"/>
            </a:ln>
          </p:spPr>
          <p:txBody>
            <a:bodyPr wrap="none" lIns="90000" tIns="46800" rIns="90000" bIns="46800" anchor="ctr">
              <a:spAutoFit/>
            </a:bodyPr>
            <a:lstStyle/>
            <a:p>
              <a:endParaRPr lang="es-ES"/>
            </a:p>
          </p:txBody>
        </p:sp>
        <p:sp>
          <p:nvSpPr>
            <p:cNvPr id="83985" name="Line 94"/>
            <p:cNvSpPr>
              <a:spLocks noChangeShapeType="1"/>
            </p:cNvSpPr>
            <p:nvPr/>
          </p:nvSpPr>
          <p:spPr bwMode="auto">
            <a:xfrm flipH="1">
              <a:off x="3922" y="1544"/>
              <a:ext cx="389" cy="445"/>
            </a:xfrm>
            <a:prstGeom prst="line">
              <a:avLst/>
            </a:prstGeom>
            <a:noFill/>
            <a:ln w="19050">
              <a:solidFill>
                <a:schemeClr val="tx2"/>
              </a:solidFill>
              <a:round/>
              <a:headEnd/>
              <a:tailEnd type="triangle" w="lg" len="med"/>
            </a:ln>
          </p:spPr>
          <p:txBody>
            <a:bodyPr wrap="none" lIns="90000" tIns="46800" rIns="90000" bIns="46800" anchor="ctr">
              <a:spAutoFit/>
            </a:bodyPr>
            <a:lstStyle/>
            <a:p>
              <a:endParaRPr lang="es-ES"/>
            </a:p>
          </p:txBody>
        </p:sp>
      </p:grpSp>
      <p:grpSp>
        <p:nvGrpSpPr>
          <p:cNvPr id="5" name="Group 95"/>
          <p:cNvGrpSpPr>
            <a:grpSpLocks/>
          </p:cNvGrpSpPr>
          <p:nvPr/>
        </p:nvGrpSpPr>
        <p:grpSpPr bwMode="auto">
          <a:xfrm>
            <a:off x="3405188" y="3659188"/>
            <a:ext cx="1568450" cy="1004887"/>
            <a:chOff x="2500" y="2389"/>
            <a:chExt cx="988" cy="633"/>
          </a:xfrm>
        </p:grpSpPr>
        <p:sp>
          <p:nvSpPr>
            <p:cNvPr id="83982" name="Line 96"/>
            <p:cNvSpPr>
              <a:spLocks noChangeShapeType="1"/>
            </p:cNvSpPr>
            <p:nvPr/>
          </p:nvSpPr>
          <p:spPr bwMode="auto">
            <a:xfrm flipV="1">
              <a:off x="2511" y="2389"/>
              <a:ext cx="733" cy="633"/>
            </a:xfrm>
            <a:prstGeom prst="line">
              <a:avLst/>
            </a:prstGeom>
            <a:noFill/>
            <a:ln w="19050">
              <a:solidFill>
                <a:schemeClr val="tx2"/>
              </a:solidFill>
              <a:round/>
              <a:headEnd/>
              <a:tailEnd type="triangle" w="lg" len="med"/>
            </a:ln>
          </p:spPr>
          <p:txBody>
            <a:bodyPr wrap="none" lIns="90000" tIns="46800" rIns="90000" bIns="46800" anchor="ctr">
              <a:spAutoFit/>
            </a:bodyPr>
            <a:lstStyle/>
            <a:p>
              <a:endParaRPr lang="es-ES"/>
            </a:p>
          </p:txBody>
        </p:sp>
        <p:sp>
          <p:nvSpPr>
            <p:cNvPr id="83983" name="Line 97"/>
            <p:cNvSpPr>
              <a:spLocks noChangeShapeType="1"/>
            </p:cNvSpPr>
            <p:nvPr/>
          </p:nvSpPr>
          <p:spPr bwMode="auto">
            <a:xfrm flipV="1">
              <a:off x="2500" y="2655"/>
              <a:ext cx="988" cy="367"/>
            </a:xfrm>
            <a:prstGeom prst="line">
              <a:avLst/>
            </a:prstGeom>
            <a:noFill/>
            <a:ln w="19050">
              <a:solidFill>
                <a:schemeClr val="tx2"/>
              </a:solidFill>
              <a:round/>
              <a:headEnd/>
              <a:tailEnd type="triangle" w="lg" len="med"/>
            </a:ln>
          </p:spPr>
          <p:txBody>
            <a:bodyPr wrap="none" lIns="90000" tIns="46800" rIns="90000" bIns="46800" anchor="ctr">
              <a:spAutoFit/>
            </a:bodyPr>
            <a:lstStyle/>
            <a:p>
              <a:endParaRPr lang="es-E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1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3" presetClass="entr" presetSubtype="16"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17" presetClass="entr" presetSubtype="1" fill="hold" grpId="0" nodeType="clickEffect">
                                  <p:stCondLst>
                                    <p:cond delay="0"/>
                                  </p:stCondLst>
                                  <p:childTnLst>
                                    <p:set>
                                      <p:cBhvr>
                                        <p:cTn id="16" dur="1" fill="hold">
                                          <p:stCondLst>
                                            <p:cond delay="0"/>
                                          </p:stCondLst>
                                        </p:cTn>
                                        <p:tgtEl>
                                          <p:spTgt spid="2138"/>
                                        </p:tgtEl>
                                        <p:attrNameLst>
                                          <p:attrName>style.visibility</p:attrName>
                                        </p:attrNameLst>
                                      </p:cBhvr>
                                      <p:to>
                                        <p:strVal val="visible"/>
                                      </p:to>
                                    </p:set>
                                    <p:anim calcmode="lin" valueType="num">
                                      <p:cBhvr>
                                        <p:cTn id="17" dur="500" fill="hold"/>
                                        <p:tgtEl>
                                          <p:spTgt spid="2138"/>
                                        </p:tgtEl>
                                        <p:attrNameLst>
                                          <p:attrName>ppt_x</p:attrName>
                                        </p:attrNameLst>
                                      </p:cBhvr>
                                      <p:tavLst>
                                        <p:tav tm="0">
                                          <p:val>
                                            <p:strVal val="#ppt_x"/>
                                          </p:val>
                                        </p:tav>
                                        <p:tav tm="100000">
                                          <p:val>
                                            <p:strVal val="#ppt_x"/>
                                          </p:val>
                                        </p:tav>
                                      </p:tavLst>
                                    </p:anim>
                                    <p:anim calcmode="lin" valueType="num">
                                      <p:cBhvr>
                                        <p:cTn id="18" dur="500" fill="hold"/>
                                        <p:tgtEl>
                                          <p:spTgt spid="2138"/>
                                        </p:tgtEl>
                                        <p:attrNameLst>
                                          <p:attrName>ppt_y</p:attrName>
                                        </p:attrNameLst>
                                      </p:cBhvr>
                                      <p:tavLst>
                                        <p:tav tm="0">
                                          <p:val>
                                            <p:strVal val="#ppt_y-#ppt_h/2"/>
                                          </p:val>
                                        </p:tav>
                                        <p:tav tm="100000">
                                          <p:val>
                                            <p:strVal val="#ppt_y"/>
                                          </p:val>
                                        </p:tav>
                                      </p:tavLst>
                                    </p:anim>
                                    <p:anim calcmode="lin" valueType="num">
                                      <p:cBhvr>
                                        <p:cTn id="19" dur="500" fill="hold"/>
                                        <p:tgtEl>
                                          <p:spTgt spid="2138"/>
                                        </p:tgtEl>
                                        <p:attrNameLst>
                                          <p:attrName>ppt_w</p:attrName>
                                        </p:attrNameLst>
                                      </p:cBhvr>
                                      <p:tavLst>
                                        <p:tav tm="0">
                                          <p:val>
                                            <p:strVal val="#ppt_w"/>
                                          </p:val>
                                        </p:tav>
                                        <p:tav tm="100000">
                                          <p:val>
                                            <p:strVal val="#ppt_w"/>
                                          </p:val>
                                        </p:tav>
                                      </p:tavLst>
                                    </p:anim>
                                    <p:anim calcmode="lin" valueType="num">
                                      <p:cBhvr>
                                        <p:cTn id="20" dur="500" fill="hold"/>
                                        <p:tgtEl>
                                          <p:spTgt spid="2138"/>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strips(downLeft)">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499"/>
                                          </p:stCondLst>
                                        </p:cTn>
                                        <p:tgtEl>
                                          <p:spTgt spid="2128"/>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7" presetClass="entr" presetSubtype="1" fill="hold" grpId="0" nodeType="clickEffect">
                                  <p:stCondLst>
                                    <p:cond delay="0"/>
                                  </p:stCondLst>
                                  <p:childTnLst>
                                    <p:set>
                                      <p:cBhvr>
                                        <p:cTn id="33" dur="1" fill="hold">
                                          <p:stCondLst>
                                            <p:cond delay="0"/>
                                          </p:stCondLst>
                                        </p:cTn>
                                        <p:tgtEl>
                                          <p:spTgt spid="2136"/>
                                        </p:tgtEl>
                                        <p:attrNameLst>
                                          <p:attrName>style.visibility</p:attrName>
                                        </p:attrNameLst>
                                      </p:cBhvr>
                                      <p:to>
                                        <p:strVal val="visible"/>
                                      </p:to>
                                    </p:set>
                                    <p:anim calcmode="lin" valueType="num">
                                      <p:cBhvr>
                                        <p:cTn id="34" dur="500" fill="hold"/>
                                        <p:tgtEl>
                                          <p:spTgt spid="2136"/>
                                        </p:tgtEl>
                                        <p:attrNameLst>
                                          <p:attrName>ppt_x</p:attrName>
                                        </p:attrNameLst>
                                      </p:cBhvr>
                                      <p:tavLst>
                                        <p:tav tm="0">
                                          <p:val>
                                            <p:strVal val="#ppt_x"/>
                                          </p:val>
                                        </p:tav>
                                        <p:tav tm="100000">
                                          <p:val>
                                            <p:strVal val="#ppt_x"/>
                                          </p:val>
                                        </p:tav>
                                      </p:tavLst>
                                    </p:anim>
                                    <p:anim calcmode="lin" valueType="num">
                                      <p:cBhvr>
                                        <p:cTn id="35" dur="500" fill="hold"/>
                                        <p:tgtEl>
                                          <p:spTgt spid="2136"/>
                                        </p:tgtEl>
                                        <p:attrNameLst>
                                          <p:attrName>ppt_y</p:attrName>
                                        </p:attrNameLst>
                                      </p:cBhvr>
                                      <p:tavLst>
                                        <p:tav tm="0">
                                          <p:val>
                                            <p:strVal val="#ppt_y-#ppt_h/2"/>
                                          </p:val>
                                        </p:tav>
                                        <p:tav tm="100000">
                                          <p:val>
                                            <p:strVal val="#ppt_y"/>
                                          </p:val>
                                        </p:tav>
                                      </p:tavLst>
                                    </p:anim>
                                    <p:anim calcmode="lin" valueType="num">
                                      <p:cBhvr>
                                        <p:cTn id="36" dur="500" fill="hold"/>
                                        <p:tgtEl>
                                          <p:spTgt spid="2136"/>
                                        </p:tgtEl>
                                        <p:attrNameLst>
                                          <p:attrName>ppt_w</p:attrName>
                                        </p:attrNameLst>
                                      </p:cBhvr>
                                      <p:tavLst>
                                        <p:tav tm="0">
                                          <p:val>
                                            <p:strVal val="#ppt_w"/>
                                          </p:val>
                                        </p:tav>
                                        <p:tav tm="100000">
                                          <p:val>
                                            <p:strVal val="#ppt_w"/>
                                          </p:val>
                                        </p:tav>
                                      </p:tavLst>
                                    </p:anim>
                                    <p:anim calcmode="lin" valueType="num">
                                      <p:cBhvr>
                                        <p:cTn id="37" dur="500" fill="hold"/>
                                        <p:tgtEl>
                                          <p:spTgt spid="2136"/>
                                        </p:tgtEl>
                                        <p:attrNameLst>
                                          <p:attrName>ppt_h</p:attrName>
                                        </p:attrNameLst>
                                      </p:cBhvr>
                                      <p:tavLst>
                                        <p:tav tm="0">
                                          <p:val>
                                            <p:flt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18" presetClass="entr" presetSubtype="6" fill="hold" grpId="0" nodeType="clickEffect">
                                  <p:stCondLst>
                                    <p:cond delay="0"/>
                                  </p:stCondLst>
                                  <p:childTnLst>
                                    <p:set>
                                      <p:cBhvr>
                                        <p:cTn id="41" dur="1" fill="hold">
                                          <p:stCondLst>
                                            <p:cond delay="0"/>
                                          </p:stCondLst>
                                        </p:cTn>
                                        <p:tgtEl>
                                          <p:spTgt spid="2137"/>
                                        </p:tgtEl>
                                        <p:attrNameLst>
                                          <p:attrName>style.visibility</p:attrName>
                                        </p:attrNameLst>
                                      </p:cBhvr>
                                      <p:to>
                                        <p:strVal val="visible"/>
                                      </p:to>
                                    </p:set>
                                    <p:animEffect transition="in" filter="strips(downRight)">
                                      <p:cBhvr>
                                        <p:cTn id="42" dur="500"/>
                                        <p:tgtEl>
                                          <p:spTgt spid="2137"/>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212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7" presetClass="entr" presetSubtype="1" fill="hold" grpId="0" nodeType="clickEffect">
                                  <p:stCondLst>
                                    <p:cond delay="0"/>
                                  </p:stCondLst>
                                  <p:childTnLst>
                                    <p:set>
                                      <p:cBhvr>
                                        <p:cTn id="50" dur="1" fill="hold">
                                          <p:stCondLst>
                                            <p:cond delay="0"/>
                                          </p:stCondLst>
                                        </p:cTn>
                                        <p:tgtEl>
                                          <p:spTgt spid="2139"/>
                                        </p:tgtEl>
                                        <p:attrNameLst>
                                          <p:attrName>style.visibility</p:attrName>
                                        </p:attrNameLst>
                                      </p:cBhvr>
                                      <p:to>
                                        <p:strVal val="visible"/>
                                      </p:to>
                                    </p:set>
                                    <p:anim calcmode="lin" valueType="num">
                                      <p:cBhvr>
                                        <p:cTn id="51" dur="500" fill="hold"/>
                                        <p:tgtEl>
                                          <p:spTgt spid="2139"/>
                                        </p:tgtEl>
                                        <p:attrNameLst>
                                          <p:attrName>ppt_x</p:attrName>
                                        </p:attrNameLst>
                                      </p:cBhvr>
                                      <p:tavLst>
                                        <p:tav tm="0">
                                          <p:val>
                                            <p:strVal val="#ppt_x"/>
                                          </p:val>
                                        </p:tav>
                                        <p:tav tm="100000">
                                          <p:val>
                                            <p:strVal val="#ppt_x"/>
                                          </p:val>
                                        </p:tav>
                                      </p:tavLst>
                                    </p:anim>
                                    <p:anim calcmode="lin" valueType="num">
                                      <p:cBhvr>
                                        <p:cTn id="52" dur="500" fill="hold"/>
                                        <p:tgtEl>
                                          <p:spTgt spid="2139"/>
                                        </p:tgtEl>
                                        <p:attrNameLst>
                                          <p:attrName>ppt_y</p:attrName>
                                        </p:attrNameLst>
                                      </p:cBhvr>
                                      <p:tavLst>
                                        <p:tav tm="0">
                                          <p:val>
                                            <p:strVal val="#ppt_y-#ppt_h/2"/>
                                          </p:val>
                                        </p:tav>
                                        <p:tav tm="100000">
                                          <p:val>
                                            <p:strVal val="#ppt_y"/>
                                          </p:val>
                                        </p:tav>
                                      </p:tavLst>
                                    </p:anim>
                                    <p:anim calcmode="lin" valueType="num">
                                      <p:cBhvr>
                                        <p:cTn id="53" dur="500" fill="hold"/>
                                        <p:tgtEl>
                                          <p:spTgt spid="2139"/>
                                        </p:tgtEl>
                                        <p:attrNameLst>
                                          <p:attrName>ppt_w</p:attrName>
                                        </p:attrNameLst>
                                      </p:cBhvr>
                                      <p:tavLst>
                                        <p:tav tm="0">
                                          <p:val>
                                            <p:strVal val="#ppt_w"/>
                                          </p:val>
                                        </p:tav>
                                        <p:tav tm="100000">
                                          <p:val>
                                            <p:strVal val="#ppt_w"/>
                                          </p:val>
                                        </p:tav>
                                      </p:tavLst>
                                    </p:anim>
                                    <p:anim calcmode="lin" valueType="num">
                                      <p:cBhvr>
                                        <p:cTn id="54" dur="500" fill="hold"/>
                                        <p:tgtEl>
                                          <p:spTgt spid="2139"/>
                                        </p:tgtEl>
                                        <p:attrNameLst>
                                          <p:attrName>ppt_h</p:attrName>
                                        </p:attrNameLst>
                                      </p:cBhvr>
                                      <p:tavLst>
                                        <p:tav tm="0">
                                          <p:val>
                                            <p:fltVal val="0"/>
                                          </p:val>
                                        </p:tav>
                                        <p:tav tm="100000">
                                          <p:val>
                                            <p:strVal val="#ppt_h"/>
                                          </p:val>
                                        </p:tav>
                                      </p:tavLst>
                                    </p:anim>
                                  </p:childTnLst>
                                </p:cTn>
                              </p:par>
                            </p:childTnLst>
                          </p:cTn>
                        </p:par>
                      </p:childTnLst>
                    </p:cTn>
                  </p:par>
                  <p:par>
                    <p:cTn id="55" fill="hold">
                      <p:stCondLst>
                        <p:cond delay="indefinite"/>
                      </p:stCondLst>
                      <p:childTnLst>
                        <p:par>
                          <p:cTn id="56" fill="hold">
                            <p:stCondLst>
                              <p:cond delay="0"/>
                            </p:stCondLst>
                            <p:childTnLst>
                              <p:par>
                                <p:cTn id="57" presetID="18" presetClass="entr" presetSubtype="3" fill="hold" nodeType="click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strips(upRight)">
                                      <p:cBhvr>
                                        <p:cTn id="59" dur="500"/>
                                        <p:tgtEl>
                                          <p:spTgt spid="5"/>
                                        </p:tgtEl>
                                      </p:cBhvr>
                                    </p:animEffec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8" grpId="0" autoUpdateAnimBg="0"/>
      <p:bldP spid="2129" grpId="0" autoUpdateAnimBg="0"/>
      <p:bldP spid="2136" grpId="0" autoUpdateAnimBg="0"/>
      <p:bldP spid="2137" grpId="0" animBg="1"/>
      <p:bldP spid="2138" grpId="0" autoUpdateAnimBg="0"/>
      <p:bldP spid="2139" grpId="0"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65"/>
          <p:cNvSpPr txBox="1">
            <a:spLocks noChangeArrowheads="1"/>
          </p:cNvSpPr>
          <p:nvPr/>
        </p:nvSpPr>
        <p:spPr bwMode="auto">
          <a:xfrm>
            <a:off x="7239000" y="309563"/>
            <a:ext cx="1828800" cy="242887"/>
          </a:xfrm>
          <a:prstGeom prst="rect">
            <a:avLst/>
          </a:prstGeom>
          <a:noFill/>
          <a:ln w="9525">
            <a:noFill/>
            <a:miter lim="800000"/>
            <a:headEnd/>
            <a:tailEnd/>
          </a:ln>
        </p:spPr>
        <p:txBody>
          <a:bodyPr>
            <a:spAutoFit/>
          </a:bodyPr>
          <a:lstStyle/>
          <a:p>
            <a:pPr algn="ctr">
              <a:lnSpc>
                <a:spcPts val="1000"/>
              </a:lnSpc>
              <a:spcBef>
                <a:spcPct val="50000"/>
              </a:spcBef>
            </a:pPr>
            <a:r>
              <a:rPr lang="es-ES_tradnl" sz="1300">
                <a:latin typeface="SMMedium"/>
              </a:rPr>
              <a:t>B</a:t>
            </a:r>
            <a:endParaRPr lang="es-ES_tradnl" sz="1400">
              <a:latin typeface="SMMedium"/>
            </a:endParaRPr>
          </a:p>
        </p:txBody>
      </p:sp>
      <p:sp>
        <p:nvSpPr>
          <p:cNvPr id="84995" name="Text Box 78"/>
          <p:cNvSpPr txBox="1">
            <a:spLocks noChangeArrowheads="1"/>
          </p:cNvSpPr>
          <p:nvPr/>
        </p:nvSpPr>
        <p:spPr bwMode="auto">
          <a:xfrm>
            <a:off x="2000250" y="714375"/>
            <a:ext cx="4976813" cy="523875"/>
          </a:xfrm>
          <a:prstGeom prst="rect">
            <a:avLst/>
          </a:prstGeom>
          <a:noFill/>
          <a:ln w="9525">
            <a:noFill/>
            <a:miter lim="800000"/>
            <a:headEnd/>
            <a:tailEnd/>
          </a:ln>
        </p:spPr>
        <p:txBody>
          <a:bodyPr>
            <a:spAutoFit/>
          </a:bodyPr>
          <a:lstStyle/>
          <a:p>
            <a:pPr>
              <a:spcBef>
                <a:spcPct val="50000"/>
              </a:spcBef>
            </a:pPr>
            <a:r>
              <a:rPr lang="es-ES_tradnl" sz="2800">
                <a:latin typeface="SMMedium"/>
              </a:rPr>
              <a:t>       Origen del vulcanismo intraplaca</a:t>
            </a:r>
            <a:endParaRPr lang="es-ES_tradnl" sz="2800"/>
          </a:p>
        </p:txBody>
      </p:sp>
      <p:pic>
        <p:nvPicPr>
          <p:cNvPr id="2127" name="Picture 79" descr="C:\dibujossm\Geología 17\t17-8a.jpg"/>
          <p:cNvPicPr>
            <a:picLocks noChangeAspect="1" noChangeArrowheads="1"/>
          </p:cNvPicPr>
          <p:nvPr/>
        </p:nvPicPr>
        <p:blipFill>
          <a:blip r:embed="rId3"/>
          <a:srcRect/>
          <a:stretch>
            <a:fillRect/>
          </a:stretch>
        </p:blipFill>
        <p:spPr bwMode="auto">
          <a:xfrm>
            <a:off x="573088" y="2630488"/>
            <a:ext cx="4103687" cy="3846512"/>
          </a:xfrm>
          <a:prstGeom prst="rect">
            <a:avLst/>
          </a:prstGeom>
          <a:noFill/>
          <a:ln w="9525">
            <a:noFill/>
            <a:miter lim="800000"/>
            <a:headEnd/>
            <a:tailEnd/>
          </a:ln>
        </p:spPr>
      </p:pic>
      <p:sp>
        <p:nvSpPr>
          <p:cNvPr id="2128" name="Text Box 80"/>
          <p:cNvSpPr txBox="1">
            <a:spLocks noChangeArrowheads="1"/>
          </p:cNvSpPr>
          <p:nvPr/>
        </p:nvSpPr>
        <p:spPr bwMode="auto">
          <a:xfrm>
            <a:off x="1049338" y="1086998"/>
            <a:ext cx="7291387" cy="586957"/>
          </a:xfrm>
          <a:prstGeom prst="rect">
            <a:avLst/>
          </a:prstGeom>
          <a:noFill/>
          <a:ln w="19050">
            <a:noFill/>
            <a:miter lim="800000"/>
            <a:headEnd/>
            <a:tailEnd type="none" w="lg" len="med"/>
          </a:ln>
        </p:spPr>
        <p:txBody>
          <a:bodyPr wrap="square" lIns="90000" tIns="46800" rIns="90000" bIns="46800" anchor="ctr">
            <a:spAutoFit/>
          </a:bodyPr>
          <a:lstStyle/>
          <a:p>
            <a:pPr>
              <a:spcBef>
                <a:spcPct val="50000"/>
              </a:spcBef>
            </a:pPr>
            <a:r>
              <a:rPr lang="es-ES_tradnl" sz="1600"/>
              <a:t>El vulcanismo que se localiza en zonas alejadas de los bordes de las placas puede tener un doble origen.</a:t>
            </a:r>
          </a:p>
        </p:txBody>
      </p:sp>
      <p:sp>
        <p:nvSpPr>
          <p:cNvPr id="2129" name="Text Box 81"/>
          <p:cNvSpPr txBox="1">
            <a:spLocks noChangeArrowheads="1"/>
          </p:cNvSpPr>
          <p:nvPr/>
        </p:nvSpPr>
        <p:spPr bwMode="auto">
          <a:xfrm>
            <a:off x="6124575" y="2025650"/>
            <a:ext cx="2292350" cy="336550"/>
          </a:xfrm>
          <a:prstGeom prst="rect">
            <a:avLst/>
          </a:prstGeom>
          <a:solidFill>
            <a:srgbClr val="FFDD4F"/>
          </a:solidFill>
          <a:ln w="19050">
            <a:noFill/>
            <a:miter lim="800000"/>
            <a:headEnd/>
            <a:tailEnd type="none" w="lg" len="med"/>
          </a:ln>
        </p:spPr>
        <p:txBody>
          <a:bodyPr lIns="90000" tIns="46800" rIns="90000" bIns="46800" anchor="ctr">
            <a:spAutoFit/>
          </a:bodyPr>
          <a:lstStyle/>
          <a:p>
            <a:pPr>
              <a:spcBef>
                <a:spcPct val="50000"/>
              </a:spcBef>
            </a:pPr>
            <a:r>
              <a:rPr lang="es-ES_tradnl" sz="1600"/>
              <a:t>PUNTO CALIENTE</a:t>
            </a:r>
          </a:p>
        </p:txBody>
      </p:sp>
      <p:sp>
        <p:nvSpPr>
          <p:cNvPr id="2130" name="Text Box 82"/>
          <p:cNvSpPr txBox="1">
            <a:spLocks noChangeArrowheads="1"/>
          </p:cNvSpPr>
          <p:nvPr/>
        </p:nvSpPr>
        <p:spPr bwMode="auto">
          <a:xfrm>
            <a:off x="6184900" y="3838575"/>
            <a:ext cx="2292350" cy="336550"/>
          </a:xfrm>
          <a:prstGeom prst="rect">
            <a:avLst/>
          </a:prstGeom>
          <a:solidFill>
            <a:srgbClr val="FFDD4F"/>
          </a:solidFill>
          <a:ln w="19050">
            <a:noFill/>
            <a:miter lim="800000"/>
            <a:headEnd/>
            <a:tailEnd type="none" w="lg" len="med"/>
          </a:ln>
        </p:spPr>
        <p:txBody>
          <a:bodyPr lIns="90000" tIns="46800" rIns="90000" bIns="46800" anchor="ctr">
            <a:spAutoFit/>
          </a:bodyPr>
          <a:lstStyle/>
          <a:p>
            <a:pPr>
              <a:spcBef>
                <a:spcPct val="50000"/>
              </a:spcBef>
            </a:pPr>
            <a:r>
              <a:rPr lang="es-ES_tradnl" sz="1600"/>
              <a:t>ORIGEN TECTÓNICO</a:t>
            </a:r>
          </a:p>
        </p:txBody>
      </p:sp>
      <p:sp>
        <p:nvSpPr>
          <p:cNvPr id="2131" name="Text Box 83"/>
          <p:cNvSpPr txBox="1">
            <a:spLocks noChangeArrowheads="1"/>
          </p:cNvSpPr>
          <p:nvPr/>
        </p:nvSpPr>
        <p:spPr bwMode="auto">
          <a:xfrm>
            <a:off x="6113463" y="2474913"/>
            <a:ext cx="2774950" cy="517525"/>
          </a:xfrm>
          <a:prstGeom prst="rect">
            <a:avLst/>
          </a:prstGeom>
          <a:noFill/>
          <a:ln w="19050">
            <a:noFill/>
            <a:miter lim="800000"/>
            <a:headEnd/>
            <a:tailEnd type="none" w="lg" len="med"/>
          </a:ln>
        </p:spPr>
        <p:txBody>
          <a:bodyPr lIns="18000" tIns="46800" rIns="18000" bIns="46800" anchor="ctr">
            <a:spAutoFit/>
          </a:bodyPr>
          <a:lstStyle/>
          <a:p>
            <a:pPr>
              <a:spcBef>
                <a:spcPct val="50000"/>
              </a:spcBef>
            </a:pPr>
            <a:r>
              <a:rPr lang="es-ES_tradnl" sz="1400"/>
              <a:t>Es la manifestación, en superficie, de las </a:t>
            </a:r>
            <a:r>
              <a:rPr lang="es-ES_tradnl" sz="1400">
                <a:solidFill>
                  <a:srgbClr val="F13319"/>
                </a:solidFill>
              </a:rPr>
              <a:t>plumas mantélicas</a:t>
            </a:r>
            <a:r>
              <a:rPr lang="es-ES_tradnl" sz="1400"/>
              <a:t>.</a:t>
            </a:r>
          </a:p>
        </p:txBody>
      </p:sp>
      <p:sp>
        <p:nvSpPr>
          <p:cNvPr id="2132" name="Text Box 84"/>
          <p:cNvSpPr txBox="1">
            <a:spLocks noChangeArrowheads="1"/>
          </p:cNvSpPr>
          <p:nvPr/>
        </p:nvSpPr>
        <p:spPr bwMode="auto">
          <a:xfrm>
            <a:off x="6122988" y="4221163"/>
            <a:ext cx="2735262" cy="1368425"/>
          </a:xfrm>
          <a:prstGeom prst="rect">
            <a:avLst/>
          </a:prstGeom>
          <a:noFill/>
          <a:ln w="19050">
            <a:noFill/>
            <a:miter lim="800000"/>
            <a:headEnd/>
            <a:tailEnd type="none" w="lg" len="med"/>
          </a:ln>
        </p:spPr>
        <p:txBody>
          <a:bodyPr lIns="90000" tIns="46800" rIns="90000" bIns="46800" anchor="ctr">
            <a:spAutoFit/>
          </a:bodyPr>
          <a:lstStyle/>
          <a:p>
            <a:pPr>
              <a:spcBef>
                <a:spcPct val="50000"/>
              </a:spcBef>
            </a:pPr>
            <a:r>
              <a:rPr lang="es-ES_tradnl" sz="1400"/>
              <a:t>La formación de fracturas en la litosfera puede reducir la presión que soportan los materiales situados en su base. Esto favorece la formación de magmas.</a:t>
            </a:r>
          </a:p>
        </p:txBody>
      </p:sp>
      <p:sp>
        <p:nvSpPr>
          <p:cNvPr id="2133" name="Text Box 85"/>
          <p:cNvSpPr txBox="1">
            <a:spLocks noChangeArrowheads="1"/>
          </p:cNvSpPr>
          <p:nvPr/>
        </p:nvSpPr>
        <p:spPr bwMode="auto">
          <a:xfrm>
            <a:off x="1793875" y="2306638"/>
            <a:ext cx="1322388" cy="517525"/>
          </a:xfrm>
          <a:prstGeom prst="rect">
            <a:avLst/>
          </a:prstGeom>
          <a:noFill/>
          <a:ln w="19050">
            <a:noFill/>
            <a:miter lim="800000"/>
            <a:headEnd/>
            <a:tailEnd type="none" w="lg" len="med"/>
          </a:ln>
        </p:spPr>
        <p:txBody>
          <a:bodyPr lIns="90000" tIns="46800" rIns="90000" bIns="46800" anchor="ctr">
            <a:spAutoFit/>
          </a:bodyPr>
          <a:lstStyle/>
          <a:p>
            <a:pPr algn="ctr">
              <a:spcBef>
                <a:spcPct val="50000"/>
              </a:spcBef>
            </a:pPr>
            <a:r>
              <a:rPr lang="es-ES_tradnl" sz="1400"/>
              <a:t>Movimiento de la placa</a:t>
            </a:r>
          </a:p>
        </p:txBody>
      </p:sp>
      <p:grpSp>
        <p:nvGrpSpPr>
          <p:cNvPr id="2" name="Group 86"/>
          <p:cNvGrpSpPr>
            <a:grpSpLocks/>
          </p:cNvGrpSpPr>
          <p:nvPr/>
        </p:nvGrpSpPr>
        <p:grpSpPr bwMode="auto">
          <a:xfrm>
            <a:off x="3059113" y="2157413"/>
            <a:ext cx="2001837" cy="1212850"/>
            <a:chOff x="2004" y="1272"/>
            <a:chExt cx="1261" cy="764"/>
          </a:xfrm>
        </p:grpSpPr>
        <p:sp>
          <p:nvSpPr>
            <p:cNvPr id="85028" name="Text Box 87"/>
            <p:cNvSpPr txBox="1">
              <a:spLocks noChangeArrowheads="1"/>
            </p:cNvSpPr>
            <p:nvPr/>
          </p:nvSpPr>
          <p:spPr bwMode="auto">
            <a:xfrm>
              <a:off x="2088" y="1272"/>
              <a:ext cx="1177" cy="192"/>
            </a:xfrm>
            <a:prstGeom prst="rect">
              <a:avLst/>
            </a:prstGeom>
            <a:noFill/>
            <a:ln w="19050">
              <a:noFill/>
              <a:miter lim="800000"/>
              <a:headEnd/>
              <a:tailEnd type="none" w="lg" len="med"/>
            </a:ln>
          </p:spPr>
          <p:txBody>
            <a:bodyPr lIns="90000" tIns="46800" rIns="90000" bIns="46800" anchor="ctr">
              <a:spAutoFit/>
            </a:bodyPr>
            <a:lstStyle/>
            <a:p>
              <a:pPr>
                <a:spcBef>
                  <a:spcPct val="50000"/>
                </a:spcBef>
              </a:pPr>
              <a:r>
                <a:rPr lang="es-ES_tradnl" sz="1400"/>
                <a:t>Kauai (3,8-5,6 M.a.)</a:t>
              </a:r>
            </a:p>
          </p:txBody>
        </p:sp>
        <p:sp>
          <p:nvSpPr>
            <p:cNvPr id="85029" name="Freeform 88"/>
            <p:cNvSpPr>
              <a:spLocks/>
            </p:cNvSpPr>
            <p:nvPr/>
          </p:nvSpPr>
          <p:spPr bwMode="auto">
            <a:xfrm>
              <a:off x="2004" y="1420"/>
              <a:ext cx="420" cy="616"/>
            </a:xfrm>
            <a:custGeom>
              <a:avLst/>
              <a:gdLst>
                <a:gd name="T0" fmla="*/ 420 w 420"/>
                <a:gd name="T1" fmla="*/ 0 h 616"/>
                <a:gd name="T2" fmla="*/ 136 w 420"/>
                <a:gd name="T3" fmla="*/ 0 h 616"/>
                <a:gd name="T4" fmla="*/ 0 w 420"/>
                <a:gd name="T5" fmla="*/ 616 h 616"/>
                <a:gd name="T6" fmla="*/ 0 60000 65536"/>
                <a:gd name="T7" fmla="*/ 0 60000 65536"/>
                <a:gd name="T8" fmla="*/ 0 60000 65536"/>
                <a:gd name="T9" fmla="*/ 0 w 420"/>
                <a:gd name="T10" fmla="*/ 0 h 616"/>
                <a:gd name="T11" fmla="*/ 420 w 420"/>
                <a:gd name="T12" fmla="*/ 616 h 616"/>
              </a:gdLst>
              <a:ahLst/>
              <a:cxnLst>
                <a:cxn ang="T6">
                  <a:pos x="T0" y="T1"/>
                </a:cxn>
                <a:cxn ang="T7">
                  <a:pos x="T2" y="T3"/>
                </a:cxn>
                <a:cxn ang="T8">
                  <a:pos x="T4" y="T5"/>
                </a:cxn>
              </a:cxnLst>
              <a:rect l="T9" t="T10" r="T11" b="T12"/>
              <a:pathLst>
                <a:path w="420" h="616">
                  <a:moveTo>
                    <a:pt x="420" y="0"/>
                  </a:moveTo>
                  <a:lnTo>
                    <a:pt x="136" y="0"/>
                  </a:lnTo>
                  <a:lnTo>
                    <a:pt x="0" y="616"/>
                  </a:lnTo>
                </a:path>
              </a:pathLst>
            </a:custGeom>
            <a:noFill/>
            <a:ln w="19050">
              <a:solidFill>
                <a:schemeClr val="tx2"/>
              </a:solidFill>
              <a:round/>
              <a:headEnd/>
              <a:tailEnd type="none" w="lg" len="med"/>
            </a:ln>
          </p:spPr>
          <p:txBody>
            <a:bodyPr wrap="none" lIns="90000" tIns="46800" rIns="90000" bIns="46800" anchor="ctr">
              <a:spAutoFit/>
            </a:bodyPr>
            <a:lstStyle/>
            <a:p>
              <a:endParaRPr lang="es-ES_tradnl"/>
            </a:p>
          </p:txBody>
        </p:sp>
      </p:grpSp>
      <p:grpSp>
        <p:nvGrpSpPr>
          <p:cNvPr id="3" name="Group 89"/>
          <p:cNvGrpSpPr>
            <a:grpSpLocks/>
          </p:cNvGrpSpPr>
          <p:nvPr/>
        </p:nvGrpSpPr>
        <p:grpSpPr bwMode="auto">
          <a:xfrm>
            <a:off x="3294063" y="2417763"/>
            <a:ext cx="2084387" cy="1028700"/>
            <a:chOff x="2152" y="1436"/>
            <a:chExt cx="1313" cy="648"/>
          </a:xfrm>
        </p:grpSpPr>
        <p:sp>
          <p:nvSpPr>
            <p:cNvPr id="85026" name="Text Box 90"/>
            <p:cNvSpPr txBox="1">
              <a:spLocks noChangeArrowheads="1"/>
            </p:cNvSpPr>
            <p:nvPr/>
          </p:nvSpPr>
          <p:spPr bwMode="auto">
            <a:xfrm>
              <a:off x="2288" y="1436"/>
              <a:ext cx="1177" cy="192"/>
            </a:xfrm>
            <a:prstGeom prst="rect">
              <a:avLst/>
            </a:prstGeom>
            <a:noFill/>
            <a:ln w="19050">
              <a:noFill/>
              <a:miter lim="800000"/>
              <a:headEnd/>
              <a:tailEnd type="none" w="lg" len="med"/>
            </a:ln>
          </p:spPr>
          <p:txBody>
            <a:bodyPr lIns="90000" tIns="46800" rIns="90000" bIns="46800" anchor="ctr">
              <a:spAutoFit/>
            </a:bodyPr>
            <a:lstStyle/>
            <a:p>
              <a:pPr>
                <a:spcBef>
                  <a:spcPct val="50000"/>
                </a:spcBef>
              </a:pPr>
              <a:r>
                <a:rPr lang="es-ES_tradnl" sz="1400"/>
                <a:t>Oahu  (2,2-3,3 M.a.)</a:t>
              </a:r>
            </a:p>
          </p:txBody>
        </p:sp>
        <p:sp>
          <p:nvSpPr>
            <p:cNvPr id="85027" name="Freeform 91"/>
            <p:cNvSpPr>
              <a:spLocks/>
            </p:cNvSpPr>
            <p:nvPr/>
          </p:nvSpPr>
          <p:spPr bwMode="auto">
            <a:xfrm>
              <a:off x="2152" y="1588"/>
              <a:ext cx="468" cy="496"/>
            </a:xfrm>
            <a:custGeom>
              <a:avLst/>
              <a:gdLst>
                <a:gd name="T0" fmla="*/ 468 w 468"/>
                <a:gd name="T1" fmla="*/ 0 h 496"/>
                <a:gd name="T2" fmla="*/ 176 w 468"/>
                <a:gd name="T3" fmla="*/ 0 h 496"/>
                <a:gd name="T4" fmla="*/ 0 w 468"/>
                <a:gd name="T5" fmla="*/ 496 h 496"/>
                <a:gd name="T6" fmla="*/ 0 60000 65536"/>
                <a:gd name="T7" fmla="*/ 0 60000 65536"/>
                <a:gd name="T8" fmla="*/ 0 60000 65536"/>
                <a:gd name="T9" fmla="*/ 0 w 468"/>
                <a:gd name="T10" fmla="*/ 0 h 496"/>
                <a:gd name="T11" fmla="*/ 468 w 468"/>
                <a:gd name="T12" fmla="*/ 496 h 496"/>
              </a:gdLst>
              <a:ahLst/>
              <a:cxnLst>
                <a:cxn ang="T6">
                  <a:pos x="T0" y="T1"/>
                </a:cxn>
                <a:cxn ang="T7">
                  <a:pos x="T2" y="T3"/>
                </a:cxn>
                <a:cxn ang="T8">
                  <a:pos x="T4" y="T5"/>
                </a:cxn>
              </a:cxnLst>
              <a:rect l="T9" t="T10" r="T11" b="T12"/>
              <a:pathLst>
                <a:path w="468" h="496">
                  <a:moveTo>
                    <a:pt x="468" y="0"/>
                  </a:moveTo>
                  <a:lnTo>
                    <a:pt x="176" y="0"/>
                  </a:lnTo>
                  <a:lnTo>
                    <a:pt x="0" y="496"/>
                  </a:lnTo>
                </a:path>
              </a:pathLst>
            </a:custGeom>
            <a:noFill/>
            <a:ln w="19050">
              <a:solidFill>
                <a:schemeClr val="tx2"/>
              </a:solidFill>
              <a:round/>
              <a:headEnd/>
              <a:tailEnd type="none" w="lg" len="med"/>
            </a:ln>
          </p:spPr>
          <p:txBody>
            <a:bodyPr wrap="none" lIns="90000" tIns="46800" rIns="90000" bIns="46800" anchor="ctr">
              <a:spAutoFit/>
            </a:bodyPr>
            <a:lstStyle/>
            <a:p>
              <a:endParaRPr lang="es-ES_tradnl"/>
            </a:p>
          </p:txBody>
        </p:sp>
      </p:grpSp>
      <p:grpSp>
        <p:nvGrpSpPr>
          <p:cNvPr id="4" name="Group 92"/>
          <p:cNvGrpSpPr>
            <a:grpSpLocks/>
          </p:cNvGrpSpPr>
          <p:nvPr/>
        </p:nvGrpSpPr>
        <p:grpSpPr bwMode="auto">
          <a:xfrm>
            <a:off x="3541713" y="2678113"/>
            <a:ext cx="2295525" cy="762000"/>
            <a:chOff x="2308" y="1600"/>
            <a:chExt cx="1446" cy="480"/>
          </a:xfrm>
        </p:grpSpPr>
        <p:sp>
          <p:nvSpPr>
            <p:cNvPr id="85024" name="Text Box 93"/>
            <p:cNvSpPr txBox="1">
              <a:spLocks noChangeArrowheads="1"/>
            </p:cNvSpPr>
            <p:nvPr/>
          </p:nvSpPr>
          <p:spPr bwMode="auto">
            <a:xfrm>
              <a:off x="2477" y="1600"/>
              <a:ext cx="1277" cy="192"/>
            </a:xfrm>
            <a:prstGeom prst="rect">
              <a:avLst/>
            </a:prstGeom>
            <a:noFill/>
            <a:ln w="19050">
              <a:noFill/>
              <a:miter lim="800000"/>
              <a:headEnd/>
              <a:tailEnd type="none" w="lg" len="med"/>
            </a:ln>
          </p:spPr>
          <p:txBody>
            <a:bodyPr lIns="90000" tIns="46800" rIns="90000" bIns="46800" anchor="ctr">
              <a:spAutoFit/>
            </a:bodyPr>
            <a:lstStyle/>
            <a:p>
              <a:pPr>
                <a:spcBef>
                  <a:spcPct val="50000"/>
                </a:spcBef>
              </a:pPr>
              <a:r>
                <a:rPr lang="es-ES_tradnl" sz="1400"/>
                <a:t>Molokai  (1,3-1,8 M.a.)</a:t>
              </a:r>
            </a:p>
          </p:txBody>
        </p:sp>
        <p:sp>
          <p:nvSpPr>
            <p:cNvPr id="85025" name="Freeform 94"/>
            <p:cNvSpPr>
              <a:spLocks/>
            </p:cNvSpPr>
            <p:nvPr/>
          </p:nvSpPr>
          <p:spPr bwMode="auto">
            <a:xfrm>
              <a:off x="2308" y="1752"/>
              <a:ext cx="612" cy="328"/>
            </a:xfrm>
            <a:custGeom>
              <a:avLst/>
              <a:gdLst>
                <a:gd name="T0" fmla="*/ 612 w 612"/>
                <a:gd name="T1" fmla="*/ 0 h 328"/>
                <a:gd name="T2" fmla="*/ 220 w 612"/>
                <a:gd name="T3" fmla="*/ 0 h 328"/>
                <a:gd name="T4" fmla="*/ 0 w 612"/>
                <a:gd name="T5" fmla="*/ 328 h 328"/>
                <a:gd name="T6" fmla="*/ 0 60000 65536"/>
                <a:gd name="T7" fmla="*/ 0 60000 65536"/>
                <a:gd name="T8" fmla="*/ 0 60000 65536"/>
                <a:gd name="T9" fmla="*/ 0 w 612"/>
                <a:gd name="T10" fmla="*/ 0 h 328"/>
                <a:gd name="T11" fmla="*/ 612 w 612"/>
                <a:gd name="T12" fmla="*/ 328 h 328"/>
              </a:gdLst>
              <a:ahLst/>
              <a:cxnLst>
                <a:cxn ang="T6">
                  <a:pos x="T0" y="T1"/>
                </a:cxn>
                <a:cxn ang="T7">
                  <a:pos x="T2" y="T3"/>
                </a:cxn>
                <a:cxn ang="T8">
                  <a:pos x="T4" y="T5"/>
                </a:cxn>
              </a:cxnLst>
              <a:rect l="T9" t="T10" r="T11" b="T12"/>
              <a:pathLst>
                <a:path w="612" h="328">
                  <a:moveTo>
                    <a:pt x="612" y="0"/>
                  </a:moveTo>
                  <a:lnTo>
                    <a:pt x="220" y="0"/>
                  </a:lnTo>
                  <a:lnTo>
                    <a:pt x="0" y="328"/>
                  </a:lnTo>
                </a:path>
              </a:pathLst>
            </a:custGeom>
            <a:noFill/>
            <a:ln w="19050">
              <a:solidFill>
                <a:schemeClr val="tx2"/>
              </a:solidFill>
              <a:round/>
              <a:headEnd/>
              <a:tailEnd type="none" w="lg" len="med"/>
            </a:ln>
          </p:spPr>
          <p:txBody>
            <a:bodyPr wrap="none" lIns="90000" tIns="46800" rIns="90000" bIns="46800" anchor="ctr">
              <a:spAutoFit/>
            </a:bodyPr>
            <a:lstStyle/>
            <a:p>
              <a:endParaRPr lang="es-ES_tradnl"/>
            </a:p>
          </p:txBody>
        </p:sp>
      </p:grpSp>
      <p:grpSp>
        <p:nvGrpSpPr>
          <p:cNvPr id="5" name="Group 95"/>
          <p:cNvGrpSpPr>
            <a:grpSpLocks/>
          </p:cNvGrpSpPr>
          <p:nvPr/>
        </p:nvGrpSpPr>
        <p:grpSpPr bwMode="auto">
          <a:xfrm>
            <a:off x="3694113" y="2938463"/>
            <a:ext cx="2371725" cy="539750"/>
            <a:chOff x="2404" y="1764"/>
            <a:chExt cx="1494" cy="340"/>
          </a:xfrm>
        </p:grpSpPr>
        <p:sp>
          <p:nvSpPr>
            <p:cNvPr id="85022" name="Text Box 96"/>
            <p:cNvSpPr txBox="1">
              <a:spLocks noChangeArrowheads="1"/>
            </p:cNvSpPr>
            <p:nvPr/>
          </p:nvSpPr>
          <p:spPr bwMode="auto">
            <a:xfrm>
              <a:off x="2721" y="1764"/>
              <a:ext cx="1177" cy="192"/>
            </a:xfrm>
            <a:prstGeom prst="rect">
              <a:avLst/>
            </a:prstGeom>
            <a:noFill/>
            <a:ln w="19050">
              <a:noFill/>
              <a:miter lim="800000"/>
              <a:headEnd/>
              <a:tailEnd type="none" w="lg" len="med"/>
            </a:ln>
          </p:spPr>
          <p:txBody>
            <a:bodyPr lIns="90000" tIns="46800" rIns="90000" bIns="46800" anchor="ctr">
              <a:spAutoFit/>
            </a:bodyPr>
            <a:lstStyle/>
            <a:p>
              <a:pPr>
                <a:spcBef>
                  <a:spcPct val="50000"/>
                </a:spcBef>
              </a:pPr>
              <a:r>
                <a:rPr lang="es-ES_tradnl" sz="1400"/>
                <a:t>Maui (1&lt;1,0 M.a.)</a:t>
              </a:r>
            </a:p>
          </p:txBody>
        </p:sp>
        <p:sp>
          <p:nvSpPr>
            <p:cNvPr id="85023" name="Freeform 97"/>
            <p:cNvSpPr>
              <a:spLocks/>
            </p:cNvSpPr>
            <p:nvPr/>
          </p:nvSpPr>
          <p:spPr bwMode="auto">
            <a:xfrm>
              <a:off x="2404" y="1916"/>
              <a:ext cx="612" cy="188"/>
            </a:xfrm>
            <a:custGeom>
              <a:avLst/>
              <a:gdLst>
                <a:gd name="T0" fmla="*/ 612 w 612"/>
                <a:gd name="T1" fmla="*/ 0 h 188"/>
                <a:gd name="T2" fmla="*/ 352 w 612"/>
                <a:gd name="T3" fmla="*/ 0 h 188"/>
                <a:gd name="T4" fmla="*/ 0 w 612"/>
                <a:gd name="T5" fmla="*/ 188 h 188"/>
                <a:gd name="T6" fmla="*/ 0 60000 65536"/>
                <a:gd name="T7" fmla="*/ 0 60000 65536"/>
                <a:gd name="T8" fmla="*/ 0 60000 65536"/>
                <a:gd name="T9" fmla="*/ 0 w 612"/>
                <a:gd name="T10" fmla="*/ 0 h 188"/>
                <a:gd name="T11" fmla="*/ 612 w 612"/>
                <a:gd name="T12" fmla="*/ 188 h 188"/>
              </a:gdLst>
              <a:ahLst/>
              <a:cxnLst>
                <a:cxn ang="T6">
                  <a:pos x="T0" y="T1"/>
                </a:cxn>
                <a:cxn ang="T7">
                  <a:pos x="T2" y="T3"/>
                </a:cxn>
                <a:cxn ang="T8">
                  <a:pos x="T4" y="T5"/>
                </a:cxn>
              </a:cxnLst>
              <a:rect l="T9" t="T10" r="T11" b="T12"/>
              <a:pathLst>
                <a:path w="612" h="188">
                  <a:moveTo>
                    <a:pt x="612" y="0"/>
                  </a:moveTo>
                  <a:lnTo>
                    <a:pt x="352" y="0"/>
                  </a:lnTo>
                  <a:lnTo>
                    <a:pt x="0" y="188"/>
                  </a:lnTo>
                </a:path>
              </a:pathLst>
            </a:custGeom>
            <a:noFill/>
            <a:ln w="19050">
              <a:solidFill>
                <a:schemeClr val="tx2"/>
              </a:solidFill>
              <a:round/>
              <a:headEnd/>
              <a:tailEnd type="none" w="lg" len="med"/>
            </a:ln>
          </p:spPr>
          <p:txBody>
            <a:bodyPr wrap="none" lIns="90000" tIns="46800" rIns="90000" bIns="46800" anchor="ctr">
              <a:spAutoFit/>
            </a:bodyPr>
            <a:lstStyle/>
            <a:p>
              <a:endParaRPr lang="es-ES_tradnl"/>
            </a:p>
          </p:txBody>
        </p:sp>
      </p:grpSp>
      <p:grpSp>
        <p:nvGrpSpPr>
          <p:cNvPr id="6" name="Group 98"/>
          <p:cNvGrpSpPr>
            <a:grpSpLocks/>
          </p:cNvGrpSpPr>
          <p:nvPr/>
        </p:nvGrpSpPr>
        <p:grpSpPr bwMode="auto">
          <a:xfrm>
            <a:off x="3960813" y="3198813"/>
            <a:ext cx="2509837" cy="336550"/>
            <a:chOff x="2572" y="1928"/>
            <a:chExt cx="1581" cy="212"/>
          </a:xfrm>
        </p:grpSpPr>
        <p:sp>
          <p:nvSpPr>
            <p:cNvPr id="85020" name="Text Box 99"/>
            <p:cNvSpPr txBox="1">
              <a:spLocks noChangeArrowheads="1"/>
            </p:cNvSpPr>
            <p:nvPr/>
          </p:nvSpPr>
          <p:spPr bwMode="auto">
            <a:xfrm>
              <a:off x="2976" y="1928"/>
              <a:ext cx="1177" cy="192"/>
            </a:xfrm>
            <a:prstGeom prst="rect">
              <a:avLst/>
            </a:prstGeom>
            <a:noFill/>
            <a:ln w="19050">
              <a:noFill/>
              <a:miter lim="800000"/>
              <a:headEnd/>
              <a:tailEnd type="none" w="lg" len="med"/>
            </a:ln>
          </p:spPr>
          <p:txBody>
            <a:bodyPr lIns="90000" tIns="46800" rIns="90000" bIns="46800" anchor="ctr">
              <a:spAutoFit/>
            </a:bodyPr>
            <a:lstStyle/>
            <a:p>
              <a:pPr>
                <a:spcBef>
                  <a:spcPct val="50000"/>
                </a:spcBef>
              </a:pPr>
              <a:r>
                <a:rPr lang="es-ES_tradnl" sz="1400"/>
                <a:t>Hawai (&lt; 0,7 M.a.)</a:t>
              </a:r>
            </a:p>
          </p:txBody>
        </p:sp>
        <p:sp>
          <p:nvSpPr>
            <p:cNvPr id="85021" name="Freeform 100"/>
            <p:cNvSpPr>
              <a:spLocks/>
            </p:cNvSpPr>
            <p:nvPr/>
          </p:nvSpPr>
          <p:spPr bwMode="auto">
            <a:xfrm>
              <a:off x="2572" y="2084"/>
              <a:ext cx="756" cy="56"/>
            </a:xfrm>
            <a:custGeom>
              <a:avLst/>
              <a:gdLst>
                <a:gd name="T0" fmla="*/ 756 w 756"/>
                <a:gd name="T1" fmla="*/ 0 h 56"/>
                <a:gd name="T2" fmla="*/ 448 w 756"/>
                <a:gd name="T3" fmla="*/ 0 h 56"/>
                <a:gd name="T4" fmla="*/ 0 w 756"/>
                <a:gd name="T5" fmla="*/ 56 h 56"/>
                <a:gd name="T6" fmla="*/ 0 60000 65536"/>
                <a:gd name="T7" fmla="*/ 0 60000 65536"/>
                <a:gd name="T8" fmla="*/ 0 60000 65536"/>
                <a:gd name="T9" fmla="*/ 0 w 756"/>
                <a:gd name="T10" fmla="*/ 0 h 56"/>
                <a:gd name="T11" fmla="*/ 756 w 756"/>
                <a:gd name="T12" fmla="*/ 56 h 56"/>
              </a:gdLst>
              <a:ahLst/>
              <a:cxnLst>
                <a:cxn ang="T6">
                  <a:pos x="T0" y="T1"/>
                </a:cxn>
                <a:cxn ang="T7">
                  <a:pos x="T2" y="T3"/>
                </a:cxn>
                <a:cxn ang="T8">
                  <a:pos x="T4" y="T5"/>
                </a:cxn>
              </a:cxnLst>
              <a:rect l="T9" t="T10" r="T11" b="T12"/>
              <a:pathLst>
                <a:path w="756" h="56">
                  <a:moveTo>
                    <a:pt x="756" y="0"/>
                  </a:moveTo>
                  <a:lnTo>
                    <a:pt x="448" y="0"/>
                  </a:lnTo>
                  <a:lnTo>
                    <a:pt x="0" y="56"/>
                  </a:lnTo>
                </a:path>
              </a:pathLst>
            </a:custGeom>
            <a:noFill/>
            <a:ln w="19050">
              <a:solidFill>
                <a:schemeClr val="tx2"/>
              </a:solidFill>
              <a:round/>
              <a:headEnd/>
              <a:tailEnd type="none" w="lg" len="med"/>
            </a:ln>
          </p:spPr>
          <p:txBody>
            <a:bodyPr wrap="none" lIns="90000" tIns="46800" rIns="90000" bIns="46800" anchor="ctr">
              <a:spAutoFit/>
            </a:bodyPr>
            <a:lstStyle/>
            <a:p>
              <a:endParaRPr lang="es-ES_tradnl"/>
            </a:p>
          </p:txBody>
        </p:sp>
      </p:grpSp>
      <p:sp>
        <p:nvSpPr>
          <p:cNvPr id="2149" name="Text Box 101"/>
          <p:cNvSpPr txBox="1">
            <a:spLocks noChangeArrowheads="1"/>
          </p:cNvSpPr>
          <p:nvPr/>
        </p:nvSpPr>
        <p:spPr bwMode="auto">
          <a:xfrm>
            <a:off x="3975100" y="4233863"/>
            <a:ext cx="852488" cy="517525"/>
          </a:xfrm>
          <a:prstGeom prst="rect">
            <a:avLst/>
          </a:prstGeom>
          <a:noFill/>
          <a:ln w="19050">
            <a:noFill/>
            <a:miter lim="800000"/>
            <a:headEnd/>
            <a:tailEnd type="none" w="lg" len="med"/>
          </a:ln>
        </p:spPr>
        <p:txBody>
          <a:bodyPr lIns="90000" tIns="46800" rIns="90000" bIns="46800" anchor="ctr">
            <a:spAutoFit/>
          </a:bodyPr>
          <a:lstStyle/>
          <a:p>
            <a:pPr>
              <a:spcBef>
                <a:spcPct val="50000"/>
              </a:spcBef>
            </a:pPr>
            <a:r>
              <a:rPr lang="es-ES_tradnl" sz="1400"/>
              <a:t>Punto caliente</a:t>
            </a:r>
          </a:p>
        </p:txBody>
      </p:sp>
      <p:grpSp>
        <p:nvGrpSpPr>
          <p:cNvPr id="7" name="Group 102"/>
          <p:cNvGrpSpPr>
            <a:grpSpLocks/>
          </p:cNvGrpSpPr>
          <p:nvPr/>
        </p:nvGrpSpPr>
        <p:grpSpPr bwMode="auto">
          <a:xfrm>
            <a:off x="238125" y="3605213"/>
            <a:ext cx="1819275" cy="517525"/>
            <a:chOff x="227" y="2184"/>
            <a:chExt cx="1146" cy="326"/>
          </a:xfrm>
        </p:grpSpPr>
        <p:sp>
          <p:nvSpPr>
            <p:cNvPr id="85018" name="Text Box 103"/>
            <p:cNvSpPr txBox="1">
              <a:spLocks noChangeArrowheads="1"/>
            </p:cNvSpPr>
            <p:nvPr/>
          </p:nvSpPr>
          <p:spPr bwMode="auto">
            <a:xfrm>
              <a:off x="227" y="2184"/>
              <a:ext cx="701" cy="326"/>
            </a:xfrm>
            <a:prstGeom prst="rect">
              <a:avLst/>
            </a:prstGeom>
            <a:noFill/>
            <a:ln w="19050">
              <a:noFill/>
              <a:miter lim="800000"/>
              <a:headEnd/>
              <a:tailEnd type="none" w="lg" len="med"/>
            </a:ln>
          </p:spPr>
          <p:txBody>
            <a:bodyPr lIns="90000" tIns="46800" rIns="90000" bIns="46800" anchor="ctr">
              <a:spAutoFit/>
            </a:bodyPr>
            <a:lstStyle/>
            <a:p>
              <a:pPr>
                <a:spcBef>
                  <a:spcPct val="50000"/>
                </a:spcBef>
              </a:pPr>
              <a:r>
                <a:rPr lang="es-ES_tradnl" sz="1400"/>
                <a:t>Corteza oceánica</a:t>
              </a:r>
            </a:p>
          </p:txBody>
        </p:sp>
        <p:sp>
          <p:nvSpPr>
            <p:cNvPr id="85019" name="Line 104"/>
            <p:cNvSpPr>
              <a:spLocks noChangeShapeType="1"/>
            </p:cNvSpPr>
            <p:nvPr/>
          </p:nvSpPr>
          <p:spPr bwMode="auto">
            <a:xfrm>
              <a:off x="736" y="2437"/>
              <a:ext cx="637" cy="27"/>
            </a:xfrm>
            <a:prstGeom prst="line">
              <a:avLst/>
            </a:prstGeom>
            <a:noFill/>
            <a:ln w="19050">
              <a:solidFill>
                <a:schemeClr val="tx2"/>
              </a:solidFill>
              <a:round/>
              <a:headEnd/>
              <a:tailEnd type="none" w="lg" len="med"/>
            </a:ln>
          </p:spPr>
          <p:txBody>
            <a:bodyPr wrap="none" lIns="90000" tIns="46800" rIns="90000" bIns="46800" anchor="ctr">
              <a:spAutoFit/>
            </a:bodyPr>
            <a:lstStyle/>
            <a:p>
              <a:endParaRPr lang="es-ES"/>
            </a:p>
          </p:txBody>
        </p:sp>
      </p:grpSp>
      <p:grpSp>
        <p:nvGrpSpPr>
          <p:cNvPr id="8" name="Group 105"/>
          <p:cNvGrpSpPr>
            <a:grpSpLocks/>
          </p:cNvGrpSpPr>
          <p:nvPr/>
        </p:nvGrpSpPr>
        <p:grpSpPr bwMode="auto">
          <a:xfrm>
            <a:off x="2416175" y="3962400"/>
            <a:ext cx="1979613" cy="750888"/>
            <a:chOff x="1599" y="2409"/>
            <a:chExt cx="1247" cy="473"/>
          </a:xfrm>
        </p:grpSpPr>
        <p:sp>
          <p:nvSpPr>
            <p:cNvPr id="85015" name="Text Box 106"/>
            <p:cNvSpPr txBox="1">
              <a:spLocks noChangeArrowheads="1"/>
            </p:cNvSpPr>
            <p:nvPr/>
          </p:nvSpPr>
          <p:spPr bwMode="auto">
            <a:xfrm rot="-635139">
              <a:off x="1599" y="2475"/>
              <a:ext cx="1247" cy="192"/>
            </a:xfrm>
            <a:prstGeom prst="rect">
              <a:avLst/>
            </a:prstGeom>
            <a:noFill/>
            <a:ln w="19050">
              <a:noFill/>
              <a:miter lim="800000"/>
              <a:headEnd/>
              <a:tailEnd type="none" w="lg" len="med"/>
            </a:ln>
          </p:spPr>
          <p:txBody>
            <a:bodyPr lIns="90000" tIns="46800" rIns="90000" bIns="46800" anchor="ctr">
              <a:spAutoFit/>
            </a:bodyPr>
            <a:lstStyle/>
            <a:p>
              <a:pPr>
                <a:spcBef>
                  <a:spcPct val="50000"/>
                </a:spcBef>
              </a:pPr>
              <a:r>
                <a:rPr lang="es-ES_tradnl" sz="1400"/>
                <a:t>Litosfera oceánica</a:t>
              </a:r>
            </a:p>
          </p:txBody>
        </p:sp>
        <p:sp>
          <p:nvSpPr>
            <p:cNvPr id="85016" name="Line 107"/>
            <p:cNvSpPr>
              <a:spLocks noChangeShapeType="1"/>
            </p:cNvSpPr>
            <p:nvPr/>
          </p:nvSpPr>
          <p:spPr bwMode="auto">
            <a:xfrm flipV="1">
              <a:off x="1964" y="2409"/>
              <a:ext cx="0" cy="137"/>
            </a:xfrm>
            <a:prstGeom prst="line">
              <a:avLst/>
            </a:prstGeom>
            <a:noFill/>
            <a:ln w="19050">
              <a:solidFill>
                <a:schemeClr val="tx2"/>
              </a:solidFill>
              <a:round/>
              <a:headEnd/>
              <a:tailEnd type="triangle" w="lg" len="med"/>
            </a:ln>
          </p:spPr>
          <p:txBody>
            <a:bodyPr wrap="none" lIns="90000" tIns="46800" rIns="90000" bIns="46800" anchor="ctr">
              <a:spAutoFit/>
            </a:bodyPr>
            <a:lstStyle/>
            <a:p>
              <a:endParaRPr lang="es-ES"/>
            </a:p>
          </p:txBody>
        </p:sp>
        <p:sp>
          <p:nvSpPr>
            <p:cNvPr id="85017" name="Line 108"/>
            <p:cNvSpPr>
              <a:spLocks noChangeShapeType="1"/>
            </p:cNvSpPr>
            <p:nvPr/>
          </p:nvSpPr>
          <p:spPr bwMode="auto">
            <a:xfrm>
              <a:off x="1964" y="2673"/>
              <a:ext cx="0" cy="209"/>
            </a:xfrm>
            <a:prstGeom prst="line">
              <a:avLst/>
            </a:prstGeom>
            <a:noFill/>
            <a:ln w="19050">
              <a:solidFill>
                <a:schemeClr val="tx2"/>
              </a:solidFill>
              <a:round/>
              <a:headEnd/>
              <a:tailEnd type="triangle" w="lg" len="med"/>
            </a:ln>
          </p:spPr>
          <p:txBody>
            <a:bodyPr wrap="none" lIns="90000" tIns="46800" rIns="90000" bIns="46800" anchor="ctr">
              <a:spAutoFit/>
            </a:bodyPr>
            <a:lstStyle/>
            <a:p>
              <a:endParaRPr lang="es-ES"/>
            </a:p>
          </p:txBody>
        </p:sp>
      </p:grpSp>
      <p:grpSp>
        <p:nvGrpSpPr>
          <p:cNvPr id="9" name="Group 109"/>
          <p:cNvGrpSpPr>
            <a:grpSpLocks/>
          </p:cNvGrpSpPr>
          <p:nvPr/>
        </p:nvGrpSpPr>
        <p:grpSpPr bwMode="auto">
          <a:xfrm>
            <a:off x="757238" y="2227263"/>
            <a:ext cx="852487" cy="869950"/>
            <a:chOff x="554" y="1316"/>
            <a:chExt cx="537" cy="548"/>
          </a:xfrm>
        </p:grpSpPr>
        <p:sp>
          <p:nvSpPr>
            <p:cNvPr id="85012" name="Text Box 110"/>
            <p:cNvSpPr txBox="1">
              <a:spLocks noChangeArrowheads="1"/>
            </p:cNvSpPr>
            <p:nvPr/>
          </p:nvSpPr>
          <p:spPr bwMode="auto">
            <a:xfrm>
              <a:off x="554" y="1316"/>
              <a:ext cx="537" cy="326"/>
            </a:xfrm>
            <a:prstGeom prst="rect">
              <a:avLst/>
            </a:prstGeom>
            <a:noFill/>
            <a:ln w="19050">
              <a:noFill/>
              <a:miter lim="800000"/>
              <a:headEnd/>
              <a:tailEnd type="none" w="lg" len="med"/>
            </a:ln>
          </p:spPr>
          <p:txBody>
            <a:bodyPr lIns="90000" tIns="46800" rIns="90000" bIns="46800" anchor="ctr">
              <a:spAutoFit/>
            </a:bodyPr>
            <a:lstStyle/>
            <a:p>
              <a:pPr>
                <a:spcBef>
                  <a:spcPct val="50000"/>
                </a:spcBef>
              </a:pPr>
              <a:r>
                <a:rPr lang="es-ES_tradnl" sz="1400"/>
                <a:t>Islas Midway</a:t>
              </a:r>
            </a:p>
          </p:txBody>
        </p:sp>
        <p:sp>
          <p:nvSpPr>
            <p:cNvPr id="85013" name="Line 111"/>
            <p:cNvSpPr>
              <a:spLocks noChangeShapeType="1"/>
            </p:cNvSpPr>
            <p:nvPr/>
          </p:nvSpPr>
          <p:spPr bwMode="auto">
            <a:xfrm flipH="1" flipV="1">
              <a:off x="855" y="1609"/>
              <a:ext cx="91" cy="237"/>
            </a:xfrm>
            <a:prstGeom prst="line">
              <a:avLst/>
            </a:prstGeom>
            <a:noFill/>
            <a:ln w="19050">
              <a:solidFill>
                <a:schemeClr val="tx2"/>
              </a:solidFill>
              <a:round/>
              <a:headEnd/>
              <a:tailEnd type="none" w="lg" len="med"/>
            </a:ln>
          </p:spPr>
          <p:txBody>
            <a:bodyPr wrap="none" lIns="90000" tIns="46800" rIns="90000" bIns="46800" anchor="ctr">
              <a:spAutoFit/>
            </a:bodyPr>
            <a:lstStyle/>
            <a:p>
              <a:endParaRPr lang="es-ES"/>
            </a:p>
          </p:txBody>
        </p:sp>
        <p:sp>
          <p:nvSpPr>
            <p:cNvPr id="85014" name="Line 112"/>
            <p:cNvSpPr>
              <a:spLocks noChangeShapeType="1"/>
            </p:cNvSpPr>
            <p:nvPr/>
          </p:nvSpPr>
          <p:spPr bwMode="auto">
            <a:xfrm>
              <a:off x="855" y="1609"/>
              <a:ext cx="209" cy="255"/>
            </a:xfrm>
            <a:prstGeom prst="line">
              <a:avLst/>
            </a:prstGeom>
            <a:noFill/>
            <a:ln w="19050">
              <a:solidFill>
                <a:schemeClr val="tx2"/>
              </a:solidFill>
              <a:round/>
              <a:headEnd/>
              <a:tailEnd type="none" w="lg" len="med"/>
            </a:ln>
          </p:spPr>
          <p:txBody>
            <a:bodyPr wrap="none" lIns="90000" tIns="46800" rIns="90000" bIns="46800" anchor="ctr">
              <a:spAutoFit/>
            </a:bodyPr>
            <a:lstStyle/>
            <a:p>
              <a:endParaRPr lang="es-E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 fill="hold" grpId="0" nodeType="clickEffect">
                                  <p:stCondLst>
                                    <p:cond delay="0"/>
                                  </p:stCondLst>
                                  <p:childTnLst>
                                    <p:set>
                                      <p:cBhvr>
                                        <p:cTn id="6" dur="1" fill="hold">
                                          <p:stCondLst>
                                            <p:cond delay="0"/>
                                          </p:stCondLst>
                                        </p:cTn>
                                        <p:tgtEl>
                                          <p:spTgt spid="2128"/>
                                        </p:tgtEl>
                                        <p:attrNameLst>
                                          <p:attrName>style.visibility</p:attrName>
                                        </p:attrNameLst>
                                      </p:cBhvr>
                                      <p:to>
                                        <p:strVal val="visible"/>
                                      </p:to>
                                    </p:set>
                                    <p:anim calcmode="lin" valueType="num">
                                      <p:cBhvr>
                                        <p:cTn id="7" dur="500" fill="hold"/>
                                        <p:tgtEl>
                                          <p:spTgt spid="2128"/>
                                        </p:tgtEl>
                                        <p:attrNameLst>
                                          <p:attrName>ppt_x</p:attrName>
                                        </p:attrNameLst>
                                      </p:cBhvr>
                                      <p:tavLst>
                                        <p:tav tm="0">
                                          <p:val>
                                            <p:strVal val="#ppt_x"/>
                                          </p:val>
                                        </p:tav>
                                        <p:tav tm="100000">
                                          <p:val>
                                            <p:strVal val="#ppt_x"/>
                                          </p:val>
                                        </p:tav>
                                      </p:tavLst>
                                    </p:anim>
                                    <p:anim calcmode="lin" valueType="num">
                                      <p:cBhvr>
                                        <p:cTn id="8" dur="500" fill="hold"/>
                                        <p:tgtEl>
                                          <p:spTgt spid="2128"/>
                                        </p:tgtEl>
                                        <p:attrNameLst>
                                          <p:attrName>ppt_y</p:attrName>
                                        </p:attrNameLst>
                                      </p:cBhvr>
                                      <p:tavLst>
                                        <p:tav tm="0">
                                          <p:val>
                                            <p:strVal val="#ppt_y-#ppt_h/2"/>
                                          </p:val>
                                        </p:tav>
                                        <p:tav tm="100000">
                                          <p:val>
                                            <p:strVal val="#ppt_y"/>
                                          </p:val>
                                        </p:tav>
                                      </p:tavLst>
                                    </p:anim>
                                    <p:anim calcmode="lin" valueType="num">
                                      <p:cBhvr>
                                        <p:cTn id="9" dur="500" fill="hold"/>
                                        <p:tgtEl>
                                          <p:spTgt spid="2128"/>
                                        </p:tgtEl>
                                        <p:attrNameLst>
                                          <p:attrName>ppt_w</p:attrName>
                                        </p:attrNameLst>
                                      </p:cBhvr>
                                      <p:tavLst>
                                        <p:tav tm="0">
                                          <p:val>
                                            <p:strVal val="#ppt_w"/>
                                          </p:val>
                                        </p:tav>
                                        <p:tav tm="100000">
                                          <p:val>
                                            <p:strVal val="#ppt_w"/>
                                          </p:val>
                                        </p:tav>
                                      </p:tavLst>
                                    </p:anim>
                                    <p:anim calcmode="lin" valueType="num">
                                      <p:cBhvr>
                                        <p:cTn id="10" dur="500" fill="hold"/>
                                        <p:tgtEl>
                                          <p:spTgt spid="2128"/>
                                        </p:tgtEl>
                                        <p:attrNameLst>
                                          <p:attrName>ppt_h</p:attrName>
                                        </p:attrNameLst>
                                      </p:cBhvr>
                                      <p:tavLst>
                                        <p:tav tm="0">
                                          <p:val>
                                            <p:fltVal val="0"/>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21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7" presetClass="entr" presetSubtype="1" fill="hold" grpId="0" nodeType="clickEffect">
                                  <p:stCondLst>
                                    <p:cond delay="0"/>
                                  </p:stCondLst>
                                  <p:childTnLst>
                                    <p:set>
                                      <p:cBhvr>
                                        <p:cTn id="28" dur="1" fill="hold">
                                          <p:stCondLst>
                                            <p:cond delay="0"/>
                                          </p:stCondLst>
                                        </p:cTn>
                                        <p:tgtEl>
                                          <p:spTgt spid="2129"/>
                                        </p:tgtEl>
                                        <p:attrNameLst>
                                          <p:attrName>style.visibility</p:attrName>
                                        </p:attrNameLst>
                                      </p:cBhvr>
                                      <p:to>
                                        <p:strVal val="visible"/>
                                      </p:to>
                                    </p:set>
                                    <p:anim calcmode="lin" valueType="num">
                                      <p:cBhvr>
                                        <p:cTn id="29" dur="500" fill="hold"/>
                                        <p:tgtEl>
                                          <p:spTgt spid="2129"/>
                                        </p:tgtEl>
                                        <p:attrNameLst>
                                          <p:attrName>ppt_x</p:attrName>
                                        </p:attrNameLst>
                                      </p:cBhvr>
                                      <p:tavLst>
                                        <p:tav tm="0">
                                          <p:val>
                                            <p:strVal val="#ppt_x"/>
                                          </p:val>
                                        </p:tav>
                                        <p:tav tm="100000">
                                          <p:val>
                                            <p:strVal val="#ppt_x"/>
                                          </p:val>
                                        </p:tav>
                                      </p:tavLst>
                                    </p:anim>
                                    <p:anim calcmode="lin" valueType="num">
                                      <p:cBhvr>
                                        <p:cTn id="30" dur="500" fill="hold"/>
                                        <p:tgtEl>
                                          <p:spTgt spid="2129"/>
                                        </p:tgtEl>
                                        <p:attrNameLst>
                                          <p:attrName>ppt_y</p:attrName>
                                        </p:attrNameLst>
                                      </p:cBhvr>
                                      <p:tavLst>
                                        <p:tav tm="0">
                                          <p:val>
                                            <p:strVal val="#ppt_y-#ppt_h/2"/>
                                          </p:val>
                                        </p:tav>
                                        <p:tav tm="100000">
                                          <p:val>
                                            <p:strVal val="#ppt_y"/>
                                          </p:val>
                                        </p:tav>
                                      </p:tavLst>
                                    </p:anim>
                                    <p:anim calcmode="lin" valueType="num">
                                      <p:cBhvr>
                                        <p:cTn id="31" dur="500" fill="hold"/>
                                        <p:tgtEl>
                                          <p:spTgt spid="2129"/>
                                        </p:tgtEl>
                                        <p:attrNameLst>
                                          <p:attrName>ppt_w</p:attrName>
                                        </p:attrNameLst>
                                      </p:cBhvr>
                                      <p:tavLst>
                                        <p:tav tm="0">
                                          <p:val>
                                            <p:strVal val="#ppt_w"/>
                                          </p:val>
                                        </p:tav>
                                        <p:tav tm="100000">
                                          <p:val>
                                            <p:strVal val="#ppt_w"/>
                                          </p:val>
                                        </p:tav>
                                      </p:tavLst>
                                    </p:anim>
                                    <p:anim calcmode="lin" valueType="num">
                                      <p:cBhvr>
                                        <p:cTn id="32" dur="500" fill="hold"/>
                                        <p:tgtEl>
                                          <p:spTgt spid="2129"/>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6" presetClass="entr" presetSubtype="26" fill="hold" grpId="0" nodeType="clickEffect">
                                  <p:stCondLst>
                                    <p:cond delay="0"/>
                                  </p:stCondLst>
                                  <p:childTnLst>
                                    <p:set>
                                      <p:cBhvr>
                                        <p:cTn id="36" dur="1" fill="hold">
                                          <p:stCondLst>
                                            <p:cond delay="0"/>
                                          </p:stCondLst>
                                        </p:cTn>
                                        <p:tgtEl>
                                          <p:spTgt spid="2131"/>
                                        </p:tgtEl>
                                        <p:attrNameLst>
                                          <p:attrName>style.visibility</p:attrName>
                                        </p:attrNameLst>
                                      </p:cBhvr>
                                      <p:to>
                                        <p:strVal val="visible"/>
                                      </p:to>
                                    </p:set>
                                    <p:animEffect transition="in" filter="barn(inHorizontal)">
                                      <p:cBhvr>
                                        <p:cTn id="37" dur="500"/>
                                        <p:tgtEl>
                                          <p:spTgt spid="2131"/>
                                        </p:tgtEl>
                                      </p:cBhvr>
                                    </p:animEffec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499"/>
                                          </p:stCondLst>
                                        </p:cTn>
                                        <p:tgtEl>
                                          <p:spTgt spid="2149">
                                            <p:txEl>
                                              <p:pRg st="0" end="0"/>
                                            </p:txEl>
                                          </p:spTgt>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499"/>
                                          </p:stCondLst>
                                        </p:cTn>
                                        <p:tgtEl>
                                          <p:spTgt spid="2133">
                                            <p:txEl>
                                              <p:pRg st="0" end="0"/>
                                            </p:txEl>
                                          </p:spTgt>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nodeType="clickEffect">
                                  <p:stCondLst>
                                    <p:cond delay="0"/>
                                  </p:stCondLst>
                                  <p:childTnLst>
                                    <p:set>
                                      <p:cBhvr>
                                        <p:cTn id="49" dur="1" fill="hold">
                                          <p:stCondLst>
                                            <p:cond delay="499"/>
                                          </p:stCondLst>
                                        </p:cTn>
                                        <p:tgtEl>
                                          <p:spTgt spid="9"/>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8" presetClass="entr" presetSubtype="12" fill="hold" nodeType="clickEffect">
                                  <p:stCondLst>
                                    <p:cond delay="0"/>
                                  </p:stCondLst>
                                  <p:childTnLst>
                                    <p:set>
                                      <p:cBhvr>
                                        <p:cTn id="53" dur="1" fill="hold">
                                          <p:stCondLst>
                                            <p:cond delay="0"/>
                                          </p:stCondLst>
                                        </p:cTn>
                                        <p:tgtEl>
                                          <p:spTgt spid="2"/>
                                        </p:tgtEl>
                                        <p:attrNameLst>
                                          <p:attrName>style.visibility</p:attrName>
                                        </p:attrNameLst>
                                      </p:cBhvr>
                                      <p:to>
                                        <p:strVal val="visible"/>
                                      </p:to>
                                    </p:set>
                                    <p:animEffect transition="in" filter="strips(downLeft)">
                                      <p:cBhvr>
                                        <p:cTn id="54" dur="500"/>
                                        <p:tgtEl>
                                          <p:spTgt spid="2"/>
                                        </p:tgtEl>
                                      </p:cBhvr>
                                    </p:animEffect>
                                  </p:childTnLst>
                                </p:cTn>
                              </p:par>
                            </p:childTnLst>
                          </p:cTn>
                        </p:par>
                      </p:childTnLst>
                    </p:cTn>
                  </p:par>
                  <p:par>
                    <p:cTn id="55" fill="hold">
                      <p:stCondLst>
                        <p:cond delay="indefinite"/>
                      </p:stCondLst>
                      <p:childTnLst>
                        <p:par>
                          <p:cTn id="56" fill="hold">
                            <p:stCondLst>
                              <p:cond delay="0"/>
                            </p:stCondLst>
                            <p:childTnLst>
                              <p:par>
                                <p:cTn id="57" presetID="18" presetClass="entr" presetSubtype="12" fill="hold" nodeType="click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strips(downLeft)">
                                      <p:cBhvr>
                                        <p:cTn id="59" dur="500"/>
                                        <p:tgtEl>
                                          <p:spTgt spid="3"/>
                                        </p:tgtEl>
                                      </p:cBhvr>
                                    </p:animEffect>
                                  </p:childTnLst>
                                </p:cTn>
                              </p:par>
                            </p:childTnLst>
                          </p:cTn>
                        </p:par>
                      </p:childTnLst>
                    </p:cTn>
                  </p:par>
                  <p:par>
                    <p:cTn id="60" fill="hold">
                      <p:stCondLst>
                        <p:cond delay="indefinite"/>
                      </p:stCondLst>
                      <p:childTnLst>
                        <p:par>
                          <p:cTn id="61" fill="hold">
                            <p:stCondLst>
                              <p:cond delay="0"/>
                            </p:stCondLst>
                            <p:childTnLst>
                              <p:par>
                                <p:cTn id="62" presetID="18" presetClass="entr" presetSubtype="12" fill="hold" nodeType="click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strips(downLeft)">
                                      <p:cBhvr>
                                        <p:cTn id="64" dur="500"/>
                                        <p:tgtEl>
                                          <p:spTgt spid="4"/>
                                        </p:tgtEl>
                                      </p:cBhvr>
                                    </p:animEffect>
                                  </p:childTnLst>
                                </p:cTn>
                              </p:par>
                            </p:childTnLst>
                          </p:cTn>
                        </p:par>
                      </p:childTnLst>
                    </p:cTn>
                  </p:par>
                  <p:par>
                    <p:cTn id="65" fill="hold">
                      <p:stCondLst>
                        <p:cond delay="indefinite"/>
                      </p:stCondLst>
                      <p:childTnLst>
                        <p:par>
                          <p:cTn id="66" fill="hold">
                            <p:stCondLst>
                              <p:cond delay="0"/>
                            </p:stCondLst>
                            <p:childTnLst>
                              <p:par>
                                <p:cTn id="67" presetID="18" presetClass="entr" presetSubtype="12" fill="hold" nodeType="click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strips(downLeft)">
                                      <p:cBhvr>
                                        <p:cTn id="69" dur="500"/>
                                        <p:tgtEl>
                                          <p:spTgt spid="5"/>
                                        </p:tgtEl>
                                      </p:cBhvr>
                                    </p:animEffect>
                                  </p:childTnLst>
                                </p:cTn>
                              </p:par>
                            </p:childTnLst>
                          </p:cTn>
                        </p:par>
                      </p:childTnLst>
                    </p:cTn>
                  </p:par>
                  <p:par>
                    <p:cTn id="70" fill="hold">
                      <p:stCondLst>
                        <p:cond delay="indefinite"/>
                      </p:stCondLst>
                      <p:childTnLst>
                        <p:par>
                          <p:cTn id="71" fill="hold">
                            <p:stCondLst>
                              <p:cond delay="0"/>
                            </p:stCondLst>
                            <p:childTnLst>
                              <p:par>
                                <p:cTn id="72" presetID="18" presetClass="entr" presetSubtype="12" fill="hold" nodeType="click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strips(downLeft)">
                                      <p:cBhvr>
                                        <p:cTn id="74" dur="500"/>
                                        <p:tgtEl>
                                          <p:spTgt spid="6"/>
                                        </p:tgtEl>
                                      </p:cBhvr>
                                    </p:animEffect>
                                  </p:childTnLst>
                                </p:cTn>
                              </p:par>
                            </p:childTnLst>
                          </p:cTn>
                        </p:par>
                      </p:childTnLst>
                    </p:cTn>
                  </p:par>
                  <p:par>
                    <p:cTn id="75" fill="hold">
                      <p:stCondLst>
                        <p:cond delay="indefinite"/>
                      </p:stCondLst>
                      <p:childTnLst>
                        <p:par>
                          <p:cTn id="76" fill="hold">
                            <p:stCondLst>
                              <p:cond delay="0"/>
                            </p:stCondLst>
                            <p:childTnLst>
                              <p:par>
                                <p:cTn id="77" presetID="17" presetClass="entr" presetSubtype="1" fill="hold" grpId="0" nodeType="clickEffect">
                                  <p:stCondLst>
                                    <p:cond delay="0"/>
                                  </p:stCondLst>
                                  <p:childTnLst>
                                    <p:set>
                                      <p:cBhvr>
                                        <p:cTn id="78" dur="1" fill="hold">
                                          <p:stCondLst>
                                            <p:cond delay="0"/>
                                          </p:stCondLst>
                                        </p:cTn>
                                        <p:tgtEl>
                                          <p:spTgt spid="2130"/>
                                        </p:tgtEl>
                                        <p:attrNameLst>
                                          <p:attrName>style.visibility</p:attrName>
                                        </p:attrNameLst>
                                      </p:cBhvr>
                                      <p:to>
                                        <p:strVal val="visible"/>
                                      </p:to>
                                    </p:set>
                                    <p:anim calcmode="lin" valueType="num">
                                      <p:cBhvr>
                                        <p:cTn id="79" dur="500" fill="hold"/>
                                        <p:tgtEl>
                                          <p:spTgt spid="2130"/>
                                        </p:tgtEl>
                                        <p:attrNameLst>
                                          <p:attrName>ppt_x</p:attrName>
                                        </p:attrNameLst>
                                      </p:cBhvr>
                                      <p:tavLst>
                                        <p:tav tm="0">
                                          <p:val>
                                            <p:strVal val="#ppt_x"/>
                                          </p:val>
                                        </p:tav>
                                        <p:tav tm="100000">
                                          <p:val>
                                            <p:strVal val="#ppt_x"/>
                                          </p:val>
                                        </p:tav>
                                      </p:tavLst>
                                    </p:anim>
                                    <p:anim calcmode="lin" valueType="num">
                                      <p:cBhvr>
                                        <p:cTn id="80" dur="500" fill="hold"/>
                                        <p:tgtEl>
                                          <p:spTgt spid="2130"/>
                                        </p:tgtEl>
                                        <p:attrNameLst>
                                          <p:attrName>ppt_y</p:attrName>
                                        </p:attrNameLst>
                                      </p:cBhvr>
                                      <p:tavLst>
                                        <p:tav tm="0">
                                          <p:val>
                                            <p:strVal val="#ppt_y-#ppt_h/2"/>
                                          </p:val>
                                        </p:tav>
                                        <p:tav tm="100000">
                                          <p:val>
                                            <p:strVal val="#ppt_y"/>
                                          </p:val>
                                        </p:tav>
                                      </p:tavLst>
                                    </p:anim>
                                    <p:anim calcmode="lin" valueType="num">
                                      <p:cBhvr>
                                        <p:cTn id="81" dur="500" fill="hold"/>
                                        <p:tgtEl>
                                          <p:spTgt spid="2130"/>
                                        </p:tgtEl>
                                        <p:attrNameLst>
                                          <p:attrName>ppt_w</p:attrName>
                                        </p:attrNameLst>
                                      </p:cBhvr>
                                      <p:tavLst>
                                        <p:tav tm="0">
                                          <p:val>
                                            <p:strVal val="#ppt_w"/>
                                          </p:val>
                                        </p:tav>
                                        <p:tav tm="100000">
                                          <p:val>
                                            <p:strVal val="#ppt_w"/>
                                          </p:val>
                                        </p:tav>
                                      </p:tavLst>
                                    </p:anim>
                                    <p:anim calcmode="lin" valueType="num">
                                      <p:cBhvr>
                                        <p:cTn id="82" dur="500" fill="hold"/>
                                        <p:tgtEl>
                                          <p:spTgt spid="2130"/>
                                        </p:tgtEl>
                                        <p:attrNameLst>
                                          <p:attrName>ppt_h</p:attrName>
                                        </p:attrNameLst>
                                      </p:cBhvr>
                                      <p:tavLst>
                                        <p:tav tm="0">
                                          <p:val>
                                            <p:fltVal val="0"/>
                                          </p:val>
                                        </p:tav>
                                        <p:tav tm="100000">
                                          <p:val>
                                            <p:strVal val="#ppt_h"/>
                                          </p:val>
                                        </p:tav>
                                      </p:tavLst>
                                    </p:anim>
                                  </p:childTnLst>
                                </p:cTn>
                              </p:par>
                            </p:childTnLst>
                          </p:cTn>
                        </p:par>
                      </p:childTnLst>
                    </p:cTn>
                  </p:par>
                  <p:par>
                    <p:cTn id="83" fill="hold">
                      <p:stCondLst>
                        <p:cond delay="indefinite"/>
                      </p:stCondLst>
                      <p:childTnLst>
                        <p:par>
                          <p:cTn id="84" fill="hold">
                            <p:stCondLst>
                              <p:cond delay="0"/>
                            </p:stCondLst>
                            <p:childTnLst>
                              <p:par>
                                <p:cTn id="85" presetID="16" presetClass="entr" presetSubtype="26" fill="hold" grpId="0" nodeType="clickEffect">
                                  <p:stCondLst>
                                    <p:cond delay="0"/>
                                  </p:stCondLst>
                                  <p:childTnLst>
                                    <p:set>
                                      <p:cBhvr>
                                        <p:cTn id="86" dur="1" fill="hold">
                                          <p:stCondLst>
                                            <p:cond delay="0"/>
                                          </p:stCondLst>
                                        </p:cTn>
                                        <p:tgtEl>
                                          <p:spTgt spid="2132"/>
                                        </p:tgtEl>
                                        <p:attrNameLst>
                                          <p:attrName>style.visibility</p:attrName>
                                        </p:attrNameLst>
                                      </p:cBhvr>
                                      <p:to>
                                        <p:strVal val="visible"/>
                                      </p:to>
                                    </p:set>
                                    <p:animEffect transition="in" filter="barn(inHorizontal)">
                                      <p:cBhvr>
                                        <p:cTn id="87" dur="500"/>
                                        <p:tgtEl>
                                          <p:spTgt spid="2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8" grpId="0" autoUpdateAnimBg="0"/>
      <p:bldP spid="2129" grpId="0" animBg="1" autoUpdateAnimBg="0"/>
      <p:bldP spid="2130" grpId="0" animBg="1" autoUpdateAnimBg="0"/>
      <p:bldP spid="2131" grpId="0" autoUpdateAnimBg="0"/>
      <p:bldP spid="2132" grpId="0" autoUpdateAnimBg="0"/>
      <p:bldP spid="2133" grpId="0" build="p" autoUpdateAnimBg="0"/>
      <p:bldP spid="2149"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1 Título"/>
          <p:cNvSpPr>
            <a:spLocks noGrp="1"/>
          </p:cNvSpPr>
          <p:nvPr>
            <p:ph type="ctrTitle"/>
          </p:nvPr>
        </p:nvSpPr>
        <p:spPr/>
        <p:txBody>
          <a:bodyPr/>
          <a:lstStyle/>
          <a:p>
            <a:pPr eaLnBrk="1" hangingPunct="1"/>
            <a:r>
              <a:rPr lang="es-ES" sz="3200" smtClean="0"/>
              <a:t>La energía interna de la tierra</a:t>
            </a:r>
          </a:p>
        </p:txBody>
      </p:sp>
      <p:sp>
        <p:nvSpPr>
          <p:cNvPr id="22531" name="2 Subtítulo"/>
          <p:cNvSpPr>
            <a:spLocks noGrp="1"/>
          </p:cNvSpPr>
          <p:nvPr>
            <p:ph type="subTitle" idx="1"/>
          </p:nvPr>
        </p:nvSpPr>
        <p:spPr/>
        <p:txBody>
          <a:bodyPr/>
          <a:lstStyle/>
          <a:p>
            <a:pPr eaLnBrk="1" hangingPunct="1"/>
            <a:endParaRPr lang="es-ES_tradnl" smtClean="0"/>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3 Título"/>
          <p:cNvSpPr>
            <a:spLocks noGrp="1"/>
          </p:cNvSpPr>
          <p:nvPr>
            <p:ph type="title"/>
          </p:nvPr>
        </p:nvSpPr>
        <p:spPr>
          <a:xfrm>
            <a:off x="457200" y="274638"/>
            <a:ext cx="8229600" cy="1011237"/>
          </a:xfrm>
        </p:spPr>
        <p:txBody>
          <a:bodyPr/>
          <a:lstStyle/>
          <a:p>
            <a:pPr eaLnBrk="1" hangingPunct="1"/>
            <a:r>
              <a:rPr lang="es-ES" sz="3600" smtClean="0"/>
              <a:t>Energía térmica</a:t>
            </a:r>
          </a:p>
        </p:txBody>
      </p:sp>
      <p:sp>
        <p:nvSpPr>
          <p:cNvPr id="23555" name="4 Marcador de contenido"/>
          <p:cNvSpPr>
            <a:spLocks noGrp="1"/>
          </p:cNvSpPr>
          <p:nvPr>
            <p:ph idx="1"/>
          </p:nvPr>
        </p:nvSpPr>
        <p:spPr>
          <a:xfrm>
            <a:off x="457200" y="1357313"/>
            <a:ext cx="8229600" cy="4768850"/>
          </a:xfrm>
        </p:spPr>
        <p:txBody>
          <a:bodyPr/>
          <a:lstStyle/>
          <a:p>
            <a:pPr eaLnBrk="1" hangingPunct="1">
              <a:buFontTx/>
              <a:buNone/>
            </a:pPr>
            <a:r>
              <a:rPr lang="es-ES" sz="2400" smtClean="0"/>
              <a:t>Origen del calor: </a:t>
            </a:r>
          </a:p>
          <a:p>
            <a:pPr lvl="1" eaLnBrk="1" hangingPunct="1">
              <a:buFontTx/>
              <a:buNone/>
            </a:pPr>
            <a:r>
              <a:rPr lang="es-ES" sz="2400" smtClean="0"/>
              <a:t>Calor residual de formación del planeta </a:t>
            </a:r>
          </a:p>
          <a:p>
            <a:pPr lvl="1" eaLnBrk="1" hangingPunct="1">
              <a:buFontTx/>
              <a:buNone/>
            </a:pPr>
            <a:r>
              <a:rPr lang="es-ES" sz="2400" smtClean="0"/>
              <a:t>Desintegración de elementos radiactivos </a:t>
            </a:r>
          </a:p>
          <a:p>
            <a:pPr eaLnBrk="1" hangingPunct="1">
              <a:buFontTx/>
              <a:buNone/>
            </a:pPr>
            <a:r>
              <a:rPr lang="es-ES" sz="2400" smtClean="0"/>
              <a:t>El calor que se irradia desde el interior hacia el exterior se denomina </a:t>
            </a:r>
            <a:r>
              <a:rPr lang="es-ES" sz="2400" smtClean="0">
                <a:solidFill>
                  <a:srgbClr val="FF0000"/>
                </a:solidFill>
              </a:rPr>
              <a:t>Flujo Térmico.</a:t>
            </a:r>
          </a:p>
          <a:p>
            <a:pPr eaLnBrk="1" hangingPunct="1">
              <a:buFontTx/>
              <a:buNone/>
            </a:pPr>
            <a:r>
              <a:rPr lang="es-ES" sz="2400" smtClean="0"/>
              <a:t>			Q= K. </a:t>
            </a:r>
            <a:r>
              <a:rPr lang="es-ES" sz="2400" u="sng" smtClean="0"/>
              <a:t>dT</a:t>
            </a:r>
          </a:p>
          <a:p>
            <a:pPr eaLnBrk="1" hangingPunct="1">
              <a:buFontTx/>
              <a:buNone/>
            </a:pPr>
            <a:r>
              <a:rPr lang="es-ES" sz="2400" smtClean="0"/>
              <a:t>				  dH</a:t>
            </a:r>
          </a:p>
          <a:p>
            <a:pPr eaLnBrk="1" hangingPunct="1">
              <a:buFontTx/>
              <a:buNone/>
            </a:pPr>
            <a:r>
              <a:rPr lang="es-ES" sz="2400" smtClean="0"/>
              <a:t>K: conductividad de los materiales</a:t>
            </a:r>
          </a:p>
          <a:p>
            <a:pPr eaLnBrk="1" hangingPunct="1">
              <a:buFontTx/>
              <a:buNone/>
            </a:pPr>
            <a:r>
              <a:rPr lang="es-ES" sz="2400" smtClean="0"/>
              <a:t>dT/dH: es el </a:t>
            </a:r>
            <a:r>
              <a:rPr lang="es-ES" sz="2400" smtClean="0">
                <a:solidFill>
                  <a:srgbClr val="FF0000"/>
                </a:solidFill>
              </a:rPr>
              <a:t>gradiente geotérmico, 1ºC por cada 33m.</a:t>
            </a:r>
            <a:endParaRPr lang="es-ES" sz="2400" smtClean="0"/>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3890</Words>
  <Application>Microsoft Office PowerPoint</Application>
  <PresentationFormat>Presentación en pantalla (4:3)</PresentationFormat>
  <Paragraphs>644</Paragraphs>
  <Slides>73</Slides>
  <Notes>6</Notes>
  <HiddenSlides>0</HiddenSlides>
  <MMClips>0</MMClips>
  <ScaleCrop>false</ScaleCrop>
  <HeadingPairs>
    <vt:vector size="6" baseType="variant">
      <vt:variant>
        <vt:lpstr>Tema</vt:lpstr>
      </vt:variant>
      <vt:variant>
        <vt:i4>1</vt:i4>
      </vt:variant>
      <vt:variant>
        <vt:lpstr>Servidores OLE incrustados</vt:lpstr>
      </vt:variant>
      <vt:variant>
        <vt:i4>3</vt:i4>
      </vt:variant>
      <vt:variant>
        <vt:lpstr>Títulos de diapositiva</vt:lpstr>
      </vt:variant>
      <vt:variant>
        <vt:i4>73</vt:i4>
      </vt:variant>
    </vt:vector>
  </HeadingPairs>
  <TitlesOfParts>
    <vt:vector size="77" baseType="lpstr">
      <vt:lpstr>Tema de Office</vt:lpstr>
      <vt:lpstr>Fotografía de Microsoft Photo Editor 3.0</vt:lpstr>
      <vt:lpstr>Ecuación de MS Editor de ecuaciones 3.0</vt:lpstr>
      <vt:lpstr>Imagen de mapa de bits</vt:lpstr>
      <vt:lpstr>LA GEOSFERA</vt:lpstr>
      <vt:lpstr>Diapositiva 2</vt:lpstr>
      <vt:lpstr>Diapositiva 3</vt:lpstr>
      <vt:lpstr>Diapositiva 4</vt:lpstr>
      <vt:lpstr>ESTRUCTURA INTERNA DE LA TIERRA</vt:lpstr>
      <vt:lpstr>Diapositiva 6</vt:lpstr>
      <vt:lpstr>Diapositiva 7</vt:lpstr>
      <vt:lpstr>La energía interna de la tierra</vt:lpstr>
      <vt:lpstr>Energía térmica</vt:lpstr>
      <vt:lpstr>Diapositiva 10</vt:lpstr>
      <vt:lpstr>Formas de propagación del calor por la tierra</vt:lpstr>
      <vt:lpstr>Energía elástica</vt:lpstr>
      <vt:lpstr>Diapositiva 13</vt:lpstr>
      <vt:lpstr>Diapositiva 14</vt:lpstr>
      <vt:lpstr>ISOSTASIA</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Procesos geológicos internos</vt:lpstr>
      <vt:lpstr>Diapositiva 31</vt:lpstr>
      <vt:lpstr>Dinámica listosférica</vt:lpstr>
      <vt:lpstr>Tectónica de placas</vt:lpstr>
      <vt:lpstr>Teoría de la Tectónica de Placas</vt:lpstr>
      <vt:lpstr>Diapositiva 35</vt:lpstr>
      <vt:lpstr>Manifestaciones de la E. interna de la Tierra</vt:lpstr>
      <vt:lpstr>Tipos de placas</vt:lpstr>
      <vt:lpstr>Los bordes son las zonas de contacto entre placas.</vt:lpstr>
      <vt:lpstr>Diapositiva 39</vt:lpstr>
      <vt:lpstr>Diapositiva 40</vt:lpstr>
      <vt:lpstr>DORSALES OCEÁNICAS   </vt:lpstr>
      <vt:lpstr>Diapositiva 42</vt:lpstr>
      <vt:lpstr>Expansión del fondo oceánico</vt:lpstr>
      <vt:lpstr>Diapositiva 44</vt:lpstr>
      <vt:lpstr>ZONAS DE SUBDUCCIÓN</vt:lpstr>
      <vt:lpstr>Diapositiva 46</vt:lpstr>
      <vt:lpstr>Diapositiva 47</vt:lpstr>
      <vt:lpstr>FALLAS TRANSFORMANTES</vt:lpstr>
      <vt:lpstr>MARGENES CONTINENTALES PASIVOS   </vt:lpstr>
      <vt:lpstr>Origen de las Canarias</vt:lpstr>
      <vt:lpstr>Diapositiva 51</vt:lpstr>
      <vt:lpstr>CICLO DE WILSON  </vt:lpstr>
      <vt:lpstr>1.- ( Esquema 1 y 2).</vt:lpstr>
      <vt:lpstr>Diapositiva 54</vt:lpstr>
      <vt:lpstr>Diapositiva 55</vt:lpstr>
      <vt:lpstr>Diapositiva 56</vt:lpstr>
      <vt:lpstr>Diapositiva 57</vt:lpstr>
      <vt:lpstr>Diapositiva 58</vt:lpstr>
      <vt:lpstr>Dinámica Litosférica</vt:lpstr>
      <vt:lpstr>Diapositiva 60</vt:lpstr>
      <vt:lpstr>Diapositiva 61</vt:lpstr>
      <vt:lpstr>Diapositiva 62</vt:lpstr>
      <vt:lpstr>Diapositiva 63</vt:lpstr>
      <vt:lpstr>Diapositiva 64</vt:lpstr>
      <vt:lpstr>Diapositiva 65</vt:lpstr>
      <vt:lpstr>Magmatismo</vt:lpstr>
      <vt:lpstr>Diapositiva 67</vt:lpstr>
      <vt:lpstr>Diapositiva 68</vt:lpstr>
      <vt:lpstr>Magmatismo asociado a la tectónica de placas</vt:lpstr>
      <vt:lpstr>Diapositiva 70</vt:lpstr>
      <vt:lpstr>Diapositiva 71</vt:lpstr>
      <vt:lpstr>Diapositiva 72</vt:lpstr>
      <vt:lpstr>Diapositiva 73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GEOSFERA</dc:title>
  <dc:creator>Blanca</dc:creator>
  <cp:lastModifiedBy>Blanca</cp:lastModifiedBy>
  <cp:revision>1</cp:revision>
  <dcterms:created xsi:type="dcterms:W3CDTF">2010-09-18T15:10:20Z</dcterms:created>
  <dcterms:modified xsi:type="dcterms:W3CDTF">2010-09-18T15:14:46Z</dcterms:modified>
</cp:coreProperties>
</file>